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8"/>
  </p:notesMasterIdLst>
  <p:handoutMasterIdLst>
    <p:handoutMasterId r:id="rId269"/>
  </p:handoutMasterIdLst>
  <p:sldIdLst>
    <p:sldId id="904" r:id="rId2"/>
    <p:sldId id="1470" r:id="rId3"/>
    <p:sldId id="715" r:id="rId4"/>
    <p:sldId id="945" r:id="rId5"/>
    <p:sldId id="910" r:id="rId6"/>
    <p:sldId id="800" r:id="rId7"/>
    <p:sldId id="905" r:id="rId8"/>
    <p:sldId id="908" r:id="rId9"/>
    <p:sldId id="906" r:id="rId10"/>
    <p:sldId id="909" r:id="rId11"/>
    <p:sldId id="982" r:id="rId12"/>
    <p:sldId id="991" r:id="rId13"/>
    <p:sldId id="992" r:id="rId14"/>
    <p:sldId id="993" r:id="rId15"/>
    <p:sldId id="994" r:id="rId16"/>
    <p:sldId id="1117" r:id="rId17"/>
    <p:sldId id="1119" r:id="rId18"/>
    <p:sldId id="983" r:id="rId19"/>
    <p:sldId id="984" r:id="rId20"/>
    <p:sldId id="985" r:id="rId21"/>
    <p:sldId id="988" r:id="rId22"/>
    <p:sldId id="987" r:id="rId23"/>
    <p:sldId id="986" r:id="rId24"/>
    <p:sldId id="1128" r:id="rId25"/>
    <p:sldId id="1129" r:id="rId26"/>
    <p:sldId id="981" r:id="rId27"/>
    <p:sldId id="1266" r:id="rId28"/>
    <p:sldId id="1267" r:id="rId29"/>
    <p:sldId id="1287" r:id="rId30"/>
    <p:sldId id="1241" r:id="rId31"/>
    <p:sldId id="1414" r:id="rId32"/>
    <p:sldId id="1242" r:id="rId33"/>
    <p:sldId id="1298" r:id="rId34"/>
    <p:sldId id="1243" r:id="rId35"/>
    <p:sldId id="1244" r:id="rId36"/>
    <p:sldId id="1415" r:id="rId37"/>
    <p:sldId id="1246" r:id="rId38"/>
    <p:sldId id="1247" r:id="rId39"/>
    <p:sldId id="1248" r:id="rId40"/>
    <p:sldId id="1249" r:id="rId41"/>
    <p:sldId id="1250" r:id="rId42"/>
    <p:sldId id="1251" r:id="rId43"/>
    <p:sldId id="1252" r:id="rId44"/>
    <p:sldId id="1253" r:id="rId45"/>
    <p:sldId id="1254" r:id="rId46"/>
    <p:sldId id="1255" r:id="rId47"/>
    <p:sldId id="1256" r:id="rId48"/>
    <p:sldId id="1259" r:id="rId49"/>
    <p:sldId id="1260" r:id="rId50"/>
    <p:sldId id="1261" r:id="rId51"/>
    <p:sldId id="1262" r:id="rId52"/>
    <p:sldId id="1263" r:id="rId53"/>
    <p:sldId id="1268" r:id="rId54"/>
    <p:sldId id="1269" r:id="rId55"/>
    <p:sldId id="1270" r:id="rId56"/>
    <p:sldId id="1188" r:id="rId57"/>
    <p:sldId id="1189" r:id="rId58"/>
    <p:sldId id="1271" r:id="rId59"/>
    <p:sldId id="1192" r:id="rId60"/>
    <p:sldId id="1193" r:id="rId61"/>
    <p:sldId id="1272" r:id="rId62"/>
    <p:sldId id="1191" r:id="rId63"/>
    <p:sldId id="1227" r:id="rId64"/>
    <p:sldId id="1230" r:id="rId65"/>
    <p:sldId id="1232" r:id="rId66"/>
    <p:sldId id="1231" r:id="rId67"/>
    <p:sldId id="1273" r:id="rId68"/>
    <p:sldId id="1233" r:id="rId69"/>
    <p:sldId id="1257" r:id="rId70"/>
    <p:sldId id="1258" r:id="rId71"/>
    <p:sldId id="1234" r:id="rId72"/>
    <p:sldId id="1235" r:id="rId73"/>
    <p:sldId id="1239" r:id="rId74"/>
    <p:sldId id="1240" r:id="rId75"/>
    <p:sldId id="1236" r:id="rId76"/>
    <p:sldId id="1237" r:id="rId77"/>
    <p:sldId id="1238" r:id="rId78"/>
    <p:sldId id="1182" r:id="rId79"/>
    <p:sldId id="1303" r:id="rId80"/>
    <p:sldId id="1203" r:id="rId81"/>
    <p:sldId id="1204" r:id="rId82"/>
    <p:sldId id="1205" r:id="rId83"/>
    <p:sldId id="1217" r:id="rId84"/>
    <p:sldId id="1299" r:id="rId85"/>
    <p:sldId id="1301" r:id="rId86"/>
    <p:sldId id="1302" r:id="rId87"/>
    <p:sldId id="1300" r:id="rId88"/>
    <p:sldId id="1219" r:id="rId89"/>
    <p:sldId id="1275" r:id="rId90"/>
    <p:sldId id="1277" r:id="rId91"/>
    <p:sldId id="1276" r:id="rId92"/>
    <p:sldId id="1278" r:id="rId93"/>
    <p:sldId id="1286" r:id="rId94"/>
    <p:sldId id="1285" r:id="rId95"/>
    <p:sldId id="1288" r:id="rId96"/>
    <p:sldId id="1308" r:id="rId97"/>
    <p:sldId id="1309" r:id="rId98"/>
    <p:sldId id="1311" r:id="rId99"/>
    <p:sldId id="1312" r:id="rId100"/>
    <p:sldId id="1313" r:id="rId101"/>
    <p:sldId id="1314" r:id="rId102"/>
    <p:sldId id="1318" r:id="rId103"/>
    <p:sldId id="1319" r:id="rId104"/>
    <p:sldId id="1320" r:id="rId105"/>
    <p:sldId id="1221" r:id="rId106"/>
    <p:sldId id="1208" r:id="rId107"/>
    <p:sldId id="1209" r:id="rId108"/>
    <p:sldId id="1210" r:id="rId109"/>
    <p:sldId id="1211" r:id="rId110"/>
    <p:sldId id="1212" r:id="rId111"/>
    <p:sldId id="1215" r:id="rId112"/>
    <p:sldId id="1223" r:id="rId113"/>
    <p:sldId id="1224" r:id="rId114"/>
    <p:sldId id="1225" r:id="rId115"/>
    <p:sldId id="1222" r:id="rId116"/>
    <p:sldId id="1214" r:id="rId117"/>
    <p:sldId id="1265" r:id="rId118"/>
    <p:sldId id="1280" r:id="rId119"/>
    <p:sldId id="1281" r:id="rId120"/>
    <p:sldId id="1304" r:id="rId121"/>
    <p:sldId id="1305" r:id="rId122"/>
    <p:sldId id="1284" r:id="rId123"/>
    <p:sldId id="1306" r:id="rId124"/>
    <p:sldId id="1086" r:id="rId125"/>
    <p:sldId id="1088" r:id="rId126"/>
    <p:sldId id="1089" r:id="rId127"/>
    <p:sldId id="1090" r:id="rId128"/>
    <p:sldId id="1091" r:id="rId129"/>
    <p:sldId id="1092" r:id="rId130"/>
    <p:sldId id="1093" r:id="rId131"/>
    <p:sldId id="1094" r:id="rId132"/>
    <p:sldId id="1095" r:id="rId133"/>
    <p:sldId id="1096" r:id="rId134"/>
    <p:sldId id="1097" r:id="rId135"/>
    <p:sldId id="1099" r:id="rId136"/>
    <p:sldId id="1100" r:id="rId137"/>
    <p:sldId id="1101" r:id="rId138"/>
    <p:sldId id="1102" r:id="rId139"/>
    <p:sldId id="1103" r:id="rId140"/>
    <p:sldId id="1104" r:id="rId141"/>
    <p:sldId id="1009" r:id="rId142"/>
    <p:sldId id="1010" r:id="rId143"/>
    <p:sldId id="1011" r:id="rId144"/>
    <p:sldId id="1012" r:id="rId145"/>
    <p:sldId id="1013" r:id="rId146"/>
    <p:sldId id="1014" r:id="rId147"/>
    <p:sldId id="1015" r:id="rId148"/>
    <p:sldId id="1016" r:id="rId149"/>
    <p:sldId id="1017" r:id="rId150"/>
    <p:sldId id="1018" r:id="rId151"/>
    <p:sldId id="1019" r:id="rId152"/>
    <p:sldId id="1020" r:id="rId153"/>
    <p:sldId id="1021" r:id="rId154"/>
    <p:sldId id="1023" r:id="rId155"/>
    <p:sldId id="1024" r:id="rId156"/>
    <p:sldId id="1022" r:id="rId157"/>
    <p:sldId id="1025" r:id="rId158"/>
    <p:sldId id="1026" r:id="rId159"/>
    <p:sldId id="1027" r:id="rId160"/>
    <p:sldId id="1028" r:id="rId161"/>
    <p:sldId id="1029" r:id="rId162"/>
    <p:sldId id="1030" r:id="rId163"/>
    <p:sldId id="1031" r:id="rId164"/>
    <p:sldId id="1032" r:id="rId165"/>
    <p:sldId id="1033" r:id="rId166"/>
    <p:sldId id="1034" r:id="rId167"/>
    <p:sldId id="1035" r:id="rId168"/>
    <p:sldId id="1036" r:id="rId169"/>
    <p:sldId id="1037" r:id="rId170"/>
    <p:sldId id="1038" r:id="rId171"/>
    <p:sldId id="1039" r:id="rId172"/>
    <p:sldId id="1040" r:id="rId173"/>
    <p:sldId id="1041" r:id="rId174"/>
    <p:sldId id="1042" r:id="rId175"/>
    <p:sldId id="1043" r:id="rId176"/>
    <p:sldId id="1044" r:id="rId177"/>
    <p:sldId id="1045" r:id="rId178"/>
    <p:sldId id="1046" r:id="rId179"/>
    <p:sldId id="1431" r:id="rId180"/>
    <p:sldId id="1432" r:id="rId181"/>
    <p:sldId id="1433" r:id="rId182"/>
    <p:sldId id="1434" r:id="rId183"/>
    <p:sldId id="1435" r:id="rId184"/>
    <p:sldId id="1436" r:id="rId185"/>
    <p:sldId id="1437" r:id="rId186"/>
    <p:sldId id="1438" r:id="rId187"/>
    <p:sldId id="1439" r:id="rId188"/>
    <p:sldId id="1440" r:id="rId189"/>
    <p:sldId id="1441" r:id="rId190"/>
    <p:sldId id="1442" r:id="rId191"/>
    <p:sldId id="1443" r:id="rId192"/>
    <p:sldId id="1449" r:id="rId193"/>
    <p:sldId id="1445" r:id="rId194"/>
    <p:sldId id="1468" r:id="rId195"/>
    <p:sldId id="1464" r:id="rId196"/>
    <p:sldId id="1465" r:id="rId197"/>
    <p:sldId id="1122" r:id="rId198"/>
    <p:sldId id="1451" r:id="rId199"/>
    <p:sldId id="1452" r:id="rId200"/>
    <p:sldId id="1453" r:id="rId201"/>
    <p:sldId id="1454" r:id="rId202"/>
    <p:sldId id="1455" r:id="rId203"/>
    <p:sldId id="1456" r:id="rId204"/>
    <p:sldId id="1457" r:id="rId205"/>
    <p:sldId id="1458" r:id="rId206"/>
    <p:sldId id="1459" r:id="rId207"/>
    <p:sldId id="1460" r:id="rId208"/>
    <p:sldId id="1461" r:id="rId209"/>
    <p:sldId id="1462" r:id="rId210"/>
    <p:sldId id="1123" r:id="rId211"/>
    <p:sldId id="1133" r:id="rId212"/>
    <p:sldId id="1120" r:id="rId213"/>
    <p:sldId id="1132" r:id="rId214"/>
    <p:sldId id="1450" r:id="rId215"/>
    <p:sldId id="1126" r:id="rId216"/>
    <p:sldId id="1429" r:id="rId217"/>
    <p:sldId id="1430" r:id="rId218"/>
    <p:sldId id="1359" r:id="rId219"/>
    <p:sldId id="1360" r:id="rId220"/>
    <p:sldId id="1361" r:id="rId221"/>
    <p:sldId id="1362" r:id="rId222"/>
    <p:sldId id="1363" r:id="rId223"/>
    <p:sldId id="1364" r:id="rId224"/>
    <p:sldId id="1365" r:id="rId225"/>
    <p:sldId id="1366" r:id="rId226"/>
    <p:sldId id="1367" r:id="rId227"/>
    <p:sldId id="1368" r:id="rId228"/>
    <p:sldId id="1369" r:id="rId229"/>
    <p:sldId id="1370" r:id="rId230"/>
    <p:sldId id="1371" r:id="rId231"/>
    <p:sldId id="1372" r:id="rId232"/>
    <p:sldId id="1373" r:id="rId233"/>
    <p:sldId id="1374" r:id="rId234"/>
    <p:sldId id="1375" r:id="rId235"/>
    <p:sldId id="1376" r:id="rId236"/>
    <p:sldId id="1377" r:id="rId237"/>
    <p:sldId id="1378" r:id="rId238"/>
    <p:sldId id="1379" r:id="rId239"/>
    <p:sldId id="1380" r:id="rId240"/>
    <p:sldId id="1381" r:id="rId241"/>
    <p:sldId id="1469" r:id="rId242"/>
    <p:sldId id="1466" r:id="rId243"/>
    <p:sldId id="1467" r:id="rId244"/>
    <p:sldId id="1383" r:id="rId245"/>
    <p:sldId id="1384" r:id="rId246"/>
    <p:sldId id="1385" r:id="rId247"/>
    <p:sldId id="1386" r:id="rId248"/>
    <p:sldId id="1387" r:id="rId249"/>
    <p:sldId id="1388" r:id="rId250"/>
    <p:sldId id="1389" r:id="rId251"/>
    <p:sldId id="1390" r:id="rId252"/>
    <p:sldId id="1391" r:id="rId253"/>
    <p:sldId id="1392" r:id="rId254"/>
    <p:sldId id="1393" r:id="rId255"/>
    <p:sldId id="1394" r:id="rId256"/>
    <p:sldId id="1395" r:id="rId257"/>
    <p:sldId id="1396" r:id="rId258"/>
    <p:sldId id="1397" r:id="rId259"/>
    <p:sldId id="1398" r:id="rId260"/>
    <p:sldId id="1407" r:id="rId261"/>
    <p:sldId id="1399" r:id="rId262"/>
    <p:sldId id="1400" r:id="rId263"/>
    <p:sldId id="1401" r:id="rId264"/>
    <p:sldId id="1402" r:id="rId265"/>
    <p:sldId id="1403" r:id="rId266"/>
    <p:sldId id="1404" r:id="rId267"/>
  </p:sldIdLst>
  <p:sldSz cx="9144000" cy="6858000" type="screen4x3"/>
  <p:notesSz cx="68580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00"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sz="3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3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3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300" kern="1200">
        <a:solidFill>
          <a:schemeClr val="tx1"/>
        </a:solidFill>
        <a:latin typeface="Book Antiqua" pitchFamily="18" charset="0"/>
        <a:ea typeface="+mn-ea"/>
        <a:cs typeface="+mn-cs"/>
      </a:defRPr>
    </a:lvl5pPr>
    <a:lvl6pPr marL="2286000" algn="l" defTabSz="914400" rtl="0" eaLnBrk="1" latinLnBrk="0" hangingPunct="1">
      <a:defRPr sz="300" kern="1200">
        <a:solidFill>
          <a:schemeClr val="tx1"/>
        </a:solidFill>
        <a:latin typeface="Book Antiqua" pitchFamily="18" charset="0"/>
        <a:ea typeface="+mn-ea"/>
        <a:cs typeface="+mn-cs"/>
      </a:defRPr>
    </a:lvl6pPr>
    <a:lvl7pPr marL="2743200" algn="l" defTabSz="914400" rtl="0" eaLnBrk="1" latinLnBrk="0" hangingPunct="1">
      <a:defRPr sz="300" kern="1200">
        <a:solidFill>
          <a:schemeClr val="tx1"/>
        </a:solidFill>
        <a:latin typeface="Book Antiqua" pitchFamily="18" charset="0"/>
        <a:ea typeface="+mn-ea"/>
        <a:cs typeface="+mn-cs"/>
      </a:defRPr>
    </a:lvl7pPr>
    <a:lvl8pPr marL="3200400" algn="l" defTabSz="914400" rtl="0" eaLnBrk="1" latinLnBrk="0" hangingPunct="1">
      <a:defRPr sz="300" kern="1200">
        <a:solidFill>
          <a:schemeClr val="tx1"/>
        </a:solidFill>
        <a:latin typeface="Book Antiqua" pitchFamily="18" charset="0"/>
        <a:ea typeface="+mn-ea"/>
        <a:cs typeface="+mn-cs"/>
      </a:defRPr>
    </a:lvl8pPr>
    <a:lvl9pPr marL="3657600" algn="l" defTabSz="914400" rtl="0" eaLnBrk="1" latinLnBrk="0" hangingPunct="1">
      <a:defRPr sz="300"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9903"/>
    <a:srgbClr val="FF5050"/>
    <a:srgbClr val="FF9900"/>
    <a:srgbClr val="BE004D"/>
    <a:srgbClr val="FFFF00"/>
    <a:srgbClr val="FF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94118" autoAdjust="0"/>
  </p:normalViewPr>
  <p:slideViewPr>
    <p:cSldViewPr>
      <p:cViewPr>
        <p:scale>
          <a:sx n="75" d="100"/>
          <a:sy n="75" d="100"/>
        </p:scale>
        <p:origin x="-1212" y="-6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650"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282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4838"/>
            <a:ext cx="5029200" cy="4183062"/>
          </a:xfrm>
          <a:prstGeom prst="rect">
            <a:avLst/>
          </a:prstGeom>
          <a:noFill/>
          <a:ln w="12700">
            <a:noFill/>
            <a:miter lim="800000"/>
            <a:headEnd/>
            <a:tailEnd/>
          </a:ln>
          <a:effectLst/>
        </p:spPr>
        <p:txBody>
          <a:bodyPr vert="horz" wrap="square" lIns="91981" tIns="45183" rIns="91981" bIns="4518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9747" name="Rectangle 3"/>
          <p:cNvSpPr>
            <a:spLocks noGrp="1" noRot="1" noChangeAspect="1" noChangeArrowheads="1" noTextEdit="1"/>
          </p:cNvSpPr>
          <p:nvPr>
            <p:ph type="sldImg" idx="2"/>
          </p:nvPr>
        </p:nvSpPr>
        <p:spPr bwMode="auto">
          <a:xfrm>
            <a:off x="1114425" y="704850"/>
            <a:ext cx="4629150" cy="34718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4570891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04900" y="696913"/>
            <a:ext cx="4648200" cy="3486150"/>
          </a:xfrm>
          <a:ln/>
        </p:spPr>
      </p:sp>
      <p:sp>
        <p:nvSpPr>
          <p:cNvPr id="34819" name="Rectangle 3"/>
          <p:cNvSpPr>
            <a:spLocks noGrp="1" noChangeArrowheads="1"/>
          </p:cNvSpPr>
          <p:nvPr>
            <p:ph type="body" idx="1"/>
          </p:nvPr>
        </p:nvSpPr>
        <p:spPr>
          <a:xfrm>
            <a:off x="914400" y="4414838"/>
            <a:ext cx="5029200" cy="4184650"/>
          </a:xfrm>
          <a:noFill/>
          <a:ln w="9525"/>
        </p:spPr>
        <p:txBody>
          <a:bodyPr lIns="92728" tIns="46364" rIns="92728" bIns="46364"/>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04900" y="696913"/>
            <a:ext cx="4648200" cy="3486150"/>
          </a:xfrm>
          <a:ln/>
        </p:spPr>
      </p:sp>
      <p:sp>
        <p:nvSpPr>
          <p:cNvPr id="16281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xfrm>
            <a:off x="1104900" y="696913"/>
            <a:ext cx="4648200" cy="3486150"/>
          </a:xfrm>
          <a:ln/>
        </p:spPr>
      </p:sp>
      <p:sp>
        <p:nvSpPr>
          <p:cNvPr id="30822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104900" y="696913"/>
            <a:ext cx="4648200" cy="3486150"/>
          </a:xfrm>
          <a:ln/>
        </p:spPr>
      </p:sp>
      <p:sp>
        <p:nvSpPr>
          <p:cNvPr id="3092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1104900" y="696913"/>
            <a:ext cx="4648200" cy="3486150"/>
          </a:xfrm>
          <a:ln/>
        </p:spPr>
      </p:sp>
      <p:sp>
        <p:nvSpPr>
          <p:cNvPr id="3112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xfrm>
            <a:off x="1104900" y="696913"/>
            <a:ext cx="4648200" cy="3486150"/>
          </a:xfrm>
          <a:ln/>
        </p:spPr>
      </p:sp>
      <p:sp>
        <p:nvSpPr>
          <p:cNvPr id="3123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04900" y="696913"/>
            <a:ext cx="4648200" cy="3486150"/>
          </a:xfrm>
          <a:ln/>
        </p:spPr>
      </p:sp>
      <p:sp>
        <p:nvSpPr>
          <p:cNvPr id="246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1104900" y="696913"/>
            <a:ext cx="4648200" cy="3486150"/>
          </a:xfrm>
          <a:ln/>
        </p:spPr>
      </p:sp>
      <p:sp>
        <p:nvSpPr>
          <p:cNvPr id="2068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04900" y="696913"/>
            <a:ext cx="4648200" cy="3486150"/>
          </a:xfrm>
          <a:ln/>
        </p:spPr>
      </p:sp>
      <p:sp>
        <p:nvSpPr>
          <p:cNvPr id="211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04900" y="696913"/>
            <a:ext cx="4648200" cy="3486150"/>
          </a:xfrm>
          <a:ln/>
        </p:spPr>
      </p:sp>
      <p:sp>
        <p:nvSpPr>
          <p:cNvPr id="21299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1104900" y="696913"/>
            <a:ext cx="4648200" cy="3486150"/>
          </a:xfrm>
          <a:ln/>
        </p:spPr>
      </p:sp>
      <p:sp>
        <p:nvSpPr>
          <p:cNvPr id="21401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1104900" y="696913"/>
            <a:ext cx="4648200" cy="3486150"/>
          </a:xfrm>
          <a:ln/>
        </p:spPr>
      </p:sp>
      <p:sp>
        <p:nvSpPr>
          <p:cNvPr id="2150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104900" y="696913"/>
            <a:ext cx="4648200" cy="3486150"/>
          </a:xfrm>
          <a:ln/>
        </p:spPr>
      </p:sp>
      <p:sp>
        <p:nvSpPr>
          <p:cNvPr id="168963"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1104900" y="696913"/>
            <a:ext cx="4648200" cy="3486150"/>
          </a:xfrm>
          <a:ln/>
        </p:spPr>
      </p:sp>
      <p:sp>
        <p:nvSpPr>
          <p:cNvPr id="2375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1104900" y="696913"/>
            <a:ext cx="4648200" cy="3486150"/>
          </a:xfrm>
          <a:ln/>
        </p:spPr>
      </p:sp>
      <p:sp>
        <p:nvSpPr>
          <p:cNvPr id="2406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04900" y="696913"/>
            <a:ext cx="4648200" cy="3486150"/>
          </a:xfrm>
          <a:ln/>
        </p:spPr>
      </p:sp>
      <p:sp>
        <p:nvSpPr>
          <p:cNvPr id="2416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04900" y="696913"/>
            <a:ext cx="4648200" cy="3486150"/>
          </a:xfrm>
          <a:ln/>
        </p:spPr>
      </p:sp>
      <p:sp>
        <p:nvSpPr>
          <p:cNvPr id="2416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04900" y="696913"/>
            <a:ext cx="4648200" cy="3486150"/>
          </a:xfrm>
          <a:ln/>
        </p:spPr>
      </p:sp>
      <p:sp>
        <p:nvSpPr>
          <p:cNvPr id="2416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1104900" y="696913"/>
            <a:ext cx="4648200" cy="3486150"/>
          </a:xfrm>
          <a:ln/>
        </p:spPr>
      </p:sp>
      <p:sp>
        <p:nvSpPr>
          <p:cNvPr id="2375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104900" y="696913"/>
            <a:ext cx="4648200" cy="3486150"/>
          </a:xfrm>
          <a:ln/>
        </p:spPr>
      </p:sp>
      <p:sp>
        <p:nvSpPr>
          <p:cNvPr id="23961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04900" y="696913"/>
            <a:ext cx="4648200" cy="3486150"/>
          </a:xfrm>
          <a:ln/>
        </p:spPr>
      </p:sp>
      <p:sp>
        <p:nvSpPr>
          <p:cNvPr id="246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04900" y="696913"/>
            <a:ext cx="4648200" cy="3486150"/>
          </a:xfrm>
          <a:ln/>
        </p:spPr>
      </p:sp>
      <p:sp>
        <p:nvSpPr>
          <p:cNvPr id="246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04900" y="696913"/>
            <a:ext cx="4648200" cy="3486150"/>
          </a:xfrm>
          <a:ln/>
        </p:spPr>
      </p:sp>
      <p:sp>
        <p:nvSpPr>
          <p:cNvPr id="246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04900" y="696913"/>
            <a:ext cx="4648200" cy="3486150"/>
          </a:xfrm>
          <a:ln/>
        </p:spPr>
      </p:sp>
      <p:sp>
        <p:nvSpPr>
          <p:cNvPr id="16793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04900" y="696913"/>
            <a:ext cx="4648200" cy="3486150"/>
          </a:xfrm>
          <a:ln/>
        </p:spPr>
      </p:sp>
      <p:sp>
        <p:nvSpPr>
          <p:cNvPr id="246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04900" y="696913"/>
            <a:ext cx="4648200" cy="3486150"/>
          </a:xfrm>
          <a:ln/>
        </p:spPr>
      </p:sp>
      <p:sp>
        <p:nvSpPr>
          <p:cNvPr id="246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04900" y="696913"/>
            <a:ext cx="4648200" cy="3486150"/>
          </a:xfrm>
          <a:ln/>
        </p:spPr>
      </p:sp>
      <p:sp>
        <p:nvSpPr>
          <p:cNvPr id="246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04900" y="696913"/>
            <a:ext cx="4648200" cy="3486150"/>
          </a:xfrm>
          <a:ln/>
        </p:spPr>
      </p:sp>
      <p:sp>
        <p:nvSpPr>
          <p:cNvPr id="246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04900" y="696913"/>
            <a:ext cx="4648200" cy="3486150"/>
          </a:xfrm>
          <a:ln/>
        </p:spPr>
      </p:sp>
      <p:sp>
        <p:nvSpPr>
          <p:cNvPr id="2160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04900" y="696913"/>
            <a:ext cx="4648200" cy="3486150"/>
          </a:xfrm>
          <a:ln/>
        </p:spPr>
      </p:sp>
      <p:sp>
        <p:nvSpPr>
          <p:cNvPr id="2181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1104900" y="696913"/>
            <a:ext cx="4648200" cy="3486150"/>
          </a:xfrm>
          <a:ln/>
        </p:spPr>
      </p:sp>
      <p:sp>
        <p:nvSpPr>
          <p:cNvPr id="2191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04900" y="696913"/>
            <a:ext cx="4648200" cy="3486150"/>
          </a:xfrm>
          <a:ln/>
        </p:spPr>
      </p:sp>
      <p:sp>
        <p:nvSpPr>
          <p:cNvPr id="2201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1104900" y="696913"/>
            <a:ext cx="4648200" cy="3486150"/>
          </a:xfrm>
          <a:ln/>
        </p:spPr>
      </p:sp>
      <p:sp>
        <p:nvSpPr>
          <p:cNvPr id="2211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04900" y="696913"/>
            <a:ext cx="4648200" cy="3486150"/>
          </a:xfrm>
          <a:ln/>
        </p:spPr>
      </p:sp>
      <p:sp>
        <p:nvSpPr>
          <p:cNvPr id="22221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04900" y="696913"/>
            <a:ext cx="4648200" cy="3486150"/>
          </a:xfrm>
          <a:ln/>
        </p:spPr>
      </p:sp>
      <p:sp>
        <p:nvSpPr>
          <p:cNvPr id="16793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xfrm>
            <a:off x="1104900" y="696913"/>
            <a:ext cx="4648200" cy="3486150"/>
          </a:xfrm>
          <a:ln/>
        </p:spPr>
      </p:sp>
      <p:sp>
        <p:nvSpPr>
          <p:cNvPr id="2232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04900" y="696913"/>
            <a:ext cx="4648200" cy="3486150"/>
          </a:xfrm>
          <a:ln/>
        </p:spPr>
      </p:sp>
      <p:sp>
        <p:nvSpPr>
          <p:cNvPr id="2242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1104900" y="696913"/>
            <a:ext cx="4648200" cy="3486150"/>
          </a:xfrm>
          <a:ln/>
        </p:spPr>
      </p:sp>
      <p:sp>
        <p:nvSpPr>
          <p:cNvPr id="22528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04900" y="696913"/>
            <a:ext cx="4648200" cy="3486150"/>
          </a:xfrm>
          <a:ln/>
        </p:spPr>
      </p:sp>
      <p:sp>
        <p:nvSpPr>
          <p:cNvPr id="22630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104900" y="696913"/>
            <a:ext cx="4648200" cy="3486150"/>
          </a:xfrm>
          <a:ln/>
        </p:spPr>
      </p:sp>
      <p:sp>
        <p:nvSpPr>
          <p:cNvPr id="2273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104900" y="696913"/>
            <a:ext cx="4648200" cy="3486150"/>
          </a:xfrm>
          <a:ln/>
        </p:spPr>
      </p:sp>
      <p:sp>
        <p:nvSpPr>
          <p:cNvPr id="2293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1104900" y="696913"/>
            <a:ext cx="4648200" cy="3486150"/>
          </a:xfrm>
          <a:ln/>
        </p:spPr>
      </p:sp>
      <p:sp>
        <p:nvSpPr>
          <p:cNvPr id="2304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04900" y="696913"/>
            <a:ext cx="4648200" cy="3486150"/>
          </a:xfrm>
          <a:ln/>
        </p:spPr>
      </p:sp>
      <p:sp>
        <p:nvSpPr>
          <p:cNvPr id="23142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104900" y="696913"/>
            <a:ext cx="4648200" cy="3486150"/>
          </a:xfrm>
          <a:ln/>
        </p:spPr>
      </p:sp>
      <p:sp>
        <p:nvSpPr>
          <p:cNvPr id="2324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104900" y="696913"/>
            <a:ext cx="4648200" cy="3486150"/>
          </a:xfrm>
          <a:ln/>
        </p:spPr>
      </p:sp>
      <p:sp>
        <p:nvSpPr>
          <p:cNvPr id="2334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04900" y="696913"/>
            <a:ext cx="4648200" cy="3486150"/>
          </a:xfrm>
          <a:ln/>
        </p:spPr>
      </p:sp>
      <p:sp>
        <p:nvSpPr>
          <p:cNvPr id="16793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04900" y="696913"/>
            <a:ext cx="4648200" cy="3486150"/>
          </a:xfrm>
          <a:ln/>
        </p:spPr>
      </p:sp>
      <p:sp>
        <p:nvSpPr>
          <p:cNvPr id="2344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1104900" y="696913"/>
            <a:ext cx="4648200" cy="3486150"/>
          </a:xfrm>
          <a:ln/>
        </p:spPr>
      </p:sp>
      <p:sp>
        <p:nvSpPr>
          <p:cNvPr id="2600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xfrm>
            <a:off x="1104900" y="696913"/>
            <a:ext cx="4648200" cy="3486150"/>
          </a:xfrm>
          <a:ln/>
        </p:spPr>
      </p:sp>
      <p:sp>
        <p:nvSpPr>
          <p:cNvPr id="2611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1104900" y="696913"/>
            <a:ext cx="4648200" cy="3486150"/>
          </a:xfrm>
          <a:ln/>
        </p:spPr>
      </p:sp>
      <p:sp>
        <p:nvSpPr>
          <p:cNvPr id="2621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1104900" y="696913"/>
            <a:ext cx="4648200" cy="3486150"/>
          </a:xfrm>
          <a:ln/>
        </p:spPr>
      </p:sp>
      <p:sp>
        <p:nvSpPr>
          <p:cNvPr id="2631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xfrm>
            <a:off x="1104900" y="696913"/>
            <a:ext cx="4648200" cy="3486150"/>
          </a:xfrm>
          <a:ln/>
        </p:spPr>
      </p:sp>
      <p:sp>
        <p:nvSpPr>
          <p:cNvPr id="26419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1104900" y="696913"/>
            <a:ext cx="4648200" cy="3486150"/>
          </a:xfrm>
          <a:ln/>
        </p:spPr>
      </p:sp>
      <p:sp>
        <p:nvSpPr>
          <p:cNvPr id="26521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xfrm>
            <a:off x="1104900" y="696913"/>
            <a:ext cx="4648200" cy="3486150"/>
          </a:xfrm>
          <a:ln/>
        </p:spPr>
      </p:sp>
      <p:sp>
        <p:nvSpPr>
          <p:cNvPr id="2662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xfrm>
            <a:off x="1104900" y="696913"/>
            <a:ext cx="4648200" cy="3486150"/>
          </a:xfrm>
          <a:ln/>
        </p:spPr>
      </p:sp>
      <p:sp>
        <p:nvSpPr>
          <p:cNvPr id="2672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xfrm>
            <a:off x="1104900" y="696913"/>
            <a:ext cx="4648200" cy="3486150"/>
          </a:xfrm>
          <a:ln/>
        </p:spPr>
      </p:sp>
      <p:sp>
        <p:nvSpPr>
          <p:cNvPr id="26829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04900" y="696913"/>
            <a:ext cx="4648200" cy="3486150"/>
          </a:xfrm>
          <a:ln/>
        </p:spPr>
      </p:sp>
      <p:sp>
        <p:nvSpPr>
          <p:cNvPr id="16793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xfrm>
            <a:off x="1104900" y="696913"/>
            <a:ext cx="4648200" cy="3486150"/>
          </a:xfrm>
          <a:ln/>
        </p:spPr>
      </p:sp>
      <p:sp>
        <p:nvSpPr>
          <p:cNvPr id="2693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xfrm>
            <a:off x="1104900" y="696913"/>
            <a:ext cx="4648200" cy="3486150"/>
          </a:xfrm>
          <a:ln/>
        </p:spPr>
      </p:sp>
      <p:sp>
        <p:nvSpPr>
          <p:cNvPr id="2703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xfrm>
            <a:off x="1104900" y="696913"/>
            <a:ext cx="4648200" cy="3486150"/>
          </a:xfrm>
          <a:ln/>
        </p:spPr>
      </p:sp>
      <p:sp>
        <p:nvSpPr>
          <p:cNvPr id="2713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1104900" y="696913"/>
            <a:ext cx="4648200" cy="3486150"/>
          </a:xfrm>
          <a:ln/>
        </p:spPr>
      </p:sp>
      <p:sp>
        <p:nvSpPr>
          <p:cNvPr id="2723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xfrm>
            <a:off x="1104900" y="696913"/>
            <a:ext cx="4648200" cy="3486150"/>
          </a:xfrm>
          <a:ln/>
        </p:spPr>
      </p:sp>
      <p:sp>
        <p:nvSpPr>
          <p:cNvPr id="2744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xfrm>
            <a:off x="1104900" y="696913"/>
            <a:ext cx="4648200" cy="3486150"/>
          </a:xfrm>
          <a:ln/>
        </p:spPr>
      </p:sp>
      <p:sp>
        <p:nvSpPr>
          <p:cNvPr id="2754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xfrm>
            <a:off x="1104900" y="696913"/>
            <a:ext cx="4648200" cy="3486150"/>
          </a:xfrm>
          <a:ln/>
        </p:spPr>
      </p:sp>
      <p:sp>
        <p:nvSpPr>
          <p:cNvPr id="27341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xfrm>
            <a:off x="1104900" y="696913"/>
            <a:ext cx="4648200" cy="3486150"/>
          </a:xfrm>
          <a:ln/>
        </p:spPr>
      </p:sp>
      <p:sp>
        <p:nvSpPr>
          <p:cNvPr id="27648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1104900" y="696913"/>
            <a:ext cx="4648200" cy="3486150"/>
          </a:xfrm>
          <a:ln/>
        </p:spPr>
      </p:sp>
      <p:sp>
        <p:nvSpPr>
          <p:cNvPr id="27750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xfrm>
            <a:off x="1104900" y="696913"/>
            <a:ext cx="4648200" cy="3486150"/>
          </a:xfrm>
          <a:ln/>
        </p:spPr>
      </p:sp>
      <p:sp>
        <p:nvSpPr>
          <p:cNvPr id="2785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04900" y="696913"/>
            <a:ext cx="4648200" cy="3486150"/>
          </a:xfrm>
          <a:ln/>
        </p:spPr>
      </p:sp>
      <p:sp>
        <p:nvSpPr>
          <p:cNvPr id="16793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xfrm>
            <a:off x="1104900" y="696913"/>
            <a:ext cx="4648200" cy="3486150"/>
          </a:xfrm>
          <a:ln/>
        </p:spPr>
      </p:sp>
      <p:sp>
        <p:nvSpPr>
          <p:cNvPr id="27955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1104900" y="696913"/>
            <a:ext cx="4648200" cy="3486150"/>
          </a:xfrm>
          <a:ln/>
        </p:spPr>
      </p:sp>
      <p:sp>
        <p:nvSpPr>
          <p:cNvPr id="2805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xfrm>
            <a:off x="1104900" y="696913"/>
            <a:ext cx="4648200" cy="3486150"/>
          </a:xfrm>
          <a:ln/>
        </p:spPr>
      </p:sp>
      <p:sp>
        <p:nvSpPr>
          <p:cNvPr id="2816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xfrm>
            <a:off x="1104900" y="696913"/>
            <a:ext cx="4648200" cy="3486150"/>
          </a:xfrm>
          <a:ln/>
        </p:spPr>
      </p:sp>
      <p:sp>
        <p:nvSpPr>
          <p:cNvPr id="28262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xfrm>
            <a:off x="1104900" y="696913"/>
            <a:ext cx="4648200" cy="3486150"/>
          </a:xfrm>
          <a:ln/>
        </p:spPr>
      </p:sp>
      <p:sp>
        <p:nvSpPr>
          <p:cNvPr id="2836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xfrm>
            <a:off x="1104900" y="696913"/>
            <a:ext cx="4648200" cy="3486150"/>
          </a:xfrm>
          <a:ln/>
        </p:spPr>
      </p:sp>
      <p:sp>
        <p:nvSpPr>
          <p:cNvPr id="2846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xfrm>
            <a:off x="1104900" y="696913"/>
            <a:ext cx="4648200" cy="3486150"/>
          </a:xfrm>
          <a:ln/>
        </p:spPr>
      </p:sp>
      <p:sp>
        <p:nvSpPr>
          <p:cNvPr id="2856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1104900" y="696913"/>
            <a:ext cx="4648200" cy="3486150"/>
          </a:xfrm>
          <a:ln/>
        </p:spPr>
      </p:sp>
      <p:sp>
        <p:nvSpPr>
          <p:cNvPr id="2867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1104900" y="696913"/>
            <a:ext cx="4648200" cy="3486150"/>
          </a:xfrm>
          <a:ln/>
        </p:spPr>
      </p:sp>
      <p:sp>
        <p:nvSpPr>
          <p:cNvPr id="2877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1104900" y="696913"/>
            <a:ext cx="4648200" cy="3486150"/>
          </a:xfrm>
          <a:ln/>
        </p:spPr>
      </p:sp>
      <p:sp>
        <p:nvSpPr>
          <p:cNvPr id="2887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04900" y="696913"/>
            <a:ext cx="4648200" cy="3486150"/>
          </a:xfrm>
          <a:ln/>
        </p:spPr>
      </p:sp>
      <p:sp>
        <p:nvSpPr>
          <p:cNvPr id="16793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xfrm>
            <a:off x="1104900" y="696913"/>
            <a:ext cx="4648200" cy="3486150"/>
          </a:xfrm>
          <a:ln/>
        </p:spPr>
      </p:sp>
      <p:sp>
        <p:nvSpPr>
          <p:cNvPr id="28979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xfrm>
            <a:off x="1104900" y="696913"/>
            <a:ext cx="4648200" cy="3486150"/>
          </a:xfrm>
          <a:ln/>
        </p:spPr>
      </p:sp>
      <p:sp>
        <p:nvSpPr>
          <p:cNvPr id="29081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xfrm>
            <a:off x="1104900" y="696913"/>
            <a:ext cx="4648200" cy="3486150"/>
          </a:xfrm>
          <a:ln/>
        </p:spPr>
      </p:sp>
      <p:sp>
        <p:nvSpPr>
          <p:cNvPr id="2918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104900" y="696913"/>
            <a:ext cx="4648200" cy="3486150"/>
          </a:xfrm>
          <a:ln/>
        </p:spPr>
      </p:sp>
      <p:sp>
        <p:nvSpPr>
          <p:cNvPr id="2928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xfrm>
            <a:off x="1104900" y="696913"/>
            <a:ext cx="4648200" cy="3486150"/>
          </a:xfrm>
          <a:ln/>
        </p:spPr>
      </p:sp>
      <p:sp>
        <p:nvSpPr>
          <p:cNvPr id="29389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xfrm>
            <a:off x="1104900" y="696913"/>
            <a:ext cx="4648200" cy="3486150"/>
          </a:xfrm>
          <a:ln/>
        </p:spPr>
      </p:sp>
      <p:sp>
        <p:nvSpPr>
          <p:cNvPr id="2949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xfrm>
            <a:off x="1104900" y="696913"/>
            <a:ext cx="4648200" cy="3486150"/>
          </a:xfrm>
          <a:ln/>
        </p:spPr>
      </p:sp>
      <p:sp>
        <p:nvSpPr>
          <p:cNvPr id="2959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xfrm>
            <a:off x="1104900" y="696913"/>
            <a:ext cx="4648200" cy="3486150"/>
          </a:xfrm>
          <a:ln/>
        </p:spPr>
      </p:sp>
      <p:sp>
        <p:nvSpPr>
          <p:cNvPr id="2969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xfrm>
            <a:off x="1104900" y="696913"/>
            <a:ext cx="4648200" cy="3486150"/>
          </a:xfrm>
          <a:ln/>
        </p:spPr>
      </p:sp>
      <p:sp>
        <p:nvSpPr>
          <p:cNvPr id="2979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04900" y="696913"/>
            <a:ext cx="4648200" cy="3486150"/>
          </a:xfrm>
          <a:ln/>
        </p:spPr>
      </p:sp>
      <p:sp>
        <p:nvSpPr>
          <p:cNvPr id="1126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04900" y="696913"/>
            <a:ext cx="4648200" cy="3486150"/>
          </a:xfrm>
          <a:ln/>
        </p:spPr>
      </p:sp>
      <p:sp>
        <p:nvSpPr>
          <p:cNvPr id="169987"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04900" y="696913"/>
            <a:ext cx="4648200" cy="3486150"/>
          </a:xfrm>
          <a:ln/>
        </p:spPr>
      </p:sp>
      <p:sp>
        <p:nvSpPr>
          <p:cNvPr id="1136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04900" y="696913"/>
            <a:ext cx="4648200" cy="3486150"/>
          </a:xfrm>
          <a:ln/>
        </p:spPr>
      </p:sp>
      <p:sp>
        <p:nvSpPr>
          <p:cNvPr id="1167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1104900" y="696913"/>
            <a:ext cx="4648200" cy="3486150"/>
          </a:xfrm>
          <a:ln/>
        </p:spPr>
      </p:sp>
      <p:sp>
        <p:nvSpPr>
          <p:cNvPr id="2017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04900" y="696913"/>
            <a:ext cx="4648200" cy="3486150"/>
          </a:xfrm>
          <a:ln/>
        </p:spPr>
      </p:sp>
      <p:sp>
        <p:nvSpPr>
          <p:cNvPr id="19968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04900" y="696913"/>
            <a:ext cx="4648200" cy="3486150"/>
          </a:xfrm>
          <a:ln/>
        </p:spPr>
      </p:sp>
      <p:sp>
        <p:nvSpPr>
          <p:cNvPr id="2109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04900" y="696913"/>
            <a:ext cx="4648200" cy="3486150"/>
          </a:xfrm>
          <a:ln/>
        </p:spPr>
      </p:sp>
      <p:sp>
        <p:nvSpPr>
          <p:cNvPr id="2048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04900" y="696913"/>
            <a:ext cx="4648200" cy="3486150"/>
          </a:xfrm>
          <a:ln/>
        </p:spPr>
      </p:sp>
      <p:sp>
        <p:nvSpPr>
          <p:cNvPr id="211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04900" y="696913"/>
            <a:ext cx="4648200" cy="3486150"/>
          </a:xfrm>
          <a:ln/>
        </p:spPr>
      </p:sp>
      <p:sp>
        <p:nvSpPr>
          <p:cNvPr id="21197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04900" y="696913"/>
            <a:ext cx="4648200" cy="3486150"/>
          </a:xfrm>
          <a:ln/>
        </p:spPr>
      </p:sp>
      <p:sp>
        <p:nvSpPr>
          <p:cNvPr id="169987"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04900" y="696913"/>
            <a:ext cx="4648200" cy="3486150"/>
          </a:xfrm>
          <a:ln/>
        </p:spPr>
      </p:sp>
      <p:sp>
        <p:nvSpPr>
          <p:cNvPr id="211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04900" y="696913"/>
            <a:ext cx="4648200" cy="3486150"/>
          </a:xfrm>
          <a:ln/>
        </p:spPr>
      </p:sp>
      <p:sp>
        <p:nvSpPr>
          <p:cNvPr id="12390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04900" y="696913"/>
            <a:ext cx="4648200" cy="3486150"/>
          </a:xfrm>
          <a:ln/>
        </p:spPr>
      </p:sp>
      <p:sp>
        <p:nvSpPr>
          <p:cNvPr id="1249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04900" y="696913"/>
            <a:ext cx="4648200" cy="3486150"/>
          </a:xfrm>
          <a:ln/>
        </p:spPr>
      </p:sp>
      <p:sp>
        <p:nvSpPr>
          <p:cNvPr id="1249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04900" y="696913"/>
            <a:ext cx="4648200" cy="3486150"/>
          </a:xfrm>
          <a:ln/>
        </p:spPr>
      </p:sp>
      <p:sp>
        <p:nvSpPr>
          <p:cNvPr id="12595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04900" y="696913"/>
            <a:ext cx="4648200" cy="3486150"/>
          </a:xfrm>
          <a:ln/>
        </p:spPr>
      </p:sp>
      <p:sp>
        <p:nvSpPr>
          <p:cNvPr id="1269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04900" y="696913"/>
            <a:ext cx="4648200" cy="3486150"/>
          </a:xfrm>
          <a:ln/>
        </p:spPr>
      </p:sp>
      <p:sp>
        <p:nvSpPr>
          <p:cNvPr id="1218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04900" y="696913"/>
            <a:ext cx="4648200" cy="3486150"/>
          </a:xfrm>
          <a:ln/>
        </p:spPr>
      </p:sp>
      <p:sp>
        <p:nvSpPr>
          <p:cNvPr id="118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04900" y="696913"/>
            <a:ext cx="4648200" cy="3486150"/>
          </a:xfrm>
          <a:ln/>
        </p:spPr>
      </p:sp>
      <p:sp>
        <p:nvSpPr>
          <p:cNvPr id="87043"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04900" y="696913"/>
            <a:ext cx="4648200" cy="3486150"/>
          </a:xfrm>
          <a:ln/>
        </p:spPr>
      </p:sp>
      <p:sp>
        <p:nvSpPr>
          <p:cNvPr id="169987"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04900" y="696913"/>
            <a:ext cx="4648200" cy="3486150"/>
          </a:xfrm>
          <a:ln/>
        </p:spPr>
      </p:sp>
      <p:sp>
        <p:nvSpPr>
          <p:cNvPr id="1351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04900" y="696913"/>
            <a:ext cx="4648200" cy="3486150"/>
          </a:xfrm>
          <a:ln/>
        </p:spPr>
      </p:sp>
      <p:sp>
        <p:nvSpPr>
          <p:cNvPr id="13619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04900" y="696913"/>
            <a:ext cx="4648200" cy="3486150"/>
          </a:xfrm>
          <a:ln/>
        </p:spPr>
      </p:sp>
      <p:sp>
        <p:nvSpPr>
          <p:cNvPr id="13721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04900" y="696913"/>
            <a:ext cx="4648200" cy="3486150"/>
          </a:xfrm>
          <a:ln/>
        </p:spPr>
      </p:sp>
      <p:sp>
        <p:nvSpPr>
          <p:cNvPr id="1392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04900" y="696913"/>
            <a:ext cx="4648200" cy="3486150"/>
          </a:xfrm>
          <a:ln/>
        </p:spPr>
      </p:sp>
      <p:sp>
        <p:nvSpPr>
          <p:cNvPr id="14029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04900" y="696913"/>
            <a:ext cx="4648200" cy="3486150"/>
          </a:xfrm>
          <a:ln/>
        </p:spPr>
      </p:sp>
      <p:sp>
        <p:nvSpPr>
          <p:cNvPr id="1423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04900" y="696913"/>
            <a:ext cx="4648200" cy="3486150"/>
          </a:xfrm>
          <a:ln/>
        </p:spPr>
      </p:sp>
      <p:sp>
        <p:nvSpPr>
          <p:cNvPr id="1433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04900" y="696913"/>
            <a:ext cx="4648200" cy="3486150"/>
          </a:xfrm>
          <a:ln/>
        </p:spPr>
      </p:sp>
      <p:sp>
        <p:nvSpPr>
          <p:cNvPr id="1443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04900" y="696913"/>
            <a:ext cx="4648200" cy="3486150"/>
          </a:xfrm>
          <a:ln/>
        </p:spPr>
      </p:sp>
      <p:sp>
        <p:nvSpPr>
          <p:cNvPr id="14541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04900" y="696913"/>
            <a:ext cx="4648200" cy="3486150"/>
          </a:xfrm>
          <a:ln/>
        </p:spPr>
      </p:sp>
      <p:sp>
        <p:nvSpPr>
          <p:cNvPr id="1464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104900" y="696913"/>
            <a:ext cx="4648200" cy="3486150"/>
          </a:xfrm>
          <a:ln/>
        </p:spPr>
      </p:sp>
      <p:sp>
        <p:nvSpPr>
          <p:cNvPr id="174083"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1104900" y="696913"/>
            <a:ext cx="4648200" cy="3486150"/>
          </a:xfrm>
          <a:ln/>
        </p:spPr>
      </p:sp>
      <p:sp>
        <p:nvSpPr>
          <p:cNvPr id="18227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04900" y="696913"/>
            <a:ext cx="4648200" cy="3486150"/>
          </a:xfrm>
          <a:ln/>
        </p:spPr>
      </p:sp>
      <p:sp>
        <p:nvSpPr>
          <p:cNvPr id="1310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04900" y="696913"/>
            <a:ext cx="4648200" cy="3486150"/>
          </a:xfrm>
          <a:ln/>
        </p:spPr>
      </p:sp>
      <p:sp>
        <p:nvSpPr>
          <p:cNvPr id="11981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04900" y="696913"/>
            <a:ext cx="4648200" cy="3486150"/>
          </a:xfrm>
          <a:ln/>
        </p:spPr>
      </p:sp>
      <p:sp>
        <p:nvSpPr>
          <p:cNvPr id="1208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04900" y="696913"/>
            <a:ext cx="4648200" cy="3486150"/>
          </a:xfrm>
          <a:ln/>
        </p:spPr>
      </p:sp>
      <p:sp>
        <p:nvSpPr>
          <p:cNvPr id="11469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04900" y="696913"/>
            <a:ext cx="4648200" cy="3486150"/>
          </a:xfrm>
          <a:ln/>
        </p:spPr>
      </p:sp>
      <p:sp>
        <p:nvSpPr>
          <p:cNvPr id="1566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04900" y="696913"/>
            <a:ext cx="4648200" cy="3486150"/>
          </a:xfrm>
          <a:ln/>
        </p:spPr>
      </p:sp>
      <p:sp>
        <p:nvSpPr>
          <p:cNvPr id="17305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04900" y="696913"/>
            <a:ext cx="4648200" cy="3486150"/>
          </a:xfrm>
          <a:ln/>
        </p:spPr>
      </p:sp>
      <p:sp>
        <p:nvSpPr>
          <p:cNvPr id="1566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04900" y="696913"/>
            <a:ext cx="4648200" cy="3486150"/>
          </a:xfrm>
          <a:ln/>
        </p:spPr>
      </p:sp>
      <p:sp>
        <p:nvSpPr>
          <p:cNvPr id="1587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104900" y="696913"/>
            <a:ext cx="4648200" cy="3486150"/>
          </a:xfrm>
          <a:ln/>
        </p:spPr>
      </p:sp>
      <p:sp>
        <p:nvSpPr>
          <p:cNvPr id="1607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04900" y="696913"/>
            <a:ext cx="4648200" cy="3486150"/>
          </a:xfrm>
          <a:ln/>
        </p:spPr>
      </p:sp>
      <p:sp>
        <p:nvSpPr>
          <p:cNvPr id="16179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04900" y="696913"/>
            <a:ext cx="4648200" cy="3486150"/>
          </a:xfrm>
          <a:ln/>
        </p:spPr>
      </p:sp>
      <p:sp>
        <p:nvSpPr>
          <p:cNvPr id="16281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04900" y="696913"/>
            <a:ext cx="4648200" cy="3486150"/>
          </a:xfrm>
          <a:ln/>
        </p:spPr>
      </p:sp>
      <p:sp>
        <p:nvSpPr>
          <p:cNvPr id="1638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04900" y="696913"/>
            <a:ext cx="4648200" cy="3486150"/>
          </a:xfrm>
          <a:ln/>
        </p:spPr>
      </p:sp>
      <p:sp>
        <p:nvSpPr>
          <p:cNvPr id="1648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04900" y="696913"/>
            <a:ext cx="4648200" cy="3486150"/>
          </a:xfrm>
          <a:ln/>
        </p:spPr>
      </p:sp>
      <p:sp>
        <p:nvSpPr>
          <p:cNvPr id="17203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104900" y="696913"/>
            <a:ext cx="4648200" cy="3486150"/>
          </a:xfrm>
          <a:ln/>
        </p:spPr>
      </p:sp>
      <p:sp>
        <p:nvSpPr>
          <p:cNvPr id="1669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04900" y="696913"/>
            <a:ext cx="4648200" cy="3486150"/>
          </a:xfrm>
          <a:ln/>
        </p:spPr>
      </p:sp>
      <p:sp>
        <p:nvSpPr>
          <p:cNvPr id="1679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104900" y="696913"/>
            <a:ext cx="4648200" cy="3486150"/>
          </a:xfrm>
          <a:ln/>
        </p:spPr>
      </p:sp>
      <p:sp>
        <p:nvSpPr>
          <p:cNvPr id="1689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04900" y="696913"/>
            <a:ext cx="4648200" cy="3486150"/>
          </a:xfrm>
          <a:ln/>
        </p:spPr>
      </p:sp>
      <p:sp>
        <p:nvSpPr>
          <p:cNvPr id="1699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04900" y="696913"/>
            <a:ext cx="4648200" cy="3486150"/>
          </a:xfrm>
          <a:ln/>
        </p:spPr>
      </p:sp>
      <p:sp>
        <p:nvSpPr>
          <p:cNvPr id="17101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04900" y="696913"/>
            <a:ext cx="4648200" cy="3486150"/>
          </a:xfrm>
          <a:ln/>
        </p:spPr>
      </p:sp>
      <p:sp>
        <p:nvSpPr>
          <p:cNvPr id="1720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04900" y="696913"/>
            <a:ext cx="4648200" cy="3486150"/>
          </a:xfrm>
          <a:ln/>
        </p:spPr>
      </p:sp>
      <p:sp>
        <p:nvSpPr>
          <p:cNvPr id="1730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104900" y="696913"/>
            <a:ext cx="4648200" cy="3486150"/>
          </a:xfrm>
          <a:ln/>
        </p:spPr>
      </p:sp>
      <p:sp>
        <p:nvSpPr>
          <p:cNvPr id="17408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104900" y="696913"/>
            <a:ext cx="4648200" cy="3486150"/>
          </a:xfrm>
          <a:ln/>
        </p:spPr>
      </p:sp>
      <p:sp>
        <p:nvSpPr>
          <p:cNvPr id="17510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04900" y="696913"/>
            <a:ext cx="4648200" cy="3486150"/>
          </a:xfrm>
          <a:ln/>
        </p:spPr>
      </p:sp>
      <p:sp>
        <p:nvSpPr>
          <p:cNvPr id="1761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04900" y="696913"/>
            <a:ext cx="4648200" cy="3486150"/>
          </a:xfrm>
          <a:ln/>
        </p:spPr>
      </p:sp>
      <p:sp>
        <p:nvSpPr>
          <p:cNvPr id="179203"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104900" y="696913"/>
            <a:ext cx="4648200" cy="3486150"/>
          </a:xfrm>
          <a:ln/>
        </p:spPr>
      </p:sp>
      <p:sp>
        <p:nvSpPr>
          <p:cNvPr id="178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04900" y="696913"/>
            <a:ext cx="4648200" cy="3486150"/>
          </a:xfrm>
          <a:ln/>
        </p:spPr>
      </p:sp>
      <p:sp>
        <p:nvSpPr>
          <p:cNvPr id="1792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04900" y="696913"/>
            <a:ext cx="4648200" cy="3486150"/>
          </a:xfrm>
          <a:ln/>
        </p:spPr>
      </p:sp>
      <p:sp>
        <p:nvSpPr>
          <p:cNvPr id="1792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04900" y="696913"/>
            <a:ext cx="4648200" cy="3486150"/>
          </a:xfrm>
          <a:ln/>
        </p:spPr>
      </p:sp>
      <p:sp>
        <p:nvSpPr>
          <p:cNvPr id="1792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1104900" y="696913"/>
            <a:ext cx="4648200" cy="3486150"/>
          </a:xfrm>
          <a:ln/>
        </p:spPr>
      </p:sp>
      <p:sp>
        <p:nvSpPr>
          <p:cNvPr id="1812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1104900" y="696913"/>
            <a:ext cx="4648200" cy="3486150"/>
          </a:xfrm>
          <a:ln/>
        </p:spPr>
      </p:sp>
      <p:sp>
        <p:nvSpPr>
          <p:cNvPr id="1822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04900" y="696913"/>
            <a:ext cx="4648200" cy="3486150"/>
          </a:xfrm>
          <a:ln/>
        </p:spPr>
      </p:sp>
      <p:sp>
        <p:nvSpPr>
          <p:cNvPr id="1832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04900" y="696913"/>
            <a:ext cx="4648200" cy="3486150"/>
          </a:xfrm>
          <a:ln/>
        </p:spPr>
      </p:sp>
      <p:sp>
        <p:nvSpPr>
          <p:cNvPr id="179203"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04900" y="696913"/>
            <a:ext cx="4648200" cy="3486150"/>
          </a:xfrm>
          <a:ln/>
        </p:spPr>
      </p:sp>
      <p:sp>
        <p:nvSpPr>
          <p:cNvPr id="1832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04900" y="696913"/>
            <a:ext cx="4648200" cy="3486150"/>
          </a:xfrm>
          <a:ln/>
        </p:spPr>
      </p:sp>
      <p:sp>
        <p:nvSpPr>
          <p:cNvPr id="1832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04900" y="696913"/>
            <a:ext cx="4648200" cy="3486150"/>
          </a:xfrm>
          <a:ln/>
        </p:spPr>
      </p:sp>
      <p:sp>
        <p:nvSpPr>
          <p:cNvPr id="18432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04900" y="696913"/>
            <a:ext cx="4648200" cy="3486150"/>
          </a:xfrm>
          <a:ln/>
        </p:spPr>
      </p:sp>
      <p:sp>
        <p:nvSpPr>
          <p:cNvPr id="1832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04900" y="696913"/>
            <a:ext cx="4648200" cy="3486150"/>
          </a:xfrm>
          <a:ln/>
        </p:spPr>
      </p:sp>
      <p:sp>
        <p:nvSpPr>
          <p:cNvPr id="1832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04900" y="696913"/>
            <a:ext cx="4648200" cy="3486150"/>
          </a:xfrm>
          <a:ln/>
        </p:spPr>
      </p:sp>
      <p:sp>
        <p:nvSpPr>
          <p:cNvPr id="1792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04900" y="696913"/>
            <a:ext cx="4648200" cy="3486150"/>
          </a:xfrm>
          <a:ln/>
        </p:spPr>
      </p:sp>
      <p:sp>
        <p:nvSpPr>
          <p:cNvPr id="1832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04900" y="696913"/>
            <a:ext cx="4648200" cy="3486150"/>
          </a:xfrm>
          <a:ln/>
        </p:spPr>
      </p:sp>
      <p:sp>
        <p:nvSpPr>
          <p:cNvPr id="1832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04900" y="696913"/>
            <a:ext cx="4648200" cy="3486150"/>
          </a:xfrm>
          <a:ln/>
        </p:spPr>
      </p:sp>
      <p:sp>
        <p:nvSpPr>
          <p:cNvPr id="1853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04900" y="696913"/>
            <a:ext cx="4648200" cy="3486150"/>
          </a:xfrm>
          <a:ln/>
        </p:spPr>
      </p:sp>
      <p:sp>
        <p:nvSpPr>
          <p:cNvPr id="1863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1104900" y="696913"/>
            <a:ext cx="4648200" cy="3486150"/>
          </a:xfrm>
          <a:ln/>
        </p:spPr>
      </p:sp>
      <p:sp>
        <p:nvSpPr>
          <p:cNvPr id="21401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1104900" y="696913"/>
            <a:ext cx="4648200" cy="3486150"/>
          </a:xfrm>
          <a:ln/>
        </p:spPr>
      </p:sp>
      <p:sp>
        <p:nvSpPr>
          <p:cNvPr id="2150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04900" y="696913"/>
            <a:ext cx="4648200" cy="3486150"/>
          </a:xfrm>
          <a:ln/>
        </p:spPr>
      </p:sp>
      <p:sp>
        <p:nvSpPr>
          <p:cNvPr id="2160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1104900" y="696913"/>
            <a:ext cx="4648200" cy="3486150"/>
          </a:xfrm>
          <a:ln/>
        </p:spPr>
      </p:sp>
      <p:sp>
        <p:nvSpPr>
          <p:cNvPr id="21709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04900" y="696913"/>
            <a:ext cx="4648200" cy="3486150"/>
          </a:xfrm>
          <a:ln/>
        </p:spPr>
      </p:sp>
      <p:sp>
        <p:nvSpPr>
          <p:cNvPr id="2181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1104900" y="696913"/>
            <a:ext cx="4648200" cy="3486150"/>
          </a:xfrm>
          <a:ln/>
        </p:spPr>
      </p:sp>
      <p:sp>
        <p:nvSpPr>
          <p:cNvPr id="2191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1104900" y="696913"/>
            <a:ext cx="4648200" cy="3486150"/>
          </a:xfrm>
          <a:ln/>
        </p:spPr>
      </p:sp>
      <p:sp>
        <p:nvSpPr>
          <p:cNvPr id="25907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04900" y="696913"/>
            <a:ext cx="4648200" cy="3486150"/>
          </a:xfrm>
          <a:ln/>
        </p:spPr>
      </p:sp>
      <p:sp>
        <p:nvSpPr>
          <p:cNvPr id="16179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xfrm>
            <a:off x="1104900" y="696913"/>
            <a:ext cx="4648200" cy="3486150"/>
          </a:xfrm>
          <a:ln/>
        </p:spPr>
      </p:sp>
      <p:sp>
        <p:nvSpPr>
          <p:cNvPr id="2549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104900" y="696913"/>
            <a:ext cx="4648200" cy="3486150"/>
          </a:xfrm>
          <a:ln/>
        </p:spPr>
      </p:sp>
      <p:sp>
        <p:nvSpPr>
          <p:cNvPr id="2529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04900" y="696913"/>
            <a:ext cx="4648200" cy="3486150"/>
          </a:xfrm>
          <a:ln/>
        </p:spPr>
      </p:sp>
      <p:sp>
        <p:nvSpPr>
          <p:cNvPr id="199683"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04900" y="696913"/>
            <a:ext cx="4648200" cy="3486150"/>
          </a:xfrm>
          <a:ln/>
        </p:spPr>
      </p:sp>
      <p:sp>
        <p:nvSpPr>
          <p:cNvPr id="199683"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104900" y="696913"/>
            <a:ext cx="4648200" cy="3486150"/>
          </a:xfrm>
          <a:ln/>
        </p:spPr>
      </p:sp>
      <p:sp>
        <p:nvSpPr>
          <p:cNvPr id="1925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04900" y="696913"/>
            <a:ext cx="4648200" cy="3486150"/>
          </a:xfrm>
          <a:ln/>
        </p:spPr>
      </p:sp>
      <p:sp>
        <p:nvSpPr>
          <p:cNvPr id="16179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04900" y="696913"/>
            <a:ext cx="4648200" cy="3486150"/>
          </a:xfrm>
          <a:ln/>
        </p:spPr>
      </p:sp>
      <p:sp>
        <p:nvSpPr>
          <p:cNvPr id="19149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1104900" y="696913"/>
            <a:ext cx="4648200" cy="3486150"/>
          </a:xfrm>
          <a:ln/>
        </p:spPr>
      </p:sp>
      <p:sp>
        <p:nvSpPr>
          <p:cNvPr id="251907"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104900" y="696913"/>
            <a:ext cx="4648200" cy="3486150"/>
          </a:xfrm>
          <a:ln/>
        </p:spPr>
      </p:sp>
      <p:sp>
        <p:nvSpPr>
          <p:cNvPr id="17817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04900" y="696913"/>
            <a:ext cx="4648200" cy="3486150"/>
          </a:xfrm>
          <a:ln/>
        </p:spPr>
      </p:sp>
      <p:sp>
        <p:nvSpPr>
          <p:cNvPr id="16281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04900" y="696913"/>
            <a:ext cx="4648200" cy="3486150"/>
          </a:xfrm>
          <a:ln/>
        </p:spPr>
      </p:sp>
      <p:sp>
        <p:nvSpPr>
          <p:cNvPr id="1771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04900" y="696913"/>
            <a:ext cx="4648200" cy="3486150"/>
          </a:xfrm>
          <a:ln/>
        </p:spPr>
      </p:sp>
      <p:sp>
        <p:nvSpPr>
          <p:cNvPr id="16281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04900" y="696913"/>
            <a:ext cx="4648200" cy="3486150"/>
          </a:xfrm>
          <a:ln/>
        </p:spPr>
      </p:sp>
      <p:sp>
        <p:nvSpPr>
          <p:cNvPr id="202755"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04900" y="696913"/>
            <a:ext cx="4648200" cy="3486150"/>
          </a:xfrm>
          <a:ln/>
        </p:spPr>
      </p:sp>
      <p:sp>
        <p:nvSpPr>
          <p:cNvPr id="18739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04900" y="696913"/>
            <a:ext cx="4648200" cy="3486150"/>
          </a:xfrm>
          <a:ln/>
        </p:spPr>
      </p:sp>
      <p:sp>
        <p:nvSpPr>
          <p:cNvPr id="1976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04900" y="696913"/>
            <a:ext cx="4648200" cy="3486150"/>
          </a:xfrm>
          <a:ln/>
        </p:spPr>
      </p:sp>
      <p:sp>
        <p:nvSpPr>
          <p:cNvPr id="16281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04900" y="696913"/>
            <a:ext cx="4648200" cy="3486150"/>
          </a:xfrm>
          <a:ln/>
        </p:spPr>
      </p:sp>
      <p:sp>
        <p:nvSpPr>
          <p:cNvPr id="1986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04900" y="696913"/>
            <a:ext cx="4648200" cy="3486150"/>
          </a:xfrm>
          <a:ln/>
        </p:spPr>
      </p:sp>
      <p:sp>
        <p:nvSpPr>
          <p:cNvPr id="18739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104900" y="696913"/>
            <a:ext cx="4648200" cy="3486150"/>
          </a:xfrm>
          <a:ln/>
        </p:spPr>
      </p:sp>
      <p:sp>
        <p:nvSpPr>
          <p:cNvPr id="18841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04900" y="696913"/>
            <a:ext cx="4648200" cy="3486150"/>
          </a:xfrm>
          <a:ln/>
        </p:spPr>
      </p:sp>
      <p:sp>
        <p:nvSpPr>
          <p:cNvPr id="18944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04900" y="696913"/>
            <a:ext cx="4648200" cy="3486150"/>
          </a:xfrm>
          <a:ln/>
        </p:spPr>
      </p:sp>
      <p:sp>
        <p:nvSpPr>
          <p:cNvPr id="19046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04900" y="696913"/>
            <a:ext cx="4648200" cy="3486150"/>
          </a:xfrm>
          <a:ln/>
        </p:spPr>
      </p:sp>
      <p:sp>
        <p:nvSpPr>
          <p:cNvPr id="1853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04900" y="696913"/>
            <a:ext cx="4648200" cy="3486150"/>
          </a:xfrm>
          <a:ln/>
        </p:spPr>
      </p:sp>
      <p:sp>
        <p:nvSpPr>
          <p:cNvPr id="1863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04900" y="696913"/>
            <a:ext cx="4648200" cy="3486150"/>
          </a:xfrm>
          <a:ln/>
        </p:spPr>
      </p:sp>
      <p:sp>
        <p:nvSpPr>
          <p:cNvPr id="1863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04900" y="696913"/>
            <a:ext cx="4648200" cy="3486150"/>
          </a:xfrm>
          <a:ln/>
        </p:spPr>
      </p:sp>
      <p:sp>
        <p:nvSpPr>
          <p:cNvPr id="16281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1104900" y="696913"/>
            <a:ext cx="4648200" cy="3486150"/>
          </a:xfrm>
          <a:ln/>
        </p:spPr>
      </p:sp>
      <p:sp>
        <p:nvSpPr>
          <p:cNvPr id="2068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04900" y="696913"/>
            <a:ext cx="4648200" cy="3486150"/>
          </a:xfrm>
          <a:ln/>
        </p:spPr>
      </p:sp>
      <p:sp>
        <p:nvSpPr>
          <p:cNvPr id="2078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1104900" y="696913"/>
            <a:ext cx="4648200" cy="3486150"/>
          </a:xfrm>
          <a:ln/>
        </p:spPr>
      </p:sp>
      <p:sp>
        <p:nvSpPr>
          <p:cNvPr id="2088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1104900" y="696913"/>
            <a:ext cx="4648200" cy="3486150"/>
          </a:xfrm>
          <a:ln/>
        </p:spPr>
      </p:sp>
      <p:sp>
        <p:nvSpPr>
          <p:cNvPr id="2088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1104900" y="696913"/>
            <a:ext cx="4648200" cy="3486150"/>
          </a:xfrm>
          <a:ln/>
        </p:spPr>
      </p:sp>
      <p:sp>
        <p:nvSpPr>
          <p:cNvPr id="2088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1104900" y="696913"/>
            <a:ext cx="4648200" cy="3486150"/>
          </a:xfrm>
          <a:ln/>
        </p:spPr>
      </p:sp>
      <p:sp>
        <p:nvSpPr>
          <p:cNvPr id="2088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1104900" y="696913"/>
            <a:ext cx="4648200" cy="3486150"/>
          </a:xfrm>
          <a:ln/>
        </p:spPr>
      </p:sp>
      <p:sp>
        <p:nvSpPr>
          <p:cNvPr id="2088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1104900" y="696913"/>
            <a:ext cx="4648200" cy="3486150"/>
          </a:xfrm>
          <a:ln/>
        </p:spPr>
      </p:sp>
      <p:sp>
        <p:nvSpPr>
          <p:cNvPr id="2088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1104900" y="696913"/>
            <a:ext cx="4648200" cy="3486150"/>
          </a:xfrm>
          <a:ln/>
        </p:spPr>
      </p:sp>
      <p:sp>
        <p:nvSpPr>
          <p:cNvPr id="20889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04900" y="696913"/>
            <a:ext cx="4648200" cy="3486150"/>
          </a:xfrm>
          <a:ln/>
        </p:spPr>
      </p:sp>
      <p:sp>
        <p:nvSpPr>
          <p:cNvPr id="2078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04900" y="696913"/>
            <a:ext cx="4648200" cy="3486150"/>
          </a:xfrm>
          <a:ln/>
        </p:spPr>
      </p:sp>
      <p:sp>
        <p:nvSpPr>
          <p:cNvPr id="16281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04900" y="696913"/>
            <a:ext cx="4648200" cy="3486150"/>
          </a:xfrm>
          <a:ln/>
        </p:spPr>
      </p:sp>
      <p:sp>
        <p:nvSpPr>
          <p:cNvPr id="2078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04900" y="696913"/>
            <a:ext cx="4648200" cy="3486150"/>
          </a:xfrm>
          <a:ln/>
        </p:spPr>
      </p:sp>
      <p:sp>
        <p:nvSpPr>
          <p:cNvPr id="2078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04900" y="696913"/>
            <a:ext cx="4648200" cy="3486150"/>
          </a:xfrm>
          <a:ln/>
        </p:spPr>
      </p:sp>
      <p:sp>
        <p:nvSpPr>
          <p:cNvPr id="20787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04900" y="696913"/>
            <a:ext cx="4648200" cy="3486150"/>
          </a:xfrm>
          <a:ln/>
        </p:spPr>
      </p:sp>
      <p:sp>
        <p:nvSpPr>
          <p:cNvPr id="246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04900" y="696913"/>
            <a:ext cx="4648200" cy="3486150"/>
          </a:xfrm>
          <a:ln/>
        </p:spPr>
      </p:sp>
      <p:sp>
        <p:nvSpPr>
          <p:cNvPr id="24678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xfrm>
            <a:off x="1104900" y="696913"/>
            <a:ext cx="4648200" cy="3486150"/>
          </a:xfrm>
          <a:ln/>
        </p:spPr>
      </p:sp>
      <p:sp>
        <p:nvSpPr>
          <p:cNvPr id="3010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xfrm>
            <a:off x="1104900" y="696913"/>
            <a:ext cx="4648200" cy="3486150"/>
          </a:xfrm>
          <a:ln/>
        </p:spPr>
      </p:sp>
      <p:sp>
        <p:nvSpPr>
          <p:cNvPr id="30310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1104900" y="696913"/>
            <a:ext cx="4648200" cy="3486150"/>
          </a:xfrm>
          <a:ln/>
        </p:spPr>
      </p:sp>
      <p:sp>
        <p:nvSpPr>
          <p:cNvPr id="30413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xfrm>
            <a:off x="1104900" y="696913"/>
            <a:ext cx="4648200" cy="3486150"/>
          </a:xfrm>
          <a:ln/>
        </p:spPr>
      </p:sp>
      <p:sp>
        <p:nvSpPr>
          <p:cNvPr id="3061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xfrm>
            <a:off x="1104900" y="696913"/>
            <a:ext cx="4648200" cy="3486150"/>
          </a:xfrm>
          <a:ln/>
        </p:spPr>
      </p:sp>
      <p:sp>
        <p:nvSpPr>
          <p:cNvPr id="3072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7463" y="219075"/>
            <a:ext cx="1938337" cy="565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7688" y="219075"/>
            <a:ext cx="5667375"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8" y="1676400"/>
            <a:ext cx="3802062"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2150" y="1676400"/>
            <a:ext cx="3803650"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547688" y="219075"/>
            <a:ext cx="7758112" cy="115252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547688" y="1676400"/>
            <a:ext cx="7758112" cy="42005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28"/>
          <p:cNvGrpSpPr>
            <a:grpSpLocks/>
          </p:cNvGrpSpPr>
          <p:nvPr userDrawn="1"/>
        </p:nvGrpSpPr>
        <p:grpSpPr bwMode="auto">
          <a:xfrm>
            <a:off x="0" y="6400800"/>
            <a:ext cx="9144000" cy="184150"/>
            <a:chOff x="0" y="4061"/>
            <a:chExt cx="5760" cy="116"/>
          </a:xfrm>
        </p:grpSpPr>
        <p:sp>
          <p:nvSpPr>
            <p:cNvPr id="1032" name="Freeform 24"/>
            <p:cNvSpPr>
              <a:spLocks/>
            </p:cNvSpPr>
            <p:nvPr userDrawn="1"/>
          </p:nvSpPr>
          <p:spPr bwMode="auto">
            <a:xfrm>
              <a:off x="4194" y="4061"/>
              <a:ext cx="166" cy="116"/>
            </a:xfrm>
            <a:custGeom>
              <a:avLst/>
              <a:gdLst>
                <a:gd name="T0" fmla="*/ 160 w 166"/>
                <a:gd name="T1" fmla="*/ 0 h 116"/>
                <a:gd name="T2" fmla="*/ 151 w 166"/>
                <a:gd name="T3" fmla="*/ 0 h 116"/>
                <a:gd name="T4" fmla="*/ 143 w 166"/>
                <a:gd name="T5" fmla="*/ 0 h 116"/>
                <a:gd name="T6" fmla="*/ 137 w 166"/>
                <a:gd name="T7" fmla="*/ 1 h 116"/>
                <a:gd name="T8" fmla="*/ 129 w 166"/>
                <a:gd name="T9" fmla="*/ 2 h 116"/>
                <a:gd name="T10" fmla="*/ 123 w 166"/>
                <a:gd name="T11" fmla="*/ 5 h 116"/>
                <a:gd name="T12" fmla="*/ 119 w 166"/>
                <a:gd name="T13" fmla="*/ 10 h 116"/>
                <a:gd name="T14" fmla="*/ 116 w 166"/>
                <a:gd name="T15" fmla="*/ 19 h 116"/>
                <a:gd name="T16" fmla="*/ 114 w 166"/>
                <a:gd name="T17" fmla="*/ 31 h 116"/>
                <a:gd name="T18" fmla="*/ 111 w 166"/>
                <a:gd name="T19" fmla="*/ 43 h 116"/>
                <a:gd name="T20" fmla="*/ 109 w 166"/>
                <a:gd name="T21" fmla="*/ 52 h 116"/>
                <a:gd name="T22" fmla="*/ 107 w 166"/>
                <a:gd name="T23" fmla="*/ 62 h 116"/>
                <a:gd name="T24" fmla="*/ 105 w 166"/>
                <a:gd name="T25" fmla="*/ 72 h 116"/>
                <a:gd name="T26" fmla="*/ 103 w 166"/>
                <a:gd name="T27" fmla="*/ 84 h 116"/>
                <a:gd name="T28" fmla="*/ 100 w 166"/>
                <a:gd name="T29" fmla="*/ 96 h 116"/>
                <a:gd name="T30" fmla="*/ 97 w 166"/>
                <a:gd name="T31" fmla="*/ 105 h 116"/>
                <a:gd name="T32" fmla="*/ 93 w 166"/>
                <a:gd name="T33" fmla="*/ 110 h 116"/>
                <a:gd name="T34" fmla="*/ 87 w 166"/>
                <a:gd name="T35" fmla="*/ 113 h 116"/>
                <a:gd name="T36" fmla="*/ 79 w 166"/>
                <a:gd name="T37" fmla="*/ 114 h 116"/>
                <a:gd name="T38" fmla="*/ 72 w 166"/>
                <a:gd name="T39" fmla="*/ 115 h 116"/>
                <a:gd name="T40" fmla="*/ 64 w 166"/>
                <a:gd name="T41" fmla="*/ 115 h 116"/>
                <a:gd name="T42" fmla="*/ 55 w 166"/>
                <a:gd name="T43" fmla="*/ 115 h 116"/>
                <a:gd name="T44" fmla="*/ 0 w 166"/>
                <a:gd name="T45" fmla="*/ 115 h 116"/>
                <a:gd name="T46" fmla="*/ 10 w 166"/>
                <a:gd name="T47" fmla="*/ 115 h 116"/>
                <a:gd name="T48" fmla="*/ 18 w 166"/>
                <a:gd name="T49" fmla="*/ 115 h 116"/>
                <a:gd name="T50" fmla="*/ 26 w 166"/>
                <a:gd name="T51" fmla="*/ 115 h 116"/>
                <a:gd name="T52" fmla="*/ 32 w 166"/>
                <a:gd name="T53" fmla="*/ 114 h 116"/>
                <a:gd name="T54" fmla="*/ 40 w 166"/>
                <a:gd name="T55" fmla="*/ 112 h 116"/>
                <a:gd name="T56" fmla="*/ 46 w 166"/>
                <a:gd name="T57" fmla="*/ 108 h 116"/>
                <a:gd name="T58" fmla="*/ 49 w 166"/>
                <a:gd name="T59" fmla="*/ 101 h 116"/>
                <a:gd name="T60" fmla="*/ 51 w 166"/>
                <a:gd name="T61" fmla="*/ 90 h 116"/>
                <a:gd name="T62" fmla="*/ 54 w 166"/>
                <a:gd name="T63" fmla="*/ 76 h 116"/>
                <a:gd name="T64" fmla="*/ 56 w 166"/>
                <a:gd name="T65" fmla="*/ 67 h 116"/>
                <a:gd name="T66" fmla="*/ 58 w 166"/>
                <a:gd name="T67" fmla="*/ 57 h 116"/>
                <a:gd name="T68" fmla="*/ 60 w 166"/>
                <a:gd name="T69" fmla="*/ 47 h 116"/>
                <a:gd name="T70" fmla="*/ 62 w 166"/>
                <a:gd name="T71" fmla="*/ 38 h 116"/>
                <a:gd name="T72" fmla="*/ 65 w 166"/>
                <a:gd name="T73" fmla="*/ 24 h 116"/>
                <a:gd name="T74" fmla="*/ 67 w 166"/>
                <a:gd name="T75" fmla="*/ 14 h 116"/>
                <a:gd name="T76" fmla="*/ 70 w 166"/>
                <a:gd name="T77" fmla="*/ 7 h 116"/>
                <a:gd name="T78" fmla="*/ 75 w 166"/>
                <a:gd name="T79" fmla="*/ 3 h 116"/>
                <a:gd name="T80" fmla="*/ 84 w 166"/>
                <a:gd name="T81" fmla="*/ 1 h 116"/>
                <a:gd name="T82" fmla="*/ 89 w 166"/>
                <a:gd name="T83" fmla="*/ 0 h 116"/>
                <a:gd name="T84" fmla="*/ 97 w 166"/>
                <a:gd name="T85" fmla="*/ 0 h 116"/>
                <a:gd name="T86" fmla="*/ 105 w 166"/>
                <a:gd name="T87" fmla="*/ 0 h 116"/>
                <a:gd name="T88" fmla="*/ 115 w 166"/>
                <a:gd name="T89" fmla="*/ 0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6" h="116">
                  <a:moveTo>
                    <a:pt x="165" y="0"/>
                  </a:moveTo>
                  <a:lnTo>
                    <a:pt x="160" y="0"/>
                  </a:lnTo>
                  <a:lnTo>
                    <a:pt x="155" y="0"/>
                  </a:lnTo>
                  <a:lnTo>
                    <a:pt x="151" y="0"/>
                  </a:lnTo>
                  <a:lnTo>
                    <a:pt x="147" y="0"/>
                  </a:lnTo>
                  <a:lnTo>
                    <a:pt x="143" y="0"/>
                  </a:lnTo>
                  <a:lnTo>
                    <a:pt x="140" y="0"/>
                  </a:lnTo>
                  <a:lnTo>
                    <a:pt x="137" y="1"/>
                  </a:lnTo>
                  <a:lnTo>
                    <a:pt x="134" y="1"/>
                  </a:lnTo>
                  <a:lnTo>
                    <a:pt x="129" y="2"/>
                  </a:lnTo>
                  <a:lnTo>
                    <a:pt x="126" y="3"/>
                  </a:lnTo>
                  <a:lnTo>
                    <a:pt x="123" y="5"/>
                  </a:lnTo>
                  <a:lnTo>
                    <a:pt x="121" y="7"/>
                  </a:lnTo>
                  <a:lnTo>
                    <a:pt x="119" y="10"/>
                  </a:lnTo>
                  <a:lnTo>
                    <a:pt x="117" y="14"/>
                  </a:lnTo>
                  <a:lnTo>
                    <a:pt x="116" y="19"/>
                  </a:lnTo>
                  <a:lnTo>
                    <a:pt x="115" y="24"/>
                  </a:lnTo>
                  <a:lnTo>
                    <a:pt x="114" y="31"/>
                  </a:lnTo>
                  <a:lnTo>
                    <a:pt x="112" y="38"/>
                  </a:lnTo>
                  <a:lnTo>
                    <a:pt x="111" y="43"/>
                  </a:lnTo>
                  <a:lnTo>
                    <a:pt x="111" y="47"/>
                  </a:lnTo>
                  <a:lnTo>
                    <a:pt x="109" y="52"/>
                  </a:lnTo>
                  <a:lnTo>
                    <a:pt x="108" y="57"/>
                  </a:lnTo>
                  <a:lnTo>
                    <a:pt x="107" y="62"/>
                  </a:lnTo>
                  <a:lnTo>
                    <a:pt x="106" y="67"/>
                  </a:lnTo>
                  <a:lnTo>
                    <a:pt x="105" y="72"/>
                  </a:lnTo>
                  <a:lnTo>
                    <a:pt x="104" y="76"/>
                  </a:lnTo>
                  <a:lnTo>
                    <a:pt x="103" y="84"/>
                  </a:lnTo>
                  <a:lnTo>
                    <a:pt x="101" y="90"/>
                  </a:lnTo>
                  <a:lnTo>
                    <a:pt x="100" y="96"/>
                  </a:lnTo>
                  <a:lnTo>
                    <a:pt x="99" y="101"/>
                  </a:lnTo>
                  <a:lnTo>
                    <a:pt x="97" y="105"/>
                  </a:lnTo>
                  <a:lnTo>
                    <a:pt x="96" y="108"/>
                  </a:lnTo>
                  <a:lnTo>
                    <a:pt x="93" y="110"/>
                  </a:lnTo>
                  <a:lnTo>
                    <a:pt x="90" y="112"/>
                  </a:lnTo>
                  <a:lnTo>
                    <a:pt x="87" y="113"/>
                  </a:lnTo>
                  <a:lnTo>
                    <a:pt x="82" y="114"/>
                  </a:lnTo>
                  <a:lnTo>
                    <a:pt x="79" y="114"/>
                  </a:lnTo>
                  <a:lnTo>
                    <a:pt x="76" y="115"/>
                  </a:lnTo>
                  <a:lnTo>
                    <a:pt x="72" y="115"/>
                  </a:lnTo>
                  <a:lnTo>
                    <a:pt x="68" y="115"/>
                  </a:lnTo>
                  <a:lnTo>
                    <a:pt x="64" y="115"/>
                  </a:lnTo>
                  <a:lnTo>
                    <a:pt x="60" y="115"/>
                  </a:lnTo>
                  <a:lnTo>
                    <a:pt x="55" y="115"/>
                  </a:lnTo>
                  <a:lnTo>
                    <a:pt x="50" y="115"/>
                  </a:lnTo>
                  <a:lnTo>
                    <a:pt x="0" y="115"/>
                  </a:lnTo>
                  <a:lnTo>
                    <a:pt x="5" y="115"/>
                  </a:lnTo>
                  <a:lnTo>
                    <a:pt x="10" y="115"/>
                  </a:lnTo>
                  <a:lnTo>
                    <a:pt x="14" y="115"/>
                  </a:lnTo>
                  <a:lnTo>
                    <a:pt x="18" y="115"/>
                  </a:lnTo>
                  <a:lnTo>
                    <a:pt x="22" y="115"/>
                  </a:lnTo>
                  <a:lnTo>
                    <a:pt x="26" y="115"/>
                  </a:lnTo>
                  <a:lnTo>
                    <a:pt x="29" y="114"/>
                  </a:lnTo>
                  <a:lnTo>
                    <a:pt x="32" y="114"/>
                  </a:lnTo>
                  <a:lnTo>
                    <a:pt x="36" y="113"/>
                  </a:lnTo>
                  <a:lnTo>
                    <a:pt x="40" y="112"/>
                  </a:lnTo>
                  <a:lnTo>
                    <a:pt x="43" y="110"/>
                  </a:lnTo>
                  <a:lnTo>
                    <a:pt x="46" y="108"/>
                  </a:lnTo>
                  <a:lnTo>
                    <a:pt x="47" y="105"/>
                  </a:lnTo>
                  <a:lnTo>
                    <a:pt x="49" y="101"/>
                  </a:lnTo>
                  <a:lnTo>
                    <a:pt x="50" y="96"/>
                  </a:lnTo>
                  <a:lnTo>
                    <a:pt x="51" y="90"/>
                  </a:lnTo>
                  <a:lnTo>
                    <a:pt x="52" y="84"/>
                  </a:lnTo>
                  <a:lnTo>
                    <a:pt x="54" y="76"/>
                  </a:lnTo>
                  <a:lnTo>
                    <a:pt x="55" y="72"/>
                  </a:lnTo>
                  <a:lnTo>
                    <a:pt x="56" y="67"/>
                  </a:lnTo>
                  <a:lnTo>
                    <a:pt x="57" y="62"/>
                  </a:lnTo>
                  <a:lnTo>
                    <a:pt x="58" y="57"/>
                  </a:lnTo>
                  <a:lnTo>
                    <a:pt x="59" y="52"/>
                  </a:lnTo>
                  <a:lnTo>
                    <a:pt x="60" y="47"/>
                  </a:lnTo>
                  <a:lnTo>
                    <a:pt x="61" y="43"/>
                  </a:lnTo>
                  <a:lnTo>
                    <a:pt x="62" y="38"/>
                  </a:lnTo>
                  <a:lnTo>
                    <a:pt x="64" y="31"/>
                  </a:lnTo>
                  <a:lnTo>
                    <a:pt x="65" y="24"/>
                  </a:lnTo>
                  <a:lnTo>
                    <a:pt x="66" y="19"/>
                  </a:lnTo>
                  <a:lnTo>
                    <a:pt x="67" y="14"/>
                  </a:lnTo>
                  <a:lnTo>
                    <a:pt x="68" y="10"/>
                  </a:lnTo>
                  <a:lnTo>
                    <a:pt x="70" y="7"/>
                  </a:lnTo>
                  <a:lnTo>
                    <a:pt x="72" y="5"/>
                  </a:lnTo>
                  <a:lnTo>
                    <a:pt x="75" y="3"/>
                  </a:lnTo>
                  <a:lnTo>
                    <a:pt x="79" y="2"/>
                  </a:lnTo>
                  <a:lnTo>
                    <a:pt x="84" y="1"/>
                  </a:lnTo>
                  <a:lnTo>
                    <a:pt x="87" y="1"/>
                  </a:lnTo>
                  <a:lnTo>
                    <a:pt x="89" y="0"/>
                  </a:lnTo>
                  <a:lnTo>
                    <a:pt x="93" y="0"/>
                  </a:lnTo>
                  <a:lnTo>
                    <a:pt x="97" y="0"/>
                  </a:lnTo>
                  <a:lnTo>
                    <a:pt x="101" y="0"/>
                  </a:lnTo>
                  <a:lnTo>
                    <a:pt x="105" y="0"/>
                  </a:lnTo>
                  <a:lnTo>
                    <a:pt x="109" y="0"/>
                  </a:lnTo>
                  <a:lnTo>
                    <a:pt x="115" y="0"/>
                  </a:lnTo>
                  <a:lnTo>
                    <a:pt x="164" y="0"/>
                  </a:lnTo>
                </a:path>
              </a:pathLst>
            </a:custGeom>
            <a:noFill/>
            <a:ln w="25400" cap="rnd" cmpd="sng">
              <a:solidFill>
                <a:schemeClr val="folHlink"/>
              </a:solidFill>
              <a:prstDash val="solid"/>
              <a:round/>
              <a:headEnd type="none" w="med" len="med"/>
              <a:tailEnd type="none" w="med" len="med"/>
            </a:ln>
            <a:effectLst>
              <a:outerShdw dist="17961" dir="2700000" algn="ctr" rotWithShape="0">
                <a:schemeClr val="tx1"/>
              </a:outerShdw>
            </a:effectLst>
          </p:spPr>
          <p:txBody>
            <a:bodyPr/>
            <a:lstStyle/>
            <a:p>
              <a:pPr>
                <a:defRPr/>
              </a:pPr>
              <a:endParaRPr lang="en-US" dirty="0"/>
            </a:p>
          </p:txBody>
        </p:sp>
        <p:sp>
          <p:nvSpPr>
            <p:cNvPr id="1033" name="Line 25"/>
            <p:cNvSpPr>
              <a:spLocks noChangeShapeType="1"/>
            </p:cNvSpPr>
            <p:nvPr userDrawn="1"/>
          </p:nvSpPr>
          <p:spPr bwMode="auto">
            <a:xfrm>
              <a:off x="4361" y="4061"/>
              <a:ext cx="1399"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dirty="0"/>
            </a:p>
          </p:txBody>
        </p:sp>
        <p:sp>
          <p:nvSpPr>
            <p:cNvPr id="1034" name="Line 26"/>
            <p:cNvSpPr>
              <a:spLocks noChangeShapeType="1"/>
            </p:cNvSpPr>
            <p:nvPr userDrawn="1"/>
          </p:nvSpPr>
          <p:spPr bwMode="auto">
            <a:xfrm flipH="1">
              <a:off x="0" y="4176"/>
              <a:ext cx="4194"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dirty="0"/>
            </a:p>
          </p:txBody>
        </p:sp>
      </p:grpSp>
      <p:sp>
        <p:nvSpPr>
          <p:cNvPr id="1029" name="Line 27"/>
          <p:cNvSpPr>
            <a:spLocks noChangeShapeType="1"/>
          </p:cNvSpPr>
          <p:nvPr userDrawn="1"/>
        </p:nvSpPr>
        <p:spPr bwMode="auto">
          <a:xfrm flipV="1">
            <a:off x="6751638" y="6470650"/>
            <a:ext cx="9525" cy="130175"/>
          </a:xfrm>
          <a:prstGeom prst="line">
            <a:avLst/>
          </a:prstGeom>
          <a:noFill/>
          <a:ln w="12700">
            <a:solidFill>
              <a:schemeClr val="folHlink"/>
            </a:solidFill>
            <a:round/>
            <a:headEnd/>
            <a:tailEnd/>
          </a:ln>
        </p:spPr>
        <p:txBody>
          <a:bodyPr wrap="none" anchor="ctr"/>
          <a:lstStyle/>
          <a:p>
            <a:pPr>
              <a:defRPr/>
            </a:pPr>
            <a:endParaRPr lang="en-US" dirty="0"/>
          </a:p>
        </p:txBody>
      </p:sp>
      <p:pic>
        <p:nvPicPr>
          <p:cNvPr id="1030" name="Picture 32"/>
          <p:cNvPicPr>
            <a:picLocks noChangeAspect="1" noChangeArrowheads="1"/>
          </p:cNvPicPr>
          <p:nvPr userDrawn="1"/>
        </p:nvPicPr>
        <p:blipFill>
          <a:blip r:embed="rId13" cstate="print"/>
          <a:srcRect/>
          <a:stretch>
            <a:fillRect/>
          </a:stretch>
        </p:blipFill>
        <p:spPr bwMode="auto">
          <a:xfrm>
            <a:off x="381000" y="304800"/>
            <a:ext cx="8382000" cy="74613"/>
          </a:xfrm>
          <a:prstGeom prst="rect">
            <a:avLst/>
          </a:prstGeom>
          <a:noFill/>
          <a:ln w="9525">
            <a:noFill/>
            <a:miter lim="800000"/>
            <a:headEnd/>
            <a:tailEnd/>
          </a:ln>
        </p:spPr>
      </p:pic>
      <p:sp>
        <p:nvSpPr>
          <p:cNvPr id="1031" name="Text Box 33"/>
          <p:cNvSpPr txBox="1">
            <a:spLocks noChangeArrowheads="1"/>
          </p:cNvSpPr>
          <p:nvPr userDrawn="1"/>
        </p:nvSpPr>
        <p:spPr bwMode="auto">
          <a:xfrm>
            <a:off x="6858000" y="6340475"/>
            <a:ext cx="2286000" cy="517525"/>
          </a:xfrm>
          <a:prstGeom prst="rect">
            <a:avLst/>
          </a:prstGeom>
          <a:noFill/>
          <a:ln w="12700">
            <a:noFill/>
            <a:miter lim="800000"/>
            <a:headEnd/>
            <a:tailEnd/>
          </a:ln>
        </p:spPr>
        <p:txBody>
          <a:bodyPr>
            <a:spAutoFit/>
          </a:bodyPr>
          <a:lstStyle/>
          <a:p>
            <a:pPr algn="ctr">
              <a:spcBef>
                <a:spcPct val="50000"/>
              </a:spcBef>
              <a:defRPr/>
            </a:pPr>
            <a:r>
              <a:rPr lang="en-US" sz="1400" b="1" i="1" dirty="0">
                <a:latin typeface="Arial" charset="0"/>
              </a:rPr>
              <a:t>Research Administration for Scientists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ZapfDingbats" pitchFamily="8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4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381000" y="5105400"/>
            <a:ext cx="9144000" cy="914400"/>
          </a:xfrm>
        </p:spPr>
        <p:txBody>
          <a:bodyPr/>
          <a:lstStyle/>
          <a:p>
            <a:pPr lvl="1" algn="ctr">
              <a:lnSpc>
                <a:spcPct val="75000"/>
              </a:lnSpc>
              <a:buFontTx/>
              <a:buNone/>
            </a:pPr>
            <a:r>
              <a:rPr lang="en-US" sz="2700" dirty="0">
                <a:latin typeface="Comic Sans MS" pitchFamily="66" charset="0"/>
              </a:rPr>
              <a:t>Tim Quigg, Lecturer and Associate Chair for Administration, Finance and Entrepreneurship Computer Science Department, UNC-Chapel Hill</a:t>
            </a:r>
          </a:p>
        </p:txBody>
      </p:sp>
      <p:sp>
        <p:nvSpPr>
          <p:cNvPr id="2051" name="Text Box 3"/>
          <p:cNvSpPr txBox="1">
            <a:spLocks noChangeArrowheads="1"/>
          </p:cNvSpPr>
          <p:nvPr/>
        </p:nvSpPr>
        <p:spPr bwMode="auto">
          <a:xfrm>
            <a:off x="457200" y="2556808"/>
            <a:ext cx="8229600" cy="1846659"/>
          </a:xfrm>
          <a:prstGeom prst="rect">
            <a:avLst/>
          </a:prstGeom>
          <a:solidFill>
            <a:schemeClr val="bg1">
              <a:lumMod val="25000"/>
            </a:schemeClr>
          </a:solidFill>
          <a:ln>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r>
              <a:rPr lang="en-US" sz="3800" dirty="0" smtClean="0">
                <a:solidFill>
                  <a:srgbClr val="FFFFFF"/>
                </a:solidFill>
                <a:latin typeface="Comic Sans MS" pitchFamily="66" charset="0"/>
              </a:rPr>
              <a:t>Volume 4: Intellectual Property: Patents, Copyrights, Trade Marks and Trade Secrets</a:t>
            </a:r>
            <a:endParaRPr lang="en-US" sz="3800" dirty="0">
              <a:solidFill>
                <a:srgbClr val="FFFFFF"/>
              </a:solidFill>
              <a:latin typeface="Comic Sans MS" pitchFamily="66" charset="0"/>
            </a:endParaRPr>
          </a:p>
        </p:txBody>
      </p:sp>
      <p:sp>
        <p:nvSpPr>
          <p:cNvPr id="6150" name="Rectangle 4"/>
          <p:cNvSpPr>
            <a:spLocks noGrp="1" noChangeArrowheads="1"/>
          </p:cNvSpPr>
          <p:nvPr>
            <p:ph type="title"/>
          </p:nvPr>
        </p:nvSpPr>
        <p:spPr>
          <a:xfrm>
            <a:off x="0" y="914400"/>
            <a:ext cx="8991600" cy="1905000"/>
          </a:xfrm>
        </p:spPr>
        <p:txBody>
          <a:bodyPr/>
          <a:lstStyle/>
          <a:p>
            <a:pPr algn="ctr">
              <a:lnSpc>
                <a:spcPct val="120000"/>
              </a:lnSpc>
              <a:spcBef>
                <a:spcPct val="35000"/>
              </a:spcBef>
              <a:spcAft>
                <a:spcPct val="40000"/>
              </a:spcAft>
            </a:pPr>
            <a:r>
              <a:rPr lang="en-US" sz="3600" b="1" dirty="0" smtClean="0">
                <a:solidFill>
                  <a:schemeClr val="tx1"/>
                </a:solidFill>
                <a:latin typeface="Comic Sans MS" pitchFamily="66" charset="0"/>
              </a:rPr>
              <a:t>COMP 918: Research Administration for Scientists</a:t>
            </a:r>
            <a:r>
              <a:rPr lang="en-US" sz="3800" b="1" dirty="0" smtClean="0">
                <a:latin typeface="Comic Sans MS" pitchFamily="66" charset="0"/>
              </a:rPr>
              <a:t/>
            </a:r>
            <a:br>
              <a:rPr lang="en-US" sz="3800" b="1" dirty="0" smtClean="0">
                <a:latin typeface="Comic Sans MS" pitchFamily="66" charset="0"/>
              </a:rPr>
            </a:br>
            <a:endParaRPr lang="en-US" sz="3800" b="1" i="1" dirty="0" smtClean="0">
              <a:solidFill>
                <a:schemeClr val="tx1"/>
              </a:solidFill>
              <a:latin typeface="Comic Sans MS" pitchFamily="66" charset="0"/>
            </a:endParaRPr>
          </a:p>
        </p:txBody>
      </p:sp>
      <p:pic>
        <p:nvPicPr>
          <p:cNvPr id="6151" name="Picture 5"/>
          <p:cNvPicPr>
            <a:picLocks noChangeAspect="1" noChangeArrowheads="1"/>
          </p:cNvPicPr>
          <p:nvPr/>
        </p:nvPicPr>
        <p:blipFill>
          <a:blip r:embed="rId3" cstate="print"/>
          <a:srcRect/>
          <a:stretch>
            <a:fillRect/>
          </a:stretch>
        </p:blipFill>
        <p:spPr bwMode="auto">
          <a:xfrm>
            <a:off x="381000" y="304800"/>
            <a:ext cx="8382000" cy="74613"/>
          </a:xfrm>
          <a:prstGeom prst="rect">
            <a:avLst/>
          </a:prstGeom>
          <a:noFill/>
          <a:ln w="9525">
            <a:noFill/>
            <a:miter lim="800000"/>
            <a:headEnd/>
            <a:tailEnd/>
          </a:ln>
        </p:spPr>
      </p:pic>
      <p:sp>
        <p:nvSpPr>
          <p:cNvPr id="6152" name="Text Box 7"/>
          <p:cNvSpPr txBox="1">
            <a:spLocks noChangeArrowheads="1"/>
          </p:cNvSpPr>
          <p:nvPr/>
        </p:nvSpPr>
        <p:spPr bwMode="auto">
          <a:xfrm>
            <a:off x="0" y="6550025"/>
            <a:ext cx="6019800" cy="307975"/>
          </a:xfrm>
          <a:prstGeom prst="rect">
            <a:avLst/>
          </a:prstGeom>
          <a:noFill/>
          <a:ln w="12700">
            <a:noFill/>
            <a:miter lim="800000"/>
            <a:headEnd/>
            <a:tailEnd/>
          </a:ln>
        </p:spPr>
        <p:txBody>
          <a:bodyPr>
            <a:spAutoFit/>
          </a:bodyPr>
          <a:lstStyle/>
          <a:p>
            <a:pPr>
              <a:spcBef>
                <a:spcPct val="50000"/>
              </a:spcBef>
            </a:pPr>
            <a:r>
              <a:rPr lang="en-US" sz="1400" b="1" dirty="0">
                <a:latin typeface="Comic Sans MS" pitchFamily="66" charset="0"/>
              </a:rPr>
              <a:t>© Copyright </a:t>
            </a:r>
            <a:r>
              <a:rPr lang="en-US" sz="1400" b="1" dirty="0" smtClean="0">
                <a:latin typeface="Comic Sans MS" pitchFamily="66" charset="0"/>
              </a:rPr>
              <a:t>2013  </a:t>
            </a:r>
            <a:r>
              <a:rPr lang="en-US" sz="1400" b="1" dirty="0">
                <a:latin typeface="Comic Sans MS" pitchFamily="66" charset="0"/>
              </a:rPr>
              <a:t>Timothy L. Quigg        All Rights Reserved</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228600" y="1600200"/>
            <a:ext cx="8763000" cy="3231654"/>
          </a:xfrm>
          <a:prstGeom prst="rect">
            <a:avLst/>
          </a:prstGeom>
          <a:noFill/>
          <a:ln w="9525">
            <a:noFill/>
            <a:miter lim="800000"/>
            <a:headEnd/>
            <a:tailEnd/>
          </a:ln>
        </p:spPr>
        <p:txBody>
          <a:bodyPr>
            <a:spAutoFit/>
          </a:bodyPr>
          <a:lstStyle/>
          <a:p>
            <a:pPr>
              <a:spcBef>
                <a:spcPct val="50000"/>
              </a:spcBef>
              <a:defRPr/>
            </a:pPr>
            <a:r>
              <a:rPr lang="en-US" sz="3400" dirty="0">
                <a:latin typeface="Comic Sans MS" pitchFamily="66" charset="0"/>
              </a:rPr>
              <a:t>“The Congress shall have power… to promote the progress of science and the useful arts, by securing for limited times to authors and </a:t>
            </a:r>
            <a:r>
              <a:rPr lang="en-US" sz="3400" u="sng" dirty="0">
                <a:solidFill>
                  <a:srgbClr val="C00000"/>
                </a:solidFill>
                <a:latin typeface="Comic Sans MS" pitchFamily="66" charset="0"/>
              </a:rPr>
              <a:t>inventors</a:t>
            </a:r>
            <a:r>
              <a:rPr lang="en-US" sz="3400" dirty="0">
                <a:latin typeface="Comic Sans MS" pitchFamily="66" charset="0"/>
              </a:rPr>
              <a:t> the exclusive right to their respective writings and </a:t>
            </a:r>
            <a:r>
              <a:rPr lang="en-US" sz="3400" u="sng" dirty="0">
                <a:solidFill>
                  <a:srgbClr val="C00000"/>
                </a:solidFill>
                <a:latin typeface="Comic Sans MS" pitchFamily="66" charset="0"/>
              </a:rPr>
              <a:t>discoveries</a:t>
            </a:r>
            <a:r>
              <a:rPr lang="en-US" sz="3400" dirty="0">
                <a:solidFill>
                  <a:srgbClr val="C00000"/>
                </a:solidFill>
                <a:latin typeface="Comic Sans MS" pitchFamily="66" charset="0"/>
              </a:rPr>
              <a:t> </a:t>
            </a:r>
            <a:r>
              <a:rPr lang="en-US" sz="3400" dirty="0">
                <a:latin typeface="Comic Sans MS" pitchFamily="66" charset="0"/>
              </a:rPr>
              <a:t>…”</a:t>
            </a:r>
          </a:p>
        </p:txBody>
      </p:sp>
      <p:sp>
        <p:nvSpPr>
          <p:cNvPr id="4" name="Text Box 5"/>
          <p:cNvSpPr txBox="1">
            <a:spLocks noChangeArrowheads="1"/>
          </p:cNvSpPr>
          <p:nvPr/>
        </p:nvSpPr>
        <p:spPr bwMode="auto">
          <a:xfrm>
            <a:off x="381000" y="152400"/>
            <a:ext cx="8534400" cy="1261884"/>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800" dirty="0">
                <a:solidFill>
                  <a:srgbClr val="FFFFFF"/>
                </a:solidFill>
                <a:latin typeface="Comic Sans MS" pitchFamily="66" charset="0"/>
              </a:rPr>
              <a:t>1787 - United States Constitution</a:t>
            </a:r>
          </a:p>
          <a:p>
            <a:pPr algn="ctr">
              <a:defRPr/>
            </a:pPr>
            <a:r>
              <a:rPr lang="en-US" sz="3800" dirty="0">
                <a:solidFill>
                  <a:srgbClr val="FFFFFF"/>
                </a:solidFill>
                <a:latin typeface="Comic Sans MS" pitchFamily="66" charset="0"/>
              </a:rPr>
              <a:t>Article 1, Section 8</a:t>
            </a:r>
          </a:p>
        </p:txBody>
      </p:sp>
      <p:sp>
        <p:nvSpPr>
          <p:cNvPr id="5" name="Oval 4"/>
          <p:cNvSpPr/>
          <p:nvPr/>
        </p:nvSpPr>
        <p:spPr bwMode="auto">
          <a:xfrm>
            <a:off x="152400" y="4953000"/>
            <a:ext cx="8839200" cy="145288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3200" dirty="0" smtClean="0">
                <a:solidFill>
                  <a:srgbClr val="FFFFFF"/>
                </a:solidFill>
                <a:latin typeface="Comic Sans MS" pitchFamily="66" charset="0"/>
              </a:rPr>
              <a:t>Inventors and discoveries refer to patents! </a:t>
            </a:r>
            <a:endParaRPr lang="en-US" sz="3200" u="sng" dirty="0">
              <a:solidFill>
                <a:srgbClr val="FFFFFF"/>
              </a:solidFill>
              <a:latin typeface="Comic Sans MS" pitchFamily="66" charset="0"/>
            </a:endParaRPr>
          </a:p>
        </p:txBody>
      </p:sp>
    </p:spTree>
    <p:extLst>
      <p:ext uri="{BB962C8B-B14F-4D97-AF65-F5344CB8AC3E}">
        <p14:creationId xmlns:p14="http://schemas.microsoft.com/office/powerpoint/2010/main" val="12450688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8" name="Text Box 8"/>
          <p:cNvSpPr txBox="1">
            <a:spLocks noChangeArrowheads="1"/>
          </p:cNvSpPr>
          <p:nvPr/>
        </p:nvSpPr>
        <p:spPr bwMode="auto">
          <a:xfrm>
            <a:off x="-5080" y="1143000"/>
            <a:ext cx="8839200" cy="5093702"/>
          </a:xfrm>
          <a:prstGeom prst="rect">
            <a:avLst/>
          </a:prstGeom>
          <a:noFill/>
          <a:ln w="9525">
            <a:noFill/>
            <a:miter lim="800000"/>
            <a:headEnd/>
            <a:tailEnd/>
          </a:ln>
        </p:spPr>
        <p:txBody>
          <a:bodyPr>
            <a:spAutoFit/>
          </a:bodyPr>
          <a:lstStyle/>
          <a:p>
            <a:pPr marL="401638" indent="-401638">
              <a:spcBef>
                <a:spcPts val="600"/>
              </a:spcBef>
              <a:buClr>
                <a:srgbClr val="C00000"/>
              </a:buClr>
              <a:buFont typeface="Wingdings" pitchFamily="2" charset="2"/>
              <a:buChar char="§"/>
              <a:defRPr/>
            </a:pPr>
            <a:r>
              <a:rPr lang="en-US" sz="2600" dirty="0">
                <a:latin typeface="Comic Sans MS" pitchFamily="66" charset="0"/>
              </a:rPr>
              <a:t>Starting in 2006, the Supreme Court began “signaling” </a:t>
            </a:r>
            <a:r>
              <a:rPr lang="en-US" sz="2600" dirty="0" smtClean="0">
                <a:latin typeface="Comic Sans MS" pitchFamily="66" charset="0"/>
              </a:rPr>
              <a:t>in various cases its </a:t>
            </a:r>
            <a:r>
              <a:rPr lang="en-US" sz="2600" dirty="0">
                <a:latin typeface="Comic Sans MS" pitchFamily="66" charset="0"/>
              </a:rPr>
              <a:t>dissatisfaction with this broad conception of patentable subject matter</a:t>
            </a:r>
            <a:r>
              <a:rPr lang="en-US" sz="2600" dirty="0" smtClean="0">
                <a:latin typeface="Comic Sans MS" pitchFamily="66" charset="0"/>
              </a:rPr>
              <a:t>.</a:t>
            </a:r>
          </a:p>
          <a:p>
            <a:pPr>
              <a:spcBef>
                <a:spcPts val="600"/>
              </a:spcBef>
              <a:buClr>
                <a:srgbClr val="C00000"/>
              </a:buClr>
              <a:defRPr/>
            </a:pPr>
            <a:endParaRPr lang="en-US" sz="500" dirty="0">
              <a:latin typeface="Comic Sans MS" pitchFamily="66" charset="0"/>
            </a:endParaRPr>
          </a:p>
          <a:p>
            <a:pPr marL="401638" indent="-401638">
              <a:spcBef>
                <a:spcPts val="600"/>
              </a:spcBef>
              <a:buClr>
                <a:srgbClr val="C00000"/>
              </a:buClr>
              <a:buFont typeface="Wingdings" pitchFamily="2" charset="2"/>
              <a:buChar char="§"/>
              <a:defRPr/>
            </a:pPr>
            <a:r>
              <a:rPr lang="en-US" sz="2600" dirty="0" smtClean="0">
                <a:latin typeface="Comic Sans MS" pitchFamily="66" charset="0"/>
              </a:rPr>
              <a:t>The </a:t>
            </a:r>
            <a:r>
              <a:rPr lang="en-US" sz="2600" dirty="0">
                <a:latin typeface="Comic Sans MS" pitchFamily="66" charset="0"/>
              </a:rPr>
              <a:t>PTO responded by denying applications for many business method patents – including one from </a:t>
            </a:r>
            <a:r>
              <a:rPr lang="en-US" sz="2600" b="1" dirty="0" err="1">
                <a:latin typeface="Comic Sans MS" pitchFamily="66" charset="0"/>
              </a:rPr>
              <a:t>Bilski</a:t>
            </a:r>
            <a:r>
              <a:rPr lang="en-US" sz="2600" dirty="0">
                <a:latin typeface="Comic Sans MS" pitchFamily="66" charset="0"/>
              </a:rPr>
              <a:t> for a “hedging program designed to mitigate risk in energy markets based on historical pricing and weather patterns</a:t>
            </a:r>
            <a:r>
              <a:rPr lang="en-US" sz="2600" dirty="0" smtClean="0">
                <a:latin typeface="Comic Sans MS" pitchFamily="66" charset="0"/>
              </a:rPr>
              <a:t>.”</a:t>
            </a:r>
          </a:p>
          <a:p>
            <a:pPr>
              <a:spcBef>
                <a:spcPts val="600"/>
              </a:spcBef>
              <a:buClr>
                <a:srgbClr val="C00000"/>
              </a:buClr>
              <a:defRPr/>
            </a:pPr>
            <a:endParaRPr lang="en-US" sz="500" dirty="0" smtClean="0">
              <a:latin typeface="Comic Sans MS" pitchFamily="66" charset="0"/>
            </a:endParaRPr>
          </a:p>
          <a:p>
            <a:pPr marL="401638" indent="-401638">
              <a:spcBef>
                <a:spcPts val="600"/>
              </a:spcBef>
              <a:buClr>
                <a:srgbClr val="C00000"/>
              </a:buClr>
              <a:buFont typeface="Wingdings" pitchFamily="2" charset="2"/>
              <a:buChar char="§"/>
              <a:defRPr/>
            </a:pPr>
            <a:r>
              <a:rPr lang="en-US" sz="2800" dirty="0">
                <a:solidFill>
                  <a:srgbClr val="C00000"/>
                </a:solidFill>
                <a:latin typeface="Comic Sans MS" pitchFamily="66" charset="0"/>
              </a:rPr>
              <a:t>Legal question: </a:t>
            </a:r>
            <a:r>
              <a:rPr lang="en-US" sz="2800" dirty="0">
                <a:latin typeface="Comic Sans MS" pitchFamily="66" charset="0"/>
              </a:rPr>
              <a:t>Was </a:t>
            </a:r>
            <a:r>
              <a:rPr lang="en-US" sz="2800" dirty="0" err="1">
                <a:latin typeface="Comic Sans MS" pitchFamily="66" charset="0"/>
              </a:rPr>
              <a:t>Bilski’s</a:t>
            </a:r>
            <a:r>
              <a:rPr lang="en-US" sz="2800" dirty="0">
                <a:latin typeface="Comic Sans MS" pitchFamily="66" charset="0"/>
              </a:rPr>
              <a:t> invention a “process” under Patent Law?</a:t>
            </a:r>
          </a:p>
          <a:p>
            <a:pPr marL="401638" indent="-401638">
              <a:spcBef>
                <a:spcPts val="600"/>
              </a:spcBef>
              <a:buClr>
                <a:srgbClr val="C00000"/>
              </a:buClr>
              <a:buFont typeface="Wingdings" pitchFamily="2" charset="2"/>
              <a:buChar char="§"/>
              <a:defRPr/>
            </a:pPr>
            <a:endParaRPr lang="en-US" sz="2600" dirty="0">
              <a:latin typeface="Comic Sans MS" pitchFamily="66" charset="0"/>
            </a:endParaRPr>
          </a:p>
        </p:txBody>
      </p:sp>
      <p:sp>
        <p:nvSpPr>
          <p:cNvPr id="5" name="Text Box 7"/>
          <p:cNvSpPr txBox="1">
            <a:spLocks noChangeArrowheads="1"/>
          </p:cNvSpPr>
          <p:nvPr/>
        </p:nvSpPr>
        <p:spPr bwMode="auto">
          <a:xfrm>
            <a:off x="152400" y="228600"/>
            <a:ext cx="8839200" cy="677108"/>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800" dirty="0" err="1" smtClean="0">
                <a:solidFill>
                  <a:srgbClr val="FFFFFF"/>
                </a:solidFill>
                <a:latin typeface="Comic Sans MS" pitchFamily="66" charset="0"/>
              </a:rPr>
              <a:t>Bilski</a:t>
            </a:r>
            <a:r>
              <a:rPr lang="en-US" sz="3800" dirty="0" smtClean="0">
                <a:solidFill>
                  <a:srgbClr val="FFFFFF"/>
                </a:solidFill>
                <a:latin typeface="Comic Sans MS" pitchFamily="66" charset="0"/>
              </a:rPr>
              <a:t> v. </a:t>
            </a:r>
            <a:r>
              <a:rPr lang="en-US" sz="3800" dirty="0" err="1" smtClean="0">
                <a:solidFill>
                  <a:srgbClr val="FFFFFF"/>
                </a:solidFill>
                <a:latin typeface="Comic Sans MS" pitchFamily="66" charset="0"/>
              </a:rPr>
              <a:t>Kappos</a:t>
            </a:r>
            <a:r>
              <a:rPr lang="en-US" sz="3800" dirty="0" smtClean="0">
                <a:solidFill>
                  <a:srgbClr val="FFFFFF"/>
                </a:solidFill>
                <a:latin typeface="Comic Sans MS" pitchFamily="66" charset="0"/>
              </a:rPr>
              <a:t> </a:t>
            </a:r>
            <a:r>
              <a:rPr lang="en-US" sz="3800" dirty="0">
                <a:solidFill>
                  <a:srgbClr val="FFFFFF"/>
                </a:solidFill>
                <a:latin typeface="Comic Sans MS" pitchFamily="66" charset="0"/>
              </a:rPr>
              <a:t>- </a:t>
            </a:r>
            <a:r>
              <a:rPr lang="en-US" sz="3800" dirty="0" smtClean="0">
                <a:solidFill>
                  <a:srgbClr val="FFFFFF"/>
                </a:solidFill>
                <a:latin typeface="Comic Sans MS" pitchFamily="66" charset="0"/>
              </a:rPr>
              <a:t>2011</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15854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744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74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8" grpId="0" uiExpand="1" build="allAtOnce"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0" y="1143000"/>
            <a:ext cx="8991600" cy="5309146"/>
          </a:xfrm>
          <a:prstGeom prst="rect">
            <a:avLst/>
          </a:prstGeom>
          <a:noFill/>
          <a:ln w="9525">
            <a:noFill/>
            <a:miter lim="800000"/>
            <a:headEnd/>
            <a:tailEnd/>
          </a:ln>
        </p:spPr>
        <p:txBody>
          <a:bodyPr wrap="square">
            <a:spAutoFit/>
          </a:bodyPr>
          <a:lstStyle/>
          <a:p>
            <a:pPr marL="401638" indent="-401638">
              <a:spcBef>
                <a:spcPct val="50000"/>
              </a:spcBef>
              <a:buClr>
                <a:srgbClr val="C00000"/>
              </a:buClr>
              <a:buFont typeface="Wingdings" pitchFamily="2" charset="2"/>
              <a:buChar char="§"/>
              <a:defRPr/>
            </a:pPr>
            <a:r>
              <a:rPr lang="en-US" sz="2600" dirty="0" err="1" smtClean="0">
                <a:latin typeface="Comic Sans MS" pitchFamily="66" charset="0"/>
              </a:rPr>
              <a:t>Bilski</a:t>
            </a:r>
            <a:r>
              <a:rPr lang="en-US" sz="2600" dirty="0" smtClean="0">
                <a:latin typeface="Comic Sans MS" pitchFamily="66" charset="0"/>
              </a:rPr>
              <a:t> </a:t>
            </a:r>
            <a:r>
              <a:rPr lang="en-US" sz="2600" dirty="0">
                <a:latin typeface="Comic Sans MS" pitchFamily="66" charset="0"/>
              </a:rPr>
              <a:t>sued and in October 2008 the CAFC </a:t>
            </a:r>
            <a:r>
              <a:rPr lang="en-US" sz="2600" dirty="0" smtClean="0">
                <a:latin typeface="Comic Sans MS" pitchFamily="66" charset="0"/>
              </a:rPr>
              <a:t>said </a:t>
            </a:r>
            <a:r>
              <a:rPr lang="en-US" sz="2600" dirty="0">
                <a:latin typeface="Comic Sans MS" pitchFamily="66" charset="0"/>
              </a:rPr>
              <a:t>that </a:t>
            </a:r>
            <a:r>
              <a:rPr lang="en-US" sz="2600" dirty="0" err="1">
                <a:latin typeface="Comic Sans MS" pitchFamily="66" charset="0"/>
              </a:rPr>
              <a:t>Bilski’s</a:t>
            </a:r>
            <a:r>
              <a:rPr lang="en-US" sz="2600" dirty="0">
                <a:latin typeface="Comic Sans MS" pitchFamily="66" charset="0"/>
              </a:rPr>
              <a:t> method was not patentable because it was not </a:t>
            </a:r>
            <a:r>
              <a:rPr lang="en-US" sz="2600" dirty="0">
                <a:solidFill>
                  <a:srgbClr val="C00000"/>
                </a:solidFill>
                <a:latin typeface="Comic Sans MS" pitchFamily="66" charset="0"/>
              </a:rPr>
              <a:t>“</a:t>
            </a:r>
            <a:r>
              <a:rPr lang="en-US" sz="2600" u="sng" dirty="0">
                <a:solidFill>
                  <a:srgbClr val="C00000"/>
                </a:solidFill>
                <a:latin typeface="Comic Sans MS" pitchFamily="66" charset="0"/>
              </a:rPr>
              <a:t>tied to a machine</a:t>
            </a:r>
            <a:r>
              <a:rPr lang="en-US" sz="2600" dirty="0" smtClean="0">
                <a:solidFill>
                  <a:srgbClr val="C00000"/>
                </a:solidFill>
                <a:latin typeface="Comic Sans MS" pitchFamily="66" charset="0"/>
              </a:rPr>
              <a:t>” </a:t>
            </a:r>
            <a:r>
              <a:rPr lang="en-US" sz="2600" dirty="0">
                <a:latin typeface="Comic Sans MS" pitchFamily="66" charset="0"/>
              </a:rPr>
              <a:t>nor did it </a:t>
            </a:r>
            <a:r>
              <a:rPr lang="en-US" sz="2600" dirty="0">
                <a:solidFill>
                  <a:srgbClr val="C00000"/>
                </a:solidFill>
                <a:latin typeface="Comic Sans MS" pitchFamily="66" charset="0"/>
              </a:rPr>
              <a:t>“</a:t>
            </a:r>
            <a:r>
              <a:rPr lang="en-US" sz="2600" u="sng" dirty="0">
                <a:solidFill>
                  <a:srgbClr val="C00000"/>
                </a:solidFill>
                <a:latin typeface="Comic Sans MS" pitchFamily="66" charset="0"/>
              </a:rPr>
              <a:t>transform anything from one state to </a:t>
            </a:r>
            <a:r>
              <a:rPr lang="en-US" sz="2600" u="sng" dirty="0" smtClean="0">
                <a:solidFill>
                  <a:srgbClr val="C00000"/>
                </a:solidFill>
                <a:latin typeface="Comic Sans MS" pitchFamily="66" charset="0"/>
              </a:rPr>
              <a:t>another</a:t>
            </a:r>
            <a:r>
              <a:rPr lang="en-US" sz="2600" dirty="0" smtClean="0">
                <a:solidFill>
                  <a:srgbClr val="C00000"/>
                </a:solidFill>
                <a:latin typeface="Comic Sans MS" pitchFamily="66" charset="0"/>
              </a:rPr>
              <a:t>.” </a:t>
            </a:r>
            <a:r>
              <a:rPr lang="en-US" sz="2600" dirty="0">
                <a:latin typeface="Comic Sans MS" pitchFamily="66" charset="0"/>
              </a:rPr>
              <a:t> </a:t>
            </a:r>
            <a:r>
              <a:rPr lang="en-US" sz="2600" dirty="0" smtClean="0">
                <a:latin typeface="Comic Sans MS" pitchFamily="66" charset="0"/>
              </a:rPr>
              <a:t>(This use of the machine and transformation tests was </a:t>
            </a:r>
            <a:r>
              <a:rPr lang="en-US" sz="2600" dirty="0">
                <a:latin typeface="Comic Sans MS" pitchFamily="66" charset="0"/>
              </a:rPr>
              <a:t>a return to previous Supreme Court requirements for patentable subject </a:t>
            </a:r>
            <a:r>
              <a:rPr lang="en-US" sz="2600" dirty="0" smtClean="0">
                <a:latin typeface="Comic Sans MS" pitchFamily="66" charset="0"/>
              </a:rPr>
              <a:t>matter.)</a:t>
            </a:r>
          </a:p>
          <a:p>
            <a:pPr>
              <a:spcBef>
                <a:spcPct val="50000"/>
              </a:spcBef>
              <a:buClr>
                <a:srgbClr val="C00000"/>
              </a:buClr>
              <a:defRPr/>
            </a:pPr>
            <a:endParaRPr lang="en-US" sz="800" dirty="0" smtClean="0">
              <a:latin typeface="Comic Sans MS" pitchFamily="66" charset="0"/>
            </a:endParaRPr>
          </a:p>
          <a:p>
            <a:pPr marL="457200" indent="-457200">
              <a:spcBef>
                <a:spcPts val="0"/>
              </a:spcBef>
              <a:buClr>
                <a:srgbClr val="C00000"/>
              </a:buClr>
              <a:buFont typeface="Wingdings" pitchFamily="2" charset="2"/>
              <a:buChar char="§"/>
              <a:defRPr/>
            </a:pPr>
            <a:r>
              <a:rPr lang="en-US" sz="2800" dirty="0" err="1">
                <a:latin typeface="Comic Sans MS" pitchFamily="66" charset="0"/>
              </a:rPr>
              <a:t>Bilski</a:t>
            </a:r>
            <a:r>
              <a:rPr lang="en-US" sz="2800" dirty="0">
                <a:latin typeface="Comic Sans MS" pitchFamily="66" charset="0"/>
              </a:rPr>
              <a:t> appealed to the Supreme Court which heard arguments in the </a:t>
            </a:r>
            <a:r>
              <a:rPr lang="en-US" sz="2800" dirty="0" err="1">
                <a:latin typeface="Comic Sans MS" pitchFamily="66" charset="0"/>
              </a:rPr>
              <a:t>Bilski</a:t>
            </a:r>
            <a:r>
              <a:rPr lang="en-US" sz="2800" dirty="0">
                <a:latin typeface="Comic Sans MS" pitchFamily="66" charset="0"/>
              </a:rPr>
              <a:t> v. </a:t>
            </a:r>
            <a:r>
              <a:rPr lang="en-US" sz="2800" dirty="0" err="1">
                <a:latin typeface="Comic Sans MS" pitchFamily="66" charset="0"/>
              </a:rPr>
              <a:t>Kappos</a:t>
            </a:r>
            <a:r>
              <a:rPr lang="en-US" sz="2800" dirty="0">
                <a:latin typeface="Comic Sans MS" pitchFamily="66" charset="0"/>
              </a:rPr>
              <a:t> case</a:t>
            </a:r>
            <a:r>
              <a:rPr lang="en-US" sz="2800" dirty="0" smtClean="0">
                <a:latin typeface="Comic Sans MS" pitchFamily="66" charset="0"/>
              </a:rPr>
              <a:t>.</a:t>
            </a:r>
          </a:p>
          <a:p>
            <a:pPr>
              <a:spcBef>
                <a:spcPts val="0"/>
              </a:spcBef>
              <a:buClr>
                <a:srgbClr val="C00000"/>
              </a:buClr>
              <a:defRPr/>
            </a:pPr>
            <a:r>
              <a:rPr lang="en-US" sz="500" dirty="0" smtClean="0">
                <a:latin typeface="Comic Sans MS" pitchFamily="66" charset="0"/>
              </a:rPr>
              <a:t> </a:t>
            </a:r>
          </a:p>
          <a:p>
            <a:pPr marL="457200" indent="-457200">
              <a:spcBef>
                <a:spcPts val="0"/>
              </a:spcBef>
              <a:buClr>
                <a:srgbClr val="C00000"/>
              </a:buClr>
              <a:buFont typeface="Wingdings" pitchFamily="2" charset="2"/>
              <a:buChar char="§"/>
              <a:defRPr/>
            </a:pPr>
            <a:r>
              <a:rPr lang="en-US" sz="2800" dirty="0">
                <a:latin typeface="Comic Sans MS" pitchFamily="66" charset="0"/>
              </a:rPr>
              <a:t>The Supreme Court </a:t>
            </a:r>
            <a:r>
              <a:rPr lang="en-US" sz="2800" dirty="0" smtClean="0">
                <a:latin typeface="Comic Sans MS" pitchFamily="66" charset="0"/>
              </a:rPr>
              <a:t>upheld the </a:t>
            </a:r>
            <a:r>
              <a:rPr lang="en-US" sz="2800" dirty="0">
                <a:latin typeface="Comic Sans MS" pitchFamily="66" charset="0"/>
              </a:rPr>
              <a:t>decision of the lower court (</a:t>
            </a:r>
            <a:r>
              <a:rPr lang="en-US" sz="2800" dirty="0" err="1">
                <a:latin typeface="Comic Sans MS" pitchFamily="66" charset="0"/>
              </a:rPr>
              <a:t>Bilski</a:t>
            </a:r>
            <a:r>
              <a:rPr lang="en-US" sz="2800" dirty="0">
                <a:latin typeface="Comic Sans MS" pitchFamily="66" charset="0"/>
              </a:rPr>
              <a:t> lost);</a:t>
            </a:r>
            <a:r>
              <a:rPr lang="en-US" sz="2800" b="1" dirty="0">
                <a:solidFill>
                  <a:schemeClr val="accent6">
                    <a:lumMod val="50000"/>
                  </a:schemeClr>
                </a:solidFill>
                <a:latin typeface="Comic Sans MS" pitchFamily="66" charset="0"/>
              </a:rPr>
              <a:t> </a:t>
            </a:r>
            <a:r>
              <a:rPr lang="en-US" sz="2800" dirty="0">
                <a:latin typeface="Comic Sans MS" pitchFamily="66" charset="0"/>
              </a:rPr>
              <a:t>however, they revised many aspects of the CAFC's decision. </a:t>
            </a:r>
          </a:p>
        </p:txBody>
      </p:sp>
      <p:sp>
        <p:nvSpPr>
          <p:cNvPr id="4" name="Text Box 7"/>
          <p:cNvSpPr txBox="1">
            <a:spLocks noChangeArrowheads="1"/>
          </p:cNvSpPr>
          <p:nvPr/>
        </p:nvSpPr>
        <p:spPr bwMode="auto">
          <a:xfrm>
            <a:off x="152400" y="228600"/>
            <a:ext cx="8839200" cy="677108"/>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800" dirty="0" err="1" smtClean="0">
                <a:solidFill>
                  <a:srgbClr val="FFFFFF"/>
                </a:solidFill>
                <a:latin typeface="Comic Sans MS" pitchFamily="66" charset="0"/>
              </a:rPr>
              <a:t>Bilski</a:t>
            </a:r>
            <a:r>
              <a:rPr lang="en-US" sz="3800" dirty="0" smtClean="0">
                <a:solidFill>
                  <a:srgbClr val="FFFFFF"/>
                </a:solidFill>
                <a:latin typeface="Comic Sans MS" pitchFamily="66" charset="0"/>
              </a:rPr>
              <a:t> v. </a:t>
            </a:r>
            <a:r>
              <a:rPr lang="en-US" sz="3800" dirty="0" err="1" smtClean="0">
                <a:solidFill>
                  <a:srgbClr val="FFFFFF"/>
                </a:solidFill>
                <a:latin typeface="Comic Sans MS" pitchFamily="66" charset="0"/>
              </a:rPr>
              <a:t>Kappos</a:t>
            </a:r>
            <a:r>
              <a:rPr lang="en-US" sz="3800" dirty="0" smtClean="0">
                <a:solidFill>
                  <a:srgbClr val="FFFFFF"/>
                </a:solidFill>
                <a:latin typeface="Comic Sans MS" pitchFamily="66" charset="0"/>
              </a:rPr>
              <a:t> </a:t>
            </a:r>
            <a:r>
              <a:rPr lang="en-US" sz="3800" dirty="0">
                <a:solidFill>
                  <a:srgbClr val="FFFFFF"/>
                </a:solidFill>
                <a:latin typeface="Comic Sans MS" pitchFamily="66" charset="0"/>
              </a:rPr>
              <a:t>- </a:t>
            </a:r>
            <a:r>
              <a:rPr lang="en-US" sz="3800" dirty="0" smtClean="0">
                <a:solidFill>
                  <a:srgbClr val="FFFFFF"/>
                </a:solidFill>
                <a:latin typeface="Comic Sans MS" pitchFamily="66" charset="0"/>
              </a:rPr>
              <a:t>2011</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8411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228600" y="1316038"/>
            <a:ext cx="8458200" cy="4616648"/>
          </a:xfrm>
          <a:prstGeom prst="rect">
            <a:avLst/>
          </a:prstGeom>
          <a:noFill/>
          <a:ln w="9525">
            <a:noFill/>
            <a:miter lim="800000"/>
            <a:headEnd/>
            <a:tailEnd/>
          </a:ln>
        </p:spPr>
        <p:txBody>
          <a:bodyPr wrap="square">
            <a:spAutoFit/>
          </a:bodyPr>
          <a:lstStyle/>
          <a:p>
            <a:pPr marL="401638" indent="-401638">
              <a:spcBef>
                <a:spcPts val="600"/>
              </a:spcBef>
              <a:buClr>
                <a:schemeClr val="accent6">
                  <a:lumMod val="50000"/>
                </a:schemeClr>
              </a:buClr>
              <a:defRPr/>
            </a:pPr>
            <a:r>
              <a:rPr lang="en-US" sz="2800" dirty="0">
                <a:latin typeface="Comic Sans MS" pitchFamily="66" charset="0"/>
              </a:rPr>
              <a:t>	</a:t>
            </a:r>
            <a:r>
              <a:rPr lang="en-US" sz="3000" dirty="0">
                <a:latin typeface="Comic Sans MS" pitchFamily="66" charset="0"/>
              </a:rPr>
              <a:t>Writing for the majority, Justice Kennedy clearly established that the machine-or-transformation test is </a:t>
            </a:r>
            <a:r>
              <a:rPr lang="en-US" sz="3000" u="sng" dirty="0">
                <a:latin typeface="Comic Sans MS" pitchFamily="66" charset="0"/>
              </a:rPr>
              <a:t>not a valid standard </a:t>
            </a:r>
            <a:r>
              <a:rPr lang="en-US" sz="3000" dirty="0">
                <a:latin typeface="Comic Sans MS" pitchFamily="66" charset="0"/>
              </a:rPr>
              <a:t>with regard to process </a:t>
            </a:r>
            <a:r>
              <a:rPr lang="en-US" sz="3000" dirty="0" smtClean="0">
                <a:latin typeface="Comic Sans MS" pitchFamily="66" charset="0"/>
              </a:rPr>
              <a:t>patents. </a:t>
            </a:r>
          </a:p>
          <a:p>
            <a:pPr marL="401638" indent="-401638">
              <a:spcBef>
                <a:spcPts val="600"/>
              </a:spcBef>
              <a:buClr>
                <a:schemeClr val="accent6">
                  <a:lumMod val="50000"/>
                </a:schemeClr>
              </a:buClr>
              <a:defRPr/>
            </a:pPr>
            <a:endParaRPr lang="en-US" sz="1400" dirty="0" smtClean="0">
              <a:latin typeface="Comic Sans MS" pitchFamily="66" charset="0"/>
            </a:endParaRPr>
          </a:p>
          <a:p>
            <a:pPr marL="401638" indent="-401638">
              <a:spcBef>
                <a:spcPts val="600"/>
              </a:spcBef>
              <a:buClr>
                <a:schemeClr val="accent6">
                  <a:lumMod val="50000"/>
                </a:schemeClr>
              </a:buClr>
              <a:defRPr/>
            </a:pPr>
            <a:r>
              <a:rPr lang="en-US" sz="3000" dirty="0">
                <a:latin typeface="Comic Sans MS" pitchFamily="66" charset="0"/>
              </a:rPr>
              <a:t> </a:t>
            </a:r>
            <a:r>
              <a:rPr lang="en-US" sz="3000" dirty="0" smtClean="0">
                <a:latin typeface="Comic Sans MS" pitchFamily="66" charset="0"/>
              </a:rPr>
              <a:t>  </a:t>
            </a:r>
            <a:r>
              <a:rPr lang="en-US" sz="3000" dirty="0" smtClean="0">
                <a:solidFill>
                  <a:schemeClr val="bg1">
                    <a:lumMod val="25000"/>
                  </a:schemeClr>
                </a:solidFill>
                <a:latin typeface="Comic Sans MS" pitchFamily="66" charset="0"/>
              </a:rPr>
              <a:t>“The test would create </a:t>
            </a:r>
            <a:r>
              <a:rPr lang="en-US" sz="3000" dirty="0">
                <a:solidFill>
                  <a:schemeClr val="bg1">
                    <a:lumMod val="25000"/>
                  </a:schemeClr>
                </a:solidFill>
                <a:latin typeface="Comic Sans MS" pitchFamily="66" charset="0"/>
              </a:rPr>
              <a:t>uncertainty as to the patentability of software, advanced medicine techniques, and inventions based on linear programming, data compression, and the manipulation of digital signals.”</a:t>
            </a:r>
          </a:p>
        </p:txBody>
      </p:sp>
      <p:sp>
        <p:nvSpPr>
          <p:cNvPr id="4" name="Text Box 7"/>
          <p:cNvSpPr txBox="1">
            <a:spLocks noChangeArrowheads="1"/>
          </p:cNvSpPr>
          <p:nvPr/>
        </p:nvSpPr>
        <p:spPr bwMode="auto">
          <a:xfrm>
            <a:off x="152400" y="228600"/>
            <a:ext cx="8839200" cy="677108"/>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800" dirty="0" err="1" smtClean="0">
                <a:solidFill>
                  <a:srgbClr val="FFFFFF"/>
                </a:solidFill>
                <a:latin typeface="Comic Sans MS" pitchFamily="66" charset="0"/>
              </a:rPr>
              <a:t>Bilski</a:t>
            </a:r>
            <a:r>
              <a:rPr lang="en-US" sz="3800" dirty="0" smtClean="0">
                <a:solidFill>
                  <a:srgbClr val="FFFFFF"/>
                </a:solidFill>
                <a:latin typeface="Comic Sans MS" pitchFamily="66" charset="0"/>
              </a:rPr>
              <a:t> v. </a:t>
            </a:r>
            <a:r>
              <a:rPr lang="en-US" sz="3800" dirty="0" err="1" smtClean="0">
                <a:solidFill>
                  <a:srgbClr val="FFFFFF"/>
                </a:solidFill>
                <a:latin typeface="Comic Sans MS" pitchFamily="66" charset="0"/>
              </a:rPr>
              <a:t>Kappos</a:t>
            </a:r>
            <a:r>
              <a:rPr lang="en-US" sz="3800" dirty="0" smtClean="0">
                <a:solidFill>
                  <a:srgbClr val="FFFFFF"/>
                </a:solidFill>
                <a:latin typeface="Comic Sans MS" pitchFamily="66" charset="0"/>
              </a:rPr>
              <a:t> </a:t>
            </a:r>
            <a:r>
              <a:rPr lang="en-US" sz="3800" dirty="0">
                <a:solidFill>
                  <a:srgbClr val="FFFFFF"/>
                </a:solidFill>
                <a:latin typeface="Comic Sans MS" pitchFamily="66" charset="0"/>
              </a:rPr>
              <a:t>- </a:t>
            </a:r>
            <a:r>
              <a:rPr lang="en-US" sz="3800" dirty="0" smtClean="0">
                <a:solidFill>
                  <a:srgbClr val="FFFFFF"/>
                </a:solidFill>
                <a:latin typeface="Comic Sans MS" pitchFamily="66" charset="0"/>
              </a:rPr>
              <a:t>2011</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3102251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0" y="914400"/>
            <a:ext cx="8991600" cy="5724644"/>
          </a:xfrm>
          <a:prstGeom prst="rect">
            <a:avLst/>
          </a:prstGeom>
          <a:noFill/>
          <a:ln w="9525">
            <a:noFill/>
            <a:miter lim="800000"/>
            <a:headEnd/>
            <a:tailEnd/>
          </a:ln>
        </p:spPr>
        <p:txBody>
          <a:bodyPr wrap="square">
            <a:spAutoFit/>
          </a:bodyPr>
          <a:lstStyle/>
          <a:p>
            <a:pPr marL="457200" indent="-457200">
              <a:spcBef>
                <a:spcPts val="600"/>
              </a:spcBef>
              <a:buClr>
                <a:srgbClr val="C00000"/>
              </a:buClr>
              <a:buFont typeface="Wingdings" pitchFamily="2" charset="2"/>
              <a:buChar char="§"/>
              <a:defRPr/>
            </a:pPr>
            <a:r>
              <a:rPr lang="en-US" sz="2600" dirty="0" smtClean="0">
                <a:latin typeface="Comic Sans MS" pitchFamily="66" charset="0"/>
              </a:rPr>
              <a:t>In its ruling the </a:t>
            </a:r>
            <a:r>
              <a:rPr lang="en-US" sz="2600" dirty="0">
                <a:latin typeface="Comic Sans MS" pitchFamily="66" charset="0"/>
              </a:rPr>
              <a:t>C</a:t>
            </a:r>
            <a:r>
              <a:rPr lang="en-US" sz="2600" dirty="0" smtClean="0">
                <a:latin typeface="Comic Sans MS" pitchFamily="66" charset="0"/>
              </a:rPr>
              <a:t>ourt said there </a:t>
            </a:r>
            <a:r>
              <a:rPr lang="en-US" sz="2600" dirty="0">
                <a:latin typeface="Comic Sans MS" pitchFamily="66" charset="0"/>
              </a:rPr>
              <a:t>should be </a:t>
            </a:r>
            <a:r>
              <a:rPr lang="en-US" sz="2600" u="sng" dirty="0">
                <a:latin typeface="Comic Sans MS" pitchFamily="66" charset="0"/>
              </a:rPr>
              <a:t>no</a:t>
            </a:r>
            <a:r>
              <a:rPr lang="en-US" sz="2600" dirty="0">
                <a:latin typeface="Comic Sans MS" pitchFamily="66" charset="0"/>
              </a:rPr>
              <a:t> </a:t>
            </a:r>
            <a:r>
              <a:rPr lang="en-US" sz="2600" dirty="0">
                <a:solidFill>
                  <a:srgbClr val="C00000"/>
                </a:solidFill>
                <a:latin typeface="Comic Sans MS" pitchFamily="66" charset="0"/>
              </a:rPr>
              <a:t>“categorical exclusion” </a:t>
            </a:r>
            <a:r>
              <a:rPr lang="en-US" sz="2600" dirty="0">
                <a:latin typeface="Comic Sans MS" pitchFamily="66" charset="0"/>
              </a:rPr>
              <a:t>of business methods, as the “Patent Act…may include </a:t>
            </a:r>
            <a:r>
              <a:rPr lang="en-US" sz="2600" dirty="0" smtClean="0">
                <a:latin typeface="Comic Sans MS" pitchFamily="66" charset="0"/>
              </a:rPr>
              <a:t>as patentable subject matter at </a:t>
            </a:r>
            <a:r>
              <a:rPr lang="en-US" sz="2600" dirty="0">
                <a:latin typeface="Comic Sans MS" pitchFamily="66" charset="0"/>
              </a:rPr>
              <a:t>least some methods of doing business.” </a:t>
            </a:r>
            <a:endParaRPr lang="en-US" sz="2600" dirty="0" smtClean="0">
              <a:latin typeface="Comic Sans MS" pitchFamily="66" charset="0"/>
            </a:endParaRPr>
          </a:p>
          <a:p>
            <a:pPr>
              <a:spcBef>
                <a:spcPts val="600"/>
              </a:spcBef>
              <a:buClr>
                <a:srgbClr val="C00000"/>
              </a:buClr>
              <a:defRPr/>
            </a:pPr>
            <a:endParaRPr lang="en-US" sz="800" dirty="0" smtClean="0">
              <a:latin typeface="Comic Sans MS" pitchFamily="66" charset="0"/>
            </a:endParaRPr>
          </a:p>
          <a:p>
            <a:pPr marL="457200" indent="-457200">
              <a:spcBef>
                <a:spcPts val="600"/>
              </a:spcBef>
              <a:buClr>
                <a:srgbClr val="C00000"/>
              </a:buClr>
              <a:buFont typeface="Wingdings" pitchFamily="2" charset="2"/>
              <a:buChar char="§"/>
              <a:defRPr/>
            </a:pPr>
            <a:r>
              <a:rPr lang="en-US" sz="2600" dirty="0" smtClean="0">
                <a:latin typeface="Comic Sans MS" pitchFamily="66" charset="0"/>
              </a:rPr>
              <a:t>Rather, </a:t>
            </a:r>
            <a:r>
              <a:rPr lang="en-US" sz="2600" dirty="0">
                <a:latin typeface="Comic Sans MS" pitchFamily="66" charset="0"/>
              </a:rPr>
              <a:t>business method patents should be examined and </a:t>
            </a:r>
            <a:r>
              <a:rPr lang="en-US" sz="2600" u="sng" dirty="0">
                <a:latin typeface="Comic Sans MS" pitchFamily="66" charset="0"/>
              </a:rPr>
              <a:t>limited by</a:t>
            </a:r>
            <a:r>
              <a:rPr lang="en-US" sz="2600" dirty="0">
                <a:latin typeface="Comic Sans MS" pitchFamily="66" charset="0"/>
              </a:rPr>
              <a:t> the “</a:t>
            </a:r>
            <a:r>
              <a:rPr lang="en-US" sz="2600" dirty="0" err="1">
                <a:latin typeface="Comic Sans MS" pitchFamily="66" charset="0"/>
              </a:rPr>
              <a:t>unpatentability</a:t>
            </a:r>
            <a:r>
              <a:rPr lang="en-US" sz="2600" dirty="0">
                <a:latin typeface="Comic Sans MS" pitchFamily="66" charset="0"/>
              </a:rPr>
              <a:t> of abstract ideas” standard.  Patent protection should only cover ideas which are “novel, non-obvious and fully and particularly described.” </a:t>
            </a:r>
            <a:endParaRPr lang="en-US" sz="2600" dirty="0" smtClean="0">
              <a:latin typeface="Comic Sans MS" pitchFamily="66" charset="0"/>
            </a:endParaRPr>
          </a:p>
          <a:p>
            <a:pPr>
              <a:spcBef>
                <a:spcPts val="600"/>
              </a:spcBef>
              <a:buClr>
                <a:srgbClr val="C00000"/>
              </a:buClr>
              <a:defRPr/>
            </a:pPr>
            <a:endParaRPr lang="en-US" sz="800" dirty="0" smtClean="0">
              <a:latin typeface="Comic Sans MS" pitchFamily="66" charset="0"/>
            </a:endParaRPr>
          </a:p>
          <a:p>
            <a:pPr marL="457200" indent="-457200">
              <a:spcBef>
                <a:spcPts val="600"/>
              </a:spcBef>
              <a:buClr>
                <a:srgbClr val="C00000"/>
              </a:buClr>
              <a:buFont typeface="Wingdings" pitchFamily="2" charset="2"/>
              <a:buChar char="§"/>
              <a:defRPr/>
            </a:pPr>
            <a:r>
              <a:rPr lang="en-US" sz="2600" dirty="0" smtClean="0">
                <a:latin typeface="Comic Sans MS" pitchFamily="66" charset="0"/>
              </a:rPr>
              <a:t>Confused?  You aren’t alone!</a:t>
            </a:r>
          </a:p>
          <a:p>
            <a:pPr>
              <a:spcBef>
                <a:spcPts val="600"/>
              </a:spcBef>
              <a:buClr>
                <a:srgbClr val="C00000"/>
              </a:buClr>
              <a:defRPr/>
            </a:pPr>
            <a:endParaRPr lang="en-US" sz="800" dirty="0" smtClean="0">
              <a:latin typeface="Comic Sans MS" pitchFamily="66" charset="0"/>
            </a:endParaRPr>
          </a:p>
          <a:p>
            <a:pPr marL="457200" indent="-457200">
              <a:spcBef>
                <a:spcPts val="600"/>
              </a:spcBef>
              <a:buClr>
                <a:srgbClr val="C00000"/>
              </a:buClr>
              <a:buFont typeface="Wingdings" pitchFamily="2" charset="2"/>
              <a:buChar char="§"/>
              <a:defRPr/>
            </a:pPr>
            <a:r>
              <a:rPr lang="en-US" sz="2600" dirty="0" smtClean="0">
                <a:latin typeface="Comic Sans MS" pitchFamily="66" charset="0"/>
              </a:rPr>
              <a:t>So, </a:t>
            </a:r>
            <a:r>
              <a:rPr lang="en-US" sz="2600" dirty="0">
                <a:latin typeface="Comic Sans MS" pitchFamily="66" charset="0"/>
              </a:rPr>
              <a:t>Congress addressed </a:t>
            </a:r>
            <a:r>
              <a:rPr lang="en-US" sz="2600" dirty="0" smtClean="0">
                <a:latin typeface="Comic Sans MS" pitchFamily="66" charset="0"/>
              </a:rPr>
              <a:t>the matter of business method patents in the AIA.</a:t>
            </a:r>
            <a:endParaRPr lang="en-US" sz="2600" dirty="0">
              <a:latin typeface="Comic Sans MS" pitchFamily="66" charset="0"/>
            </a:endParaRPr>
          </a:p>
        </p:txBody>
      </p:sp>
      <p:sp>
        <p:nvSpPr>
          <p:cNvPr id="4" name="Text Box 7"/>
          <p:cNvSpPr txBox="1">
            <a:spLocks noChangeArrowheads="1"/>
          </p:cNvSpPr>
          <p:nvPr/>
        </p:nvSpPr>
        <p:spPr bwMode="auto">
          <a:xfrm>
            <a:off x="152400" y="228600"/>
            <a:ext cx="8839200" cy="677108"/>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800" dirty="0" err="1" smtClean="0">
                <a:solidFill>
                  <a:srgbClr val="FFFFFF"/>
                </a:solidFill>
                <a:latin typeface="Comic Sans MS" pitchFamily="66" charset="0"/>
              </a:rPr>
              <a:t>Bilski</a:t>
            </a:r>
            <a:r>
              <a:rPr lang="en-US" sz="3800" dirty="0" smtClean="0">
                <a:solidFill>
                  <a:srgbClr val="FFFFFF"/>
                </a:solidFill>
                <a:latin typeface="Comic Sans MS" pitchFamily="66" charset="0"/>
              </a:rPr>
              <a:t> v </a:t>
            </a:r>
            <a:r>
              <a:rPr lang="en-US" sz="3800" dirty="0" err="1" smtClean="0">
                <a:solidFill>
                  <a:srgbClr val="FFFFFF"/>
                </a:solidFill>
                <a:latin typeface="Comic Sans MS" pitchFamily="66" charset="0"/>
              </a:rPr>
              <a:t>Kappos</a:t>
            </a:r>
            <a:r>
              <a:rPr lang="en-US" sz="3800" dirty="0" smtClean="0">
                <a:solidFill>
                  <a:srgbClr val="FFFFFF"/>
                </a:solidFill>
                <a:latin typeface="Comic Sans MS" pitchFamily="66" charset="0"/>
              </a:rPr>
              <a:t> </a:t>
            </a:r>
            <a:r>
              <a:rPr lang="en-US" sz="3800" dirty="0">
                <a:solidFill>
                  <a:srgbClr val="FFFFFF"/>
                </a:solidFill>
                <a:latin typeface="Comic Sans MS" pitchFamily="66" charset="0"/>
              </a:rPr>
              <a:t>- </a:t>
            </a:r>
            <a:r>
              <a:rPr lang="en-US" sz="3800" dirty="0" smtClean="0">
                <a:solidFill>
                  <a:srgbClr val="FFFFFF"/>
                </a:solidFill>
                <a:latin typeface="Comic Sans MS" pitchFamily="66" charset="0"/>
              </a:rPr>
              <a:t>2011</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143084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228600" y="152400"/>
            <a:ext cx="8686800" cy="1077218"/>
          </a:xfrm>
          <a:prstGeom prst="rect">
            <a:avLst/>
          </a:prstGeom>
          <a:solidFill>
            <a:schemeClr val="bg1">
              <a:lumMod val="25000"/>
            </a:schemeClr>
          </a:solidFill>
          <a:ln w="38100">
            <a:solidFill>
              <a:schemeClr val="tx1"/>
            </a:solidFill>
            <a:miter lim="800000"/>
            <a:headEnd/>
            <a:tailEnd/>
          </a:ln>
        </p:spPr>
        <p:txBody>
          <a:bodyPr>
            <a:spAutoFit/>
          </a:bodyPr>
          <a:lstStyle/>
          <a:p>
            <a:pPr algn="ctr">
              <a:spcBef>
                <a:spcPct val="50000"/>
              </a:spcBef>
              <a:defRPr/>
            </a:pPr>
            <a:r>
              <a:rPr lang="en-US" sz="3200" dirty="0" smtClean="0">
                <a:solidFill>
                  <a:srgbClr val="FFFFFF"/>
                </a:solidFill>
                <a:latin typeface="Comic Sans MS" pitchFamily="66" charset="0"/>
              </a:rPr>
              <a:t>The AIA establishes a </a:t>
            </a:r>
            <a:r>
              <a:rPr lang="en-US" sz="3200" dirty="0">
                <a:solidFill>
                  <a:srgbClr val="FFFFFF"/>
                </a:solidFill>
                <a:latin typeface="Comic Sans MS" pitchFamily="66" charset="0"/>
              </a:rPr>
              <a:t>Transitional Program for Business Method Patents </a:t>
            </a:r>
            <a:endParaRPr lang="en-US" sz="3200" u="sng" dirty="0">
              <a:solidFill>
                <a:srgbClr val="FFFFFF"/>
              </a:solidFill>
              <a:latin typeface="Comic Sans MS" pitchFamily="66" charset="0"/>
            </a:endParaRPr>
          </a:p>
        </p:txBody>
      </p:sp>
      <p:sp>
        <p:nvSpPr>
          <p:cNvPr id="869385" name="Text Box 9"/>
          <p:cNvSpPr txBox="1">
            <a:spLocks noChangeArrowheads="1"/>
          </p:cNvSpPr>
          <p:nvPr/>
        </p:nvSpPr>
        <p:spPr bwMode="auto">
          <a:xfrm>
            <a:off x="228600" y="1447800"/>
            <a:ext cx="8763000" cy="2677656"/>
          </a:xfrm>
          <a:prstGeom prst="rect">
            <a:avLst/>
          </a:prstGeom>
          <a:noFill/>
          <a:ln w="9525">
            <a:noFill/>
            <a:miter lim="800000"/>
            <a:headEnd/>
            <a:tailEnd/>
          </a:ln>
        </p:spPr>
        <p:txBody>
          <a:bodyPr>
            <a:spAutoFit/>
          </a:bodyPr>
          <a:lstStyle/>
          <a:p>
            <a:pPr marL="220662" lvl="1">
              <a:spcBef>
                <a:spcPct val="30000"/>
              </a:spcBef>
              <a:buClr>
                <a:srgbClr val="C00000"/>
              </a:buClr>
              <a:tabLst>
                <a:tab pos="568325" algn="l"/>
              </a:tabLst>
              <a:defRPr/>
            </a:pPr>
            <a:r>
              <a:rPr lang="en-US" sz="2800" dirty="0" smtClean="0">
                <a:latin typeface="Comic Sans MS" pitchFamily="66" charset="0"/>
              </a:rPr>
              <a:t>Parties charged with </a:t>
            </a:r>
            <a:r>
              <a:rPr lang="en-US" sz="2800" dirty="0">
                <a:latin typeface="Comic Sans MS" pitchFamily="66" charset="0"/>
              </a:rPr>
              <a:t>infringement of </a:t>
            </a:r>
            <a:r>
              <a:rPr lang="en-US" sz="2800" dirty="0" smtClean="0">
                <a:latin typeface="Comic Sans MS" pitchFamily="66" charset="0"/>
              </a:rPr>
              <a:t>a business </a:t>
            </a:r>
            <a:r>
              <a:rPr lang="en-US" sz="2800" dirty="0">
                <a:latin typeface="Comic Sans MS" pitchFamily="66" charset="0"/>
              </a:rPr>
              <a:t>method patent </a:t>
            </a:r>
            <a:r>
              <a:rPr lang="en-US" sz="2800" dirty="0" smtClean="0">
                <a:latin typeface="Comic Sans MS" pitchFamily="66" charset="0"/>
              </a:rPr>
              <a:t>(except for </a:t>
            </a:r>
            <a:r>
              <a:rPr lang="en-US" sz="2800" dirty="0">
                <a:latin typeface="Comic Sans MS" pitchFamily="66" charset="0"/>
              </a:rPr>
              <a:t>patents </a:t>
            </a:r>
            <a:r>
              <a:rPr lang="en-US" sz="2800" dirty="0" smtClean="0">
                <a:latin typeface="Comic Sans MS" pitchFamily="66" charset="0"/>
              </a:rPr>
              <a:t>covering </a:t>
            </a:r>
            <a:r>
              <a:rPr lang="en-US" sz="2800" dirty="0">
                <a:latin typeface="Comic Sans MS" pitchFamily="66" charset="0"/>
              </a:rPr>
              <a:t>“technological </a:t>
            </a:r>
            <a:r>
              <a:rPr lang="en-US" sz="2800" dirty="0" smtClean="0">
                <a:latin typeface="Comic Sans MS" pitchFamily="66" charset="0"/>
              </a:rPr>
              <a:t>inventions”) will be able to challenge the patent’s validity. This special post-grant review will last for an eight year period from enactment of the AIA.</a:t>
            </a:r>
          </a:p>
        </p:txBody>
      </p:sp>
    </p:spTree>
    <p:extLst>
      <p:ext uri="{BB962C8B-B14F-4D97-AF65-F5344CB8AC3E}">
        <p14:creationId xmlns:p14="http://schemas.microsoft.com/office/powerpoint/2010/main" val="24810835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304800" y="152400"/>
            <a:ext cx="86106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35 USC 101 Inventions Patentable</a:t>
            </a:r>
          </a:p>
        </p:txBody>
      </p:sp>
      <p:sp>
        <p:nvSpPr>
          <p:cNvPr id="39939" name="Text Box 7"/>
          <p:cNvSpPr txBox="1">
            <a:spLocks noChangeArrowheads="1"/>
          </p:cNvSpPr>
          <p:nvPr/>
        </p:nvSpPr>
        <p:spPr bwMode="auto">
          <a:xfrm>
            <a:off x="533400" y="1829812"/>
            <a:ext cx="8305800" cy="3046988"/>
          </a:xfrm>
          <a:prstGeom prst="rect">
            <a:avLst/>
          </a:prstGeom>
          <a:noFill/>
          <a:ln w="9525">
            <a:noFill/>
            <a:miter lim="800000"/>
            <a:headEnd/>
            <a:tailEnd/>
          </a:ln>
        </p:spPr>
        <p:txBody>
          <a:bodyPr wrap="square">
            <a:spAutoFit/>
          </a:bodyPr>
          <a:lstStyle/>
          <a:p>
            <a:pPr>
              <a:spcBef>
                <a:spcPct val="30000"/>
              </a:spcBef>
              <a:defRPr/>
            </a:pPr>
            <a:r>
              <a:rPr lang="en-US" sz="3200" dirty="0" smtClean="0">
                <a:latin typeface="Comic Sans MS" pitchFamily="66" charset="0"/>
              </a:rPr>
              <a:t>“</a:t>
            </a:r>
            <a:r>
              <a:rPr lang="en-US" sz="3200" dirty="0">
                <a:latin typeface="Comic Sans MS" pitchFamily="66" charset="0"/>
              </a:rPr>
              <a:t>Whoever invents or discovers any new</a:t>
            </a:r>
            <a:r>
              <a:rPr lang="en-US" sz="3200" dirty="0">
                <a:solidFill>
                  <a:srgbClr val="C00000"/>
                </a:solidFill>
                <a:latin typeface="Comic Sans MS" pitchFamily="66" charset="0"/>
              </a:rPr>
              <a:t> </a:t>
            </a:r>
            <a:r>
              <a:rPr lang="en-US" sz="3200" dirty="0">
                <a:latin typeface="Comic Sans MS" pitchFamily="66" charset="0"/>
              </a:rPr>
              <a:t>and </a:t>
            </a:r>
            <a:r>
              <a:rPr lang="en-US" sz="3200" u="sng" dirty="0">
                <a:solidFill>
                  <a:srgbClr val="C00000"/>
                </a:solidFill>
                <a:latin typeface="Comic Sans MS" pitchFamily="66" charset="0"/>
              </a:rPr>
              <a:t>useful</a:t>
            </a:r>
            <a:r>
              <a:rPr lang="en-US" sz="3200" dirty="0">
                <a:latin typeface="Comic Sans MS" pitchFamily="66" charset="0"/>
              </a:rPr>
              <a:t> process, machine, manufacture, or composition of matter, or any new and useful improvement there of, may obtain a patent therefore, subject to the conditions and requirements of this title.”</a:t>
            </a:r>
            <a:endParaRPr lang="en-US" sz="3200" u="sng" dirty="0">
              <a:latin typeface="Comic Sans MS" pitchFamily="66" charset="0"/>
            </a:endParaRPr>
          </a:p>
        </p:txBody>
      </p:sp>
      <p:sp>
        <p:nvSpPr>
          <p:cNvPr id="2" name="Rectangle 1"/>
          <p:cNvSpPr/>
          <p:nvPr/>
        </p:nvSpPr>
        <p:spPr>
          <a:xfrm>
            <a:off x="2392113" y="990600"/>
            <a:ext cx="3932487" cy="584775"/>
          </a:xfrm>
          <a:prstGeom prst="rect">
            <a:avLst/>
          </a:prstGeom>
        </p:spPr>
        <p:txBody>
          <a:bodyPr wrap="none">
            <a:spAutoFit/>
          </a:bodyPr>
          <a:lstStyle/>
          <a:p>
            <a:pPr algn="ctr">
              <a:spcBef>
                <a:spcPct val="50000"/>
              </a:spcBef>
              <a:defRPr/>
            </a:pPr>
            <a:r>
              <a:rPr lang="en-US" sz="3200" b="1" dirty="0" smtClean="0">
                <a:latin typeface="Comic Sans MS" pitchFamily="66" charset="0"/>
              </a:rPr>
              <a:t>Unchanged by AIA</a:t>
            </a:r>
            <a:endParaRPr lang="en-US" sz="3200" b="1" dirty="0">
              <a:latin typeface="Comic Sans MS" pitchFamily="66" charset="0"/>
            </a:endParaRPr>
          </a:p>
        </p:txBody>
      </p:sp>
    </p:spTree>
    <p:extLst>
      <p:ext uri="{BB962C8B-B14F-4D97-AF65-F5344CB8AC3E}">
        <p14:creationId xmlns:p14="http://schemas.microsoft.com/office/powerpoint/2010/main" val="32887296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3" name="Text Box 9"/>
          <p:cNvSpPr txBox="1">
            <a:spLocks noChangeArrowheads="1"/>
          </p:cNvSpPr>
          <p:nvPr/>
        </p:nvSpPr>
        <p:spPr bwMode="auto">
          <a:xfrm>
            <a:off x="228600" y="1219200"/>
            <a:ext cx="8915400" cy="3323987"/>
          </a:xfrm>
          <a:prstGeom prst="rect">
            <a:avLst/>
          </a:prstGeom>
          <a:noFill/>
          <a:ln w="9525">
            <a:noFill/>
            <a:miter lim="800000"/>
            <a:headEnd/>
            <a:tailEnd/>
          </a:ln>
        </p:spPr>
        <p:txBody>
          <a:bodyPr>
            <a:spAutoFit/>
          </a:bodyPr>
          <a:lstStyle/>
          <a:p>
            <a:pPr marL="450850" lvl="1" indent="-344488">
              <a:spcBef>
                <a:spcPct val="50000"/>
              </a:spcBef>
              <a:buClr>
                <a:schemeClr val="tx2"/>
              </a:buClr>
              <a:defRPr/>
            </a:pPr>
            <a:r>
              <a:rPr lang="en-US" sz="2400" dirty="0"/>
              <a:t>	</a:t>
            </a:r>
            <a:r>
              <a:rPr lang="en-US" sz="3000" dirty="0">
                <a:latin typeface="Comic Sans MS" pitchFamily="66" charset="0"/>
              </a:rPr>
              <a:t>The term "useful" in this context refers to the condition of the subject matter having a </a:t>
            </a:r>
            <a:r>
              <a:rPr lang="en-US" sz="3000" u="sng" dirty="0">
                <a:solidFill>
                  <a:srgbClr val="C00000"/>
                </a:solidFill>
                <a:latin typeface="Comic Sans MS" pitchFamily="66" charset="0"/>
              </a:rPr>
              <a:t>useful purpose</a:t>
            </a:r>
            <a:r>
              <a:rPr lang="en-US" sz="3000" dirty="0">
                <a:solidFill>
                  <a:srgbClr val="C00000"/>
                </a:solidFill>
                <a:latin typeface="Comic Sans MS" pitchFamily="66" charset="0"/>
              </a:rPr>
              <a:t> </a:t>
            </a:r>
            <a:r>
              <a:rPr lang="en-US" sz="3000" dirty="0" smtClean="0">
                <a:latin typeface="Comic Sans MS" pitchFamily="66" charset="0"/>
              </a:rPr>
              <a:t>which </a:t>
            </a:r>
            <a:r>
              <a:rPr lang="en-US" sz="3000" dirty="0">
                <a:latin typeface="Comic Sans MS" pitchFamily="66" charset="0"/>
              </a:rPr>
              <a:t>also includes </a:t>
            </a:r>
            <a:r>
              <a:rPr lang="en-US" sz="3000" dirty="0" smtClean="0">
                <a:latin typeface="Comic Sans MS" pitchFamily="66" charset="0"/>
              </a:rPr>
              <a:t>the concept of </a:t>
            </a:r>
            <a:r>
              <a:rPr lang="en-US" sz="3000" u="sng" dirty="0" err="1" smtClean="0">
                <a:solidFill>
                  <a:srgbClr val="C00000"/>
                </a:solidFill>
                <a:latin typeface="Comic Sans MS" pitchFamily="66" charset="0"/>
              </a:rPr>
              <a:t>operativeness</a:t>
            </a:r>
            <a:r>
              <a:rPr lang="en-US" sz="3000" b="1" dirty="0">
                <a:solidFill>
                  <a:srgbClr val="C00000"/>
                </a:solidFill>
                <a:latin typeface="Comic Sans MS" pitchFamily="66" charset="0"/>
              </a:rPr>
              <a:t>.</a:t>
            </a:r>
            <a:r>
              <a:rPr lang="en-US" sz="3000" dirty="0">
                <a:solidFill>
                  <a:srgbClr val="C00000"/>
                </a:solidFill>
                <a:latin typeface="Comic Sans MS" pitchFamily="66" charset="0"/>
              </a:rPr>
              <a:t>  </a:t>
            </a:r>
            <a:r>
              <a:rPr lang="en-US" sz="3000" dirty="0">
                <a:latin typeface="Comic Sans MS" pitchFamily="66" charset="0"/>
              </a:rPr>
              <a:t>A machine which will not operate properly to perform its intended purpose would not be called useful, and therefore would not be granted a patent. </a:t>
            </a:r>
          </a:p>
        </p:txBody>
      </p:sp>
      <p:sp>
        <p:nvSpPr>
          <p:cNvPr id="4" name="Text Box 6"/>
          <p:cNvSpPr txBox="1">
            <a:spLocks noChangeArrowheads="1"/>
          </p:cNvSpPr>
          <p:nvPr/>
        </p:nvSpPr>
        <p:spPr bwMode="auto">
          <a:xfrm>
            <a:off x="228600" y="152400"/>
            <a:ext cx="8686800" cy="677108"/>
          </a:xfrm>
          <a:prstGeom prst="rect">
            <a:avLst/>
          </a:prstGeom>
          <a:solidFill>
            <a:srgbClr val="C00000"/>
          </a:solidFill>
          <a:ln w="38100">
            <a:solidFill>
              <a:schemeClr val="tx1"/>
            </a:solidFill>
            <a:miter lim="800000"/>
            <a:headEnd/>
            <a:tailEnd/>
          </a:ln>
        </p:spPr>
        <p:txBody>
          <a:bodyPr>
            <a:spAutoFit/>
          </a:bodyPr>
          <a:lstStyle/>
          <a:p>
            <a:pPr algn="ctr">
              <a:defRPr/>
            </a:pPr>
            <a:r>
              <a:rPr lang="en-US" sz="3800" dirty="0">
                <a:solidFill>
                  <a:srgbClr val="FFFFFF"/>
                </a:solidFill>
                <a:latin typeface="Comic Sans MS" pitchFamily="66" charset="0"/>
              </a:rPr>
              <a:t>U</a:t>
            </a:r>
            <a:r>
              <a:rPr lang="en-US" sz="3800" dirty="0" smtClean="0">
                <a:solidFill>
                  <a:srgbClr val="FFFFFF"/>
                </a:solidFill>
                <a:latin typeface="Comic Sans MS" pitchFamily="66" charset="0"/>
              </a:rPr>
              <a:t>sefulness – Utility </a:t>
            </a:r>
            <a:endParaRPr lang="en-US" sz="3800" dirty="0">
              <a:solidFill>
                <a:srgbClr val="FFFFFF"/>
              </a:solidFill>
              <a:latin typeface="Comic Sans MS" pitchFamily="66" charset="0"/>
            </a:endParaRPr>
          </a:p>
        </p:txBody>
      </p:sp>
      <p:sp>
        <p:nvSpPr>
          <p:cNvPr id="5" name="Oval 4"/>
          <p:cNvSpPr/>
          <p:nvPr/>
        </p:nvSpPr>
        <p:spPr bwMode="auto">
          <a:xfrm>
            <a:off x="76200" y="4543186"/>
            <a:ext cx="8991600" cy="1933813"/>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6262" lvl="1" algn="ctr">
              <a:spcBef>
                <a:spcPct val="50000"/>
              </a:spcBef>
              <a:buClr>
                <a:schemeClr val="accent6">
                  <a:lumMod val="50000"/>
                </a:schemeClr>
              </a:buClr>
              <a:tabLst>
                <a:tab pos="0" algn="l"/>
                <a:tab pos="284163" algn="l"/>
                <a:tab pos="342900" algn="l"/>
                <a:tab pos="630238" algn="l"/>
                <a:tab pos="1092200" algn="l"/>
              </a:tabLst>
              <a:defRPr/>
            </a:pPr>
            <a:r>
              <a:rPr lang="en-US" sz="2600" dirty="0" smtClean="0">
                <a:solidFill>
                  <a:srgbClr val="FFFFFF"/>
                </a:solidFill>
                <a:latin typeface="Comic Sans MS" pitchFamily="66" charset="0"/>
              </a:rPr>
              <a:t>Useful doesn’t mean the invention has any significant societal benefit, only that it “works” as described.</a:t>
            </a:r>
            <a:endParaRPr lang="en-US" sz="2600" dirty="0">
              <a:solidFill>
                <a:srgbClr val="FFFFFF"/>
              </a:solidFill>
              <a:latin typeface="Comic Sans MS" pitchFamily="66" charset="0"/>
            </a:endParaRPr>
          </a:p>
        </p:txBody>
      </p:sp>
    </p:spTree>
    <p:extLst>
      <p:ext uri="{BB962C8B-B14F-4D97-AF65-F5344CB8AC3E}">
        <p14:creationId xmlns:p14="http://schemas.microsoft.com/office/powerpoint/2010/main" val="245237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0" y="1233487"/>
            <a:ext cx="9144000" cy="6462713"/>
          </a:xfrm>
          <a:prstGeom prst="rect">
            <a:avLst/>
          </a:prstGeom>
          <a:noFill/>
          <a:ln w="9525">
            <a:noFill/>
            <a:miter lim="800000"/>
            <a:headEnd/>
            <a:tailEnd/>
          </a:ln>
        </p:spPr>
        <p:txBody>
          <a:bodyPr>
            <a:spAutoFit/>
          </a:bodyPr>
          <a:lstStyle/>
          <a:p>
            <a:pPr>
              <a:defRPr/>
            </a:pPr>
            <a:r>
              <a:rPr lang="en-US" sz="2400" b="1" dirty="0">
                <a:latin typeface="Comic Sans MS" pitchFamily="66" charset="0"/>
              </a:rPr>
              <a:t>United States Patent 7,681,885</a:t>
            </a:r>
            <a:r>
              <a:rPr lang="en-US" sz="2400" dirty="0">
                <a:latin typeface="Comic Sans MS" pitchFamily="66" charset="0"/>
              </a:rPr>
              <a:t> </a:t>
            </a:r>
            <a:r>
              <a:rPr lang="en-US" sz="2400" b="1" dirty="0">
                <a:latin typeface="Comic Sans MS" pitchFamily="66" charset="0"/>
              </a:rPr>
              <a:t>Breese March 23, 2010 			     </a:t>
            </a:r>
            <a:r>
              <a:rPr lang="en-US" sz="2400" dirty="0">
                <a:latin typeface="Comic Sans MS" pitchFamily="66" charset="0"/>
              </a:rPr>
              <a:t>Card game </a:t>
            </a:r>
            <a:br>
              <a:rPr lang="en-US" sz="2400" dirty="0">
                <a:latin typeface="Comic Sans MS" pitchFamily="66" charset="0"/>
              </a:rPr>
            </a:br>
            <a:r>
              <a:rPr lang="en-US" sz="1400" dirty="0">
                <a:latin typeface="Comic Sans MS" pitchFamily="66" charset="0"/>
              </a:rPr>
              <a:t/>
            </a:r>
            <a:br>
              <a:rPr lang="en-US" sz="1400" dirty="0">
                <a:latin typeface="Comic Sans MS" pitchFamily="66" charset="0"/>
              </a:rPr>
            </a:br>
            <a:r>
              <a:rPr lang="en-US" sz="2200" b="1" u="sng" dirty="0">
                <a:latin typeface="Comic Sans MS" pitchFamily="66" charset="0"/>
              </a:rPr>
              <a:t>Abstract</a:t>
            </a:r>
            <a:r>
              <a:rPr lang="en-US" sz="2200" dirty="0">
                <a:latin typeface="Comic Sans MS" pitchFamily="66" charset="0"/>
              </a:rPr>
              <a:t> A card game that includes a first deck and a second deck of standard playing cards, a hat and a game board to facilitate playing of the card game. The first deck includes a complete set of fifty two standard playing cards and are utilized to facilitate a first round of play comprising of a plurality hand. The second deck is a rank establishing deck and is utilized to establish each players rank prior to the initial round of play. A hat is worn by a player subsequent to the first round of play functioning to identify the loser of the first round. A game board is further included to control the term of the game. </a:t>
            </a:r>
          </a:p>
          <a:p>
            <a:pPr>
              <a:defRPr/>
            </a:pPr>
            <a:endParaRPr lang="en-US" sz="2200" dirty="0">
              <a:latin typeface="Comic Sans MS" pitchFamily="66" charset="0"/>
            </a:endParaRPr>
          </a:p>
          <a:p>
            <a:pPr>
              <a:defRPr/>
            </a:pPr>
            <a:r>
              <a:rPr lang="en-US" sz="2200" dirty="0">
                <a:latin typeface="Comic Sans MS" pitchFamily="66" charset="0"/>
              </a:rPr>
              <a:t>Inventors: </a:t>
            </a:r>
            <a:r>
              <a:rPr lang="en-US" sz="2200" b="1" dirty="0">
                <a:latin typeface="Comic Sans MS" pitchFamily="66" charset="0"/>
              </a:rPr>
              <a:t>Breese; David L.</a:t>
            </a:r>
            <a:r>
              <a:rPr lang="en-US" sz="2200" dirty="0">
                <a:latin typeface="Comic Sans MS" pitchFamily="66" charset="0"/>
              </a:rPr>
              <a:t> (Glen </a:t>
            </a:r>
            <a:r>
              <a:rPr lang="en-US" sz="2200" dirty="0" err="1">
                <a:latin typeface="Comic Sans MS" pitchFamily="66" charset="0"/>
              </a:rPr>
              <a:t>Burnie</a:t>
            </a:r>
            <a:r>
              <a:rPr lang="en-US" sz="2200" dirty="0">
                <a:latin typeface="Comic Sans MS" pitchFamily="66" charset="0"/>
              </a:rPr>
              <a:t>, MD) Appl. No.: </a:t>
            </a:r>
            <a:r>
              <a:rPr lang="en-US" sz="2200" b="1" dirty="0">
                <a:latin typeface="Comic Sans MS" pitchFamily="66" charset="0"/>
              </a:rPr>
              <a:t>11/805,928</a:t>
            </a:r>
            <a:r>
              <a:rPr lang="en-US" sz="2200" dirty="0">
                <a:latin typeface="Comic Sans MS" pitchFamily="66" charset="0"/>
              </a:rPr>
              <a:t> Filed: </a:t>
            </a:r>
            <a:r>
              <a:rPr lang="en-US" sz="2200" b="1" dirty="0">
                <a:latin typeface="Comic Sans MS" pitchFamily="66" charset="0"/>
              </a:rPr>
              <a:t>May 25, 2007</a:t>
            </a:r>
            <a:endParaRPr lang="en-US" sz="2200" dirty="0">
              <a:latin typeface="Comic Sans MS" pitchFamily="66" charset="0"/>
            </a:endParaRPr>
          </a:p>
          <a:p>
            <a:pPr marL="401638" lvl="1" indent="-401638">
              <a:spcBef>
                <a:spcPts val="600"/>
              </a:spcBef>
              <a:buClr>
                <a:schemeClr val="accent6">
                  <a:lumMod val="50000"/>
                </a:schemeClr>
              </a:buClr>
              <a:buFont typeface="Wingdings" pitchFamily="2" charset="2"/>
              <a:buChar char="§"/>
              <a:defRPr/>
            </a:pPr>
            <a:endParaRPr lang="en-US" sz="2800" dirty="0">
              <a:latin typeface="Comic Sans MS" pitchFamily="66" charset="0"/>
            </a:endParaRPr>
          </a:p>
          <a:p>
            <a:pPr marL="401638" indent="-401638">
              <a:spcBef>
                <a:spcPts val="600"/>
              </a:spcBef>
              <a:buClr>
                <a:schemeClr val="accent6">
                  <a:lumMod val="50000"/>
                </a:schemeClr>
              </a:buClr>
              <a:buFont typeface="Wingdings" pitchFamily="2" charset="2"/>
              <a:buChar char="§"/>
              <a:defRPr/>
            </a:pPr>
            <a:endParaRPr lang="en-US" sz="2800" dirty="0">
              <a:latin typeface="Comic Sans MS" pitchFamily="66" charset="0"/>
            </a:endParaRPr>
          </a:p>
        </p:txBody>
      </p:sp>
      <p:sp>
        <p:nvSpPr>
          <p:cNvPr id="134147" name="Text Box 7"/>
          <p:cNvSpPr txBox="1">
            <a:spLocks noChangeArrowheads="1"/>
          </p:cNvSpPr>
          <p:nvPr/>
        </p:nvSpPr>
        <p:spPr bwMode="auto">
          <a:xfrm>
            <a:off x="76200" y="152400"/>
            <a:ext cx="8915400" cy="107721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200" dirty="0" smtClean="0">
                <a:solidFill>
                  <a:srgbClr val="FFFFFF"/>
                </a:solidFill>
                <a:latin typeface="Comic Sans MS" pitchFamily="66" charset="0"/>
              </a:rPr>
              <a:t>Using this narrow definition of “useful”,  patents like this one have been issued!</a:t>
            </a:r>
            <a:endParaRPr lang="en-US" sz="3200" dirty="0">
              <a:solidFill>
                <a:srgbClr val="FFFFFF"/>
              </a:solidFill>
              <a:latin typeface="Comic Sans MS" pitchFamily="66" charset="0"/>
            </a:endParaRPr>
          </a:p>
        </p:txBody>
      </p:sp>
    </p:spTree>
    <p:extLst>
      <p:ext uri="{BB962C8B-B14F-4D97-AF65-F5344CB8AC3E}">
        <p14:creationId xmlns:p14="http://schemas.microsoft.com/office/powerpoint/2010/main" val="18707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0" y="381000"/>
            <a:ext cx="9144000" cy="6740307"/>
          </a:xfrm>
          <a:prstGeom prst="rect">
            <a:avLst/>
          </a:prstGeom>
          <a:noFill/>
          <a:ln w="9525">
            <a:noFill/>
            <a:miter lim="800000"/>
            <a:headEnd/>
            <a:tailEnd/>
          </a:ln>
        </p:spPr>
        <p:txBody>
          <a:bodyPr>
            <a:spAutoFit/>
          </a:bodyPr>
          <a:lstStyle/>
          <a:p>
            <a:r>
              <a:rPr lang="en-US" sz="1400" dirty="0">
                <a:latin typeface="Comic Sans MS" pitchFamily="66" charset="0"/>
              </a:rPr>
              <a:t/>
            </a:r>
            <a:br>
              <a:rPr lang="en-US" sz="1400" dirty="0">
                <a:latin typeface="Comic Sans MS" pitchFamily="66" charset="0"/>
              </a:rPr>
            </a:br>
            <a:r>
              <a:rPr lang="en-US" sz="1900" dirty="0" smtClean="0">
                <a:latin typeface="Comic Sans MS" pitchFamily="66" charset="0"/>
              </a:rPr>
              <a:t>1. A </a:t>
            </a:r>
            <a:r>
              <a:rPr lang="en-US" sz="1900" dirty="0">
                <a:latin typeface="Comic Sans MS" pitchFamily="66" charset="0"/>
              </a:rPr>
              <a:t>method of playing a card game comprising: providing at least one physical deck of cards to a plurality of players; establishing a rank order for the plurality of players; each of the plurality of players selecting a game piece, in their order of rank, from highest to lowest; seating each of the plurality of players in a circle in decreasing rank order with the lowest ranked player sitting to the right of the highest ranked player; dealing a preselected number of cards from the at least one deck of cards to each of the plurality of players; starting a hand by a first player playing a first card; moving in a clockwise order, the next player making a play pursuant to the following rules: playing a card if they have a card of equal or greater value than the previously played card, such that if the card is equal in value to the previously played card, the subsequent next player is skipped and the subsequent second next player takes their turn; if the next player plays a card of greater value that the previously played card, the subsequent next player is next to play a card; if the next player does not have a card of equal or great value than the previously played card, the next ranked player does not play a card, and is required to perform a first predetermined task; and continuing the hand to the next player pursuant to the rules of the step of moving in a clockwise order player and making a play until a player either plays a card of a preselected value, or until a player has played all their cards. </a:t>
            </a:r>
            <a:br>
              <a:rPr lang="en-US" sz="1900" dirty="0">
                <a:latin typeface="Comic Sans MS" pitchFamily="66" charset="0"/>
              </a:rPr>
            </a:br>
            <a:r>
              <a:rPr lang="en-US" sz="1900" dirty="0">
                <a:latin typeface="Comic Sans MS" pitchFamily="66" charset="0"/>
              </a:rPr>
              <a:t/>
            </a:r>
            <a:br>
              <a:rPr lang="en-US" sz="1900" dirty="0">
                <a:latin typeface="Comic Sans MS" pitchFamily="66" charset="0"/>
              </a:rPr>
            </a:br>
            <a:endParaRPr lang="en-US" sz="1900" dirty="0">
              <a:latin typeface="Comic Sans MS" pitchFamily="66" charset="0"/>
            </a:endParaRPr>
          </a:p>
        </p:txBody>
      </p:sp>
    </p:spTree>
    <p:extLst>
      <p:ext uri="{BB962C8B-B14F-4D97-AF65-F5344CB8AC3E}">
        <p14:creationId xmlns:p14="http://schemas.microsoft.com/office/powerpoint/2010/main" val="411320065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0" y="381000"/>
            <a:ext cx="9144000" cy="5632311"/>
          </a:xfrm>
          <a:prstGeom prst="rect">
            <a:avLst/>
          </a:prstGeom>
          <a:noFill/>
          <a:ln w="9525">
            <a:noFill/>
            <a:miter lim="800000"/>
            <a:headEnd/>
            <a:tailEnd/>
          </a:ln>
        </p:spPr>
        <p:txBody>
          <a:bodyPr>
            <a:spAutoFit/>
          </a:bodyPr>
          <a:lstStyle/>
          <a:p>
            <a:r>
              <a:rPr lang="en-US" sz="1800" dirty="0">
                <a:latin typeface="Comic Sans MS" pitchFamily="66" charset="0"/>
              </a:rPr>
              <a:t/>
            </a:r>
            <a:br>
              <a:rPr lang="en-US" sz="1800" dirty="0">
                <a:latin typeface="Comic Sans MS" pitchFamily="66" charset="0"/>
              </a:rPr>
            </a:br>
            <a:r>
              <a:rPr lang="en-US" sz="1900" dirty="0">
                <a:latin typeface="Comic Sans MS" pitchFamily="66" charset="0"/>
              </a:rPr>
              <a:t>2. The method of playing a card game as recited in claim 1, further comprising the step of requiring the subsequent next player to perform a second predetermined task if the next player plays a card of equal value to the previously played card. </a:t>
            </a:r>
            <a:br>
              <a:rPr lang="en-US" sz="1900" dirty="0">
                <a:latin typeface="Comic Sans MS" pitchFamily="66" charset="0"/>
              </a:rPr>
            </a:br>
            <a:r>
              <a:rPr lang="en-US" sz="1900" dirty="0">
                <a:latin typeface="Comic Sans MS" pitchFamily="66" charset="0"/>
              </a:rPr>
              <a:t/>
            </a:r>
            <a:br>
              <a:rPr lang="en-US" sz="1900" dirty="0">
                <a:latin typeface="Comic Sans MS" pitchFamily="66" charset="0"/>
              </a:rPr>
            </a:br>
            <a:r>
              <a:rPr lang="en-US" sz="1900" dirty="0">
                <a:latin typeface="Comic Sans MS" pitchFamily="66" charset="0"/>
              </a:rPr>
              <a:t>3. The method of playing a card game as recited in claim 2, wherein said step of establishing a rank order includes the step of each of the plurality of players selecting a card from the at least one deck, wherein the rank order is determined by the value of the selected cards. </a:t>
            </a:r>
            <a:br>
              <a:rPr lang="en-US" sz="1900" dirty="0">
                <a:latin typeface="Comic Sans MS" pitchFamily="66" charset="0"/>
              </a:rPr>
            </a:br>
            <a:r>
              <a:rPr lang="en-US" sz="1900" dirty="0">
                <a:latin typeface="Comic Sans MS" pitchFamily="66" charset="0"/>
              </a:rPr>
              <a:t/>
            </a:r>
            <a:br>
              <a:rPr lang="en-US" sz="1900" dirty="0">
                <a:latin typeface="Comic Sans MS" pitchFamily="66" charset="0"/>
              </a:rPr>
            </a:br>
            <a:r>
              <a:rPr lang="en-US" sz="1900" dirty="0">
                <a:latin typeface="Comic Sans MS" pitchFamily="66" charset="0"/>
              </a:rPr>
              <a:t>4. The method of playing a card game as recited in claim 3, wherein the plurality of players is at least 3 players. </a:t>
            </a:r>
            <a:br>
              <a:rPr lang="en-US" sz="1900" dirty="0">
                <a:latin typeface="Comic Sans MS" pitchFamily="66" charset="0"/>
              </a:rPr>
            </a:br>
            <a:r>
              <a:rPr lang="en-US" sz="1900" dirty="0">
                <a:latin typeface="Comic Sans MS" pitchFamily="66" charset="0"/>
              </a:rPr>
              <a:t/>
            </a:r>
            <a:br>
              <a:rPr lang="en-US" sz="1900" dirty="0">
                <a:latin typeface="Comic Sans MS" pitchFamily="66" charset="0"/>
              </a:rPr>
            </a:br>
            <a:r>
              <a:rPr lang="en-US" sz="1900" dirty="0">
                <a:latin typeface="Comic Sans MS" pitchFamily="66" charset="0"/>
              </a:rPr>
              <a:t>5. The method of playing a card game as recited in claim 4, wherein the first predetermined task is </a:t>
            </a:r>
            <a:r>
              <a:rPr lang="en-US" sz="1900" b="1" dirty="0">
                <a:solidFill>
                  <a:srgbClr val="FF0000"/>
                </a:solidFill>
                <a:latin typeface="Comic Sans MS" pitchFamily="66" charset="0"/>
              </a:rPr>
              <a:t>drinking an alcoholic beverage</a:t>
            </a:r>
            <a:r>
              <a:rPr lang="en-US" sz="1900" dirty="0">
                <a:latin typeface="Comic Sans MS" pitchFamily="66" charset="0"/>
              </a:rPr>
              <a:t>. </a:t>
            </a:r>
            <a:br>
              <a:rPr lang="en-US" sz="1900" dirty="0">
                <a:latin typeface="Comic Sans MS" pitchFamily="66" charset="0"/>
              </a:rPr>
            </a:br>
            <a:r>
              <a:rPr lang="en-US" sz="1900" dirty="0">
                <a:latin typeface="Comic Sans MS" pitchFamily="66" charset="0"/>
              </a:rPr>
              <a:t/>
            </a:r>
            <a:br>
              <a:rPr lang="en-US" sz="1900" dirty="0">
                <a:latin typeface="Comic Sans MS" pitchFamily="66" charset="0"/>
              </a:rPr>
            </a:br>
            <a:r>
              <a:rPr lang="en-US" sz="1900" dirty="0">
                <a:latin typeface="Comic Sans MS" pitchFamily="66" charset="0"/>
              </a:rPr>
              <a:t>6. The method of playing a card game as recited in claim 5, wherein the second predetermined task is </a:t>
            </a:r>
            <a:r>
              <a:rPr lang="en-US" sz="1900" b="1" dirty="0">
                <a:solidFill>
                  <a:srgbClr val="FF0000"/>
                </a:solidFill>
                <a:latin typeface="Comic Sans MS" pitchFamily="66" charset="0"/>
              </a:rPr>
              <a:t>drinking an alcoholic beverage</a:t>
            </a:r>
            <a:r>
              <a:rPr lang="en-US" sz="1900" dirty="0">
                <a:latin typeface="Comic Sans MS" pitchFamily="66" charset="0"/>
              </a:rPr>
              <a:t>.</a:t>
            </a:r>
          </a:p>
        </p:txBody>
      </p:sp>
    </p:spTree>
    <p:extLst>
      <p:ext uri="{BB962C8B-B14F-4D97-AF65-F5344CB8AC3E}">
        <p14:creationId xmlns:p14="http://schemas.microsoft.com/office/powerpoint/2010/main" val="2214176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8" name="Text Box 4"/>
          <p:cNvSpPr txBox="1">
            <a:spLocks noChangeArrowheads="1"/>
          </p:cNvSpPr>
          <p:nvPr/>
        </p:nvSpPr>
        <p:spPr bwMode="auto">
          <a:xfrm>
            <a:off x="76200" y="1066800"/>
            <a:ext cx="8839200" cy="954107"/>
          </a:xfrm>
          <a:prstGeom prst="rect">
            <a:avLst/>
          </a:prstGeom>
          <a:noFill/>
          <a:ln w="9525">
            <a:noFill/>
            <a:miter lim="800000"/>
            <a:headEnd/>
            <a:tailEnd/>
          </a:ln>
        </p:spPr>
        <p:txBody>
          <a:bodyPr>
            <a:spAutoFit/>
          </a:bodyPr>
          <a:lstStyle/>
          <a:p>
            <a:pPr marL="914400" lvl="1" indent="-457200">
              <a:buClr>
                <a:srgbClr val="C00000"/>
              </a:buClr>
              <a:buFont typeface="Wingdings" pitchFamily="2" charset="2"/>
              <a:buChar char="ü"/>
              <a:tabLst>
                <a:tab pos="0" algn="l"/>
              </a:tabLst>
              <a:defRPr/>
            </a:pPr>
            <a:r>
              <a:rPr lang="en-US" sz="2800" dirty="0" smtClean="0">
                <a:solidFill>
                  <a:srgbClr val="C00000"/>
                </a:solidFill>
                <a:latin typeface="Comic Sans MS" pitchFamily="66" charset="0"/>
              </a:rPr>
              <a:t>U.S</a:t>
            </a:r>
            <a:r>
              <a:rPr lang="en-US" sz="2800" dirty="0">
                <a:solidFill>
                  <a:srgbClr val="C00000"/>
                </a:solidFill>
                <a:latin typeface="Comic Sans MS" pitchFamily="66" charset="0"/>
              </a:rPr>
              <a:t>. Constitution </a:t>
            </a:r>
            <a:r>
              <a:rPr lang="en-US" sz="2800" dirty="0" smtClean="0">
                <a:latin typeface="Comic Sans MS" pitchFamily="66" charset="0"/>
              </a:rPr>
              <a:t>- Provides the legal foundation for all of our IP laws.  </a:t>
            </a:r>
            <a:endParaRPr lang="en-US" sz="2800" dirty="0">
              <a:solidFill>
                <a:srgbClr val="C00000"/>
              </a:solidFill>
              <a:latin typeface="Comic Sans MS" pitchFamily="66" charset="0"/>
            </a:endParaRPr>
          </a:p>
        </p:txBody>
      </p:sp>
      <p:sp>
        <p:nvSpPr>
          <p:cNvPr id="840710" name="Text Box 6"/>
          <p:cNvSpPr txBox="1">
            <a:spLocks noChangeArrowheads="1"/>
          </p:cNvSpPr>
          <p:nvPr/>
        </p:nvSpPr>
        <p:spPr bwMode="auto">
          <a:xfrm>
            <a:off x="76200" y="2057400"/>
            <a:ext cx="8839200" cy="4271939"/>
          </a:xfrm>
          <a:prstGeom prst="rect">
            <a:avLst/>
          </a:prstGeom>
          <a:noFill/>
          <a:ln w="9525">
            <a:noFill/>
            <a:miter lim="800000"/>
            <a:headEnd/>
            <a:tailEnd/>
          </a:ln>
        </p:spPr>
        <p:txBody>
          <a:bodyPr>
            <a:spAutoFit/>
          </a:bodyPr>
          <a:lstStyle/>
          <a:p>
            <a:pPr marL="908050" lvl="1" indent="-457200">
              <a:spcBef>
                <a:spcPct val="10000"/>
              </a:spcBef>
              <a:buClr>
                <a:srgbClr val="C00000"/>
              </a:buClr>
              <a:buFont typeface="Wingdings" pitchFamily="2" charset="2"/>
              <a:buChar char="ü"/>
              <a:defRPr/>
            </a:pPr>
            <a:r>
              <a:rPr lang="en-US" sz="2800" dirty="0" smtClean="0">
                <a:solidFill>
                  <a:srgbClr val="C00000"/>
                </a:solidFill>
                <a:latin typeface="Comic Sans MS" pitchFamily="66" charset="0"/>
              </a:rPr>
              <a:t>Specific legislation</a:t>
            </a:r>
            <a:r>
              <a:rPr lang="en-US" sz="2800" dirty="0" smtClean="0">
                <a:latin typeface="Comic Sans MS" pitchFamily="66" charset="0"/>
              </a:rPr>
              <a:t>, </a:t>
            </a:r>
            <a:r>
              <a:rPr lang="en-US" sz="2800" dirty="0">
                <a:latin typeface="Comic Sans MS" pitchFamily="66" charset="0"/>
              </a:rPr>
              <a:t>e.g., Patent Act of 1952, Digital Millennium Copyright Act of </a:t>
            </a:r>
            <a:r>
              <a:rPr lang="en-US" sz="2800" dirty="0" smtClean="0">
                <a:latin typeface="Comic Sans MS" pitchFamily="66" charset="0"/>
              </a:rPr>
              <a:t>1998, the America Invents Act of 2012.</a:t>
            </a:r>
            <a:endParaRPr lang="en-US" sz="2800" dirty="0">
              <a:latin typeface="Comic Sans MS" pitchFamily="66" charset="0"/>
            </a:endParaRPr>
          </a:p>
          <a:p>
            <a:pPr marL="908050" lvl="1" indent="-457200">
              <a:spcBef>
                <a:spcPct val="10000"/>
              </a:spcBef>
              <a:buClr>
                <a:srgbClr val="C00000"/>
              </a:buClr>
              <a:buFont typeface="Wingdings" pitchFamily="2" charset="2"/>
              <a:buChar char="ü"/>
              <a:defRPr/>
            </a:pPr>
            <a:r>
              <a:rPr lang="en-US" sz="2800" dirty="0">
                <a:solidFill>
                  <a:srgbClr val="C00000"/>
                </a:solidFill>
                <a:latin typeface="Comic Sans MS" pitchFamily="66" charset="0"/>
              </a:rPr>
              <a:t>Case law </a:t>
            </a:r>
            <a:r>
              <a:rPr lang="en-US" sz="2800" dirty="0">
                <a:latin typeface="Comic Sans MS" pitchFamily="66" charset="0"/>
              </a:rPr>
              <a:t>– When a patent, copyright or trademark has value, it will be </a:t>
            </a:r>
            <a:r>
              <a:rPr lang="en-US" sz="2800" u="sng" dirty="0" smtClean="0">
                <a:latin typeface="Comic Sans MS" pitchFamily="66" charset="0"/>
              </a:rPr>
              <a:t>challenged in court</a:t>
            </a:r>
            <a:r>
              <a:rPr lang="en-US" sz="2800" dirty="0" smtClean="0">
                <a:latin typeface="Comic Sans MS" pitchFamily="66" charset="0"/>
              </a:rPr>
              <a:t>! </a:t>
            </a:r>
          </a:p>
          <a:p>
            <a:pPr marL="1365250" lvl="2" indent="-457200">
              <a:spcBef>
                <a:spcPct val="10000"/>
              </a:spcBef>
              <a:buClr>
                <a:srgbClr val="C00000"/>
              </a:buClr>
              <a:buFont typeface="Arial" pitchFamily="34" charset="0"/>
              <a:buChar char="•"/>
              <a:defRPr/>
            </a:pPr>
            <a:r>
              <a:rPr lang="en-US" sz="2400" dirty="0" smtClean="0">
                <a:latin typeface="Comic Sans MS" pitchFamily="66" charset="0"/>
              </a:rPr>
              <a:t>Case law and legal precedents answer </a:t>
            </a:r>
            <a:r>
              <a:rPr lang="en-US" sz="2400" dirty="0" smtClean="0">
                <a:solidFill>
                  <a:srgbClr val="C00000"/>
                </a:solidFill>
                <a:latin typeface="Comic Sans MS" pitchFamily="66" charset="0"/>
              </a:rPr>
              <a:t>“how” </a:t>
            </a:r>
            <a:r>
              <a:rPr lang="en-US" sz="2400" dirty="0" smtClean="0">
                <a:latin typeface="Comic Sans MS" pitchFamily="66" charset="0"/>
              </a:rPr>
              <a:t>IP laws apply to new circumstances and new technologies.  </a:t>
            </a:r>
          </a:p>
          <a:p>
            <a:pPr marL="1365250" lvl="2" indent="-457200">
              <a:spcBef>
                <a:spcPct val="10000"/>
              </a:spcBef>
              <a:buClr>
                <a:srgbClr val="C00000"/>
              </a:buClr>
              <a:buFont typeface="Arial" pitchFamily="34" charset="0"/>
              <a:buChar char="•"/>
              <a:defRPr/>
            </a:pPr>
            <a:r>
              <a:rPr lang="en-US" sz="2400" dirty="0" smtClean="0">
                <a:latin typeface="Comic Sans MS" pitchFamily="66" charset="0"/>
              </a:rPr>
              <a:t>Some say that IP law is really a </a:t>
            </a:r>
            <a:r>
              <a:rPr lang="en-US" sz="2400" dirty="0" smtClean="0">
                <a:solidFill>
                  <a:srgbClr val="C00000"/>
                </a:solidFill>
                <a:latin typeface="Comic Sans MS" pitchFamily="66" charset="0"/>
              </a:rPr>
              <a:t>“Full </a:t>
            </a:r>
            <a:r>
              <a:rPr lang="en-US" sz="2400" dirty="0">
                <a:solidFill>
                  <a:srgbClr val="C00000"/>
                </a:solidFill>
                <a:latin typeface="Comic Sans MS" pitchFamily="66" charset="0"/>
              </a:rPr>
              <a:t>employment act for lawyers!”</a:t>
            </a:r>
          </a:p>
        </p:txBody>
      </p:sp>
      <p:sp>
        <p:nvSpPr>
          <p:cNvPr id="6" name="Text Box 3"/>
          <p:cNvSpPr txBox="1">
            <a:spLocks noChangeArrowheads="1"/>
          </p:cNvSpPr>
          <p:nvPr/>
        </p:nvSpPr>
        <p:spPr bwMode="auto">
          <a:xfrm>
            <a:off x="152400" y="304800"/>
            <a:ext cx="8839200" cy="677108"/>
          </a:xfrm>
          <a:prstGeom prst="rect">
            <a:avLst/>
          </a:prstGeom>
          <a:solidFill>
            <a:srgbClr val="C00000"/>
          </a:solidFill>
          <a:ln w="38100">
            <a:solidFill>
              <a:schemeClr val="tx1"/>
            </a:solidFill>
            <a:miter lim="800000"/>
            <a:headEnd/>
            <a:tailEnd/>
          </a:ln>
        </p:spPr>
        <p:txBody>
          <a:bodyPr wrap="square">
            <a:spAutoFit/>
          </a:bodyPr>
          <a:lstStyle/>
          <a:p>
            <a:pPr>
              <a:spcBef>
                <a:spcPct val="50000"/>
              </a:spcBef>
            </a:pPr>
            <a:r>
              <a:rPr lang="en-US" sz="3600" dirty="0" smtClean="0">
                <a:solidFill>
                  <a:srgbClr val="FFFFFF"/>
                </a:solidFill>
                <a:latin typeface="Comic Sans MS" pitchFamily="66" charset="0"/>
              </a:rPr>
              <a:t>           </a:t>
            </a:r>
            <a:r>
              <a:rPr lang="en-US" sz="3800" dirty="0">
                <a:solidFill>
                  <a:srgbClr val="FFFFFF"/>
                </a:solidFill>
                <a:latin typeface="Comic Sans MS" pitchFamily="66" charset="0"/>
              </a:rPr>
              <a:t>T</a:t>
            </a:r>
            <a:r>
              <a:rPr lang="en-US" sz="3800" dirty="0" smtClean="0">
                <a:solidFill>
                  <a:srgbClr val="FFFFFF"/>
                </a:solidFill>
                <a:latin typeface="Comic Sans MS" pitchFamily="66" charset="0"/>
              </a:rPr>
              <a:t>hree </a:t>
            </a:r>
            <a:r>
              <a:rPr lang="en-US" sz="3800" dirty="0">
                <a:solidFill>
                  <a:srgbClr val="FFFFFF"/>
                </a:solidFill>
                <a:latin typeface="Comic Sans MS" pitchFamily="66" charset="0"/>
              </a:rPr>
              <a:t>levels of </a:t>
            </a:r>
            <a:r>
              <a:rPr lang="en-US" sz="3800" dirty="0" smtClean="0">
                <a:solidFill>
                  <a:srgbClr val="FFFFFF"/>
                </a:solidFill>
                <a:latin typeface="Comic Sans MS" pitchFamily="66" charset="0"/>
              </a:rPr>
              <a:t>law apply</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220499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0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07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07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07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07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8" grpId="0" autoUpdateAnimBg="0"/>
      <p:bldP spid="840710" grpId="0" uiExpand="1" build="p" bldLvl="2"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6"/>
          <p:cNvSpPr txBox="1">
            <a:spLocks noChangeArrowheads="1"/>
          </p:cNvSpPr>
          <p:nvPr/>
        </p:nvSpPr>
        <p:spPr bwMode="auto">
          <a:xfrm>
            <a:off x="266700" y="228599"/>
            <a:ext cx="8686800" cy="1261884"/>
          </a:xfrm>
          <a:prstGeom prst="rect">
            <a:avLst/>
          </a:prstGeom>
          <a:solidFill>
            <a:srgbClr val="C00000"/>
          </a:solidFill>
          <a:ln w="38100">
            <a:solidFill>
              <a:schemeClr val="tx1"/>
            </a:solidFill>
            <a:miter lim="800000"/>
            <a:headEnd/>
            <a:tailEnd/>
          </a:ln>
        </p:spPr>
        <p:txBody>
          <a:bodyPr>
            <a:spAutoFit/>
          </a:bodyPr>
          <a:lstStyle/>
          <a:p>
            <a:pPr algn="ctr">
              <a:defRPr/>
            </a:pPr>
            <a:r>
              <a:rPr lang="en-US" sz="3800" dirty="0">
                <a:solidFill>
                  <a:srgbClr val="FFFFFF"/>
                </a:solidFill>
                <a:latin typeface="Comic Sans MS" pitchFamily="66" charset="0"/>
              </a:rPr>
              <a:t>35 USC 103:  </a:t>
            </a:r>
          </a:p>
          <a:p>
            <a:pPr algn="ctr">
              <a:defRPr/>
            </a:pPr>
            <a:r>
              <a:rPr lang="en-US" sz="3800" dirty="0">
                <a:solidFill>
                  <a:srgbClr val="FFFFFF"/>
                </a:solidFill>
                <a:latin typeface="Comic Sans MS" pitchFamily="66" charset="0"/>
              </a:rPr>
              <a:t>Non-obvious Subject Matter</a:t>
            </a:r>
          </a:p>
        </p:txBody>
      </p:sp>
      <p:sp>
        <p:nvSpPr>
          <p:cNvPr id="65539" name="Text Box 7"/>
          <p:cNvSpPr txBox="1">
            <a:spLocks noChangeArrowheads="1"/>
          </p:cNvSpPr>
          <p:nvPr/>
        </p:nvSpPr>
        <p:spPr bwMode="auto">
          <a:xfrm>
            <a:off x="381000" y="2216150"/>
            <a:ext cx="8458200" cy="4032250"/>
          </a:xfrm>
          <a:prstGeom prst="rect">
            <a:avLst/>
          </a:prstGeom>
          <a:noFill/>
          <a:ln w="9525">
            <a:noFill/>
            <a:miter lim="800000"/>
            <a:headEnd/>
            <a:tailEnd/>
          </a:ln>
        </p:spPr>
        <p:txBody>
          <a:bodyPr>
            <a:spAutoFit/>
          </a:bodyPr>
          <a:lstStyle/>
          <a:p>
            <a:pPr>
              <a:spcBef>
                <a:spcPct val="50000"/>
              </a:spcBef>
              <a:defRPr/>
            </a:pPr>
            <a:r>
              <a:rPr lang="en-US" sz="3200" dirty="0">
                <a:latin typeface="Comic Sans MS" pitchFamily="66" charset="0"/>
              </a:rPr>
              <a:t>“A patent may not be obtained…if the differences between the subject matter sought to be patented and the prior art are such that the subject matter as a whole would have been </a:t>
            </a:r>
            <a:r>
              <a:rPr lang="en-US" sz="3200" u="sng" dirty="0">
                <a:solidFill>
                  <a:srgbClr val="C00000"/>
                </a:solidFill>
                <a:latin typeface="Comic Sans MS" pitchFamily="66" charset="0"/>
              </a:rPr>
              <a:t>obvious at the time the invention was made</a:t>
            </a:r>
            <a:r>
              <a:rPr lang="en-US" sz="3200" dirty="0">
                <a:solidFill>
                  <a:srgbClr val="C00000"/>
                </a:solidFill>
                <a:latin typeface="Comic Sans MS" pitchFamily="66" charset="0"/>
              </a:rPr>
              <a:t> </a:t>
            </a:r>
            <a:r>
              <a:rPr lang="en-US" sz="3200" dirty="0">
                <a:latin typeface="Comic Sans MS" pitchFamily="66" charset="0"/>
              </a:rPr>
              <a:t>to a person having ordinary skill in the art to which said subject matter pertains.”</a:t>
            </a:r>
          </a:p>
        </p:txBody>
      </p:sp>
      <p:sp>
        <p:nvSpPr>
          <p:cNvPr id="2" name="Rectangle 1"/>
          <p:cNvSpPr/>
          <p:nvPr/>
        </p:nvSpPr>
        <p:spPr>
          <a:xfrm>
            <a:off x="2392113" y="1600200"/>
            <a:ext cx="3932487" cy="584775"/>
          </a:xfrm>
          <a:prstGeom prst="rect">
            <a:avLst/>
          </a:prstGeom>
        </p:spPr>
        <p:txBody>
          <a:bodyPr wrap="none">
            <a:spAutoFit/>
          </a:bodyPr>
          <a:lstStyle/>
          <a:p>
            <a:pPr algn="ctr">
              <a:spcBef>
                <a:spcPct val="50000"/>
              </a:spcBef>
              <a:defRPr/>
            </a:pPr>
            <a:r>
              <a:rPr lang="en-US" sz="3200" dirty="0">
                <a:latin typeface="Comic Sans MS" pitchFamily="66" charset="0"/>
              </a:rPr>
              <a:t>Unchanged by AIA</a:t>
            </a:r>
          </a:p>
        </p:txBody>
      </p:sp>
    </p:spTree>
    <p:extLst>
      <p:ext uri="{BB962C8B-B14F-4D97-AF65-F5344CB8AC3E}">
        <p14:creationId xmlns:p14="http://schemas.microsoft.com/office/powerpoint/2010/main" val="38354146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6"/>
          <p:cNvSpPr txBox="1">
            <a:spLocks noChangeArrowheads="1"/>
          </p:cNvSpPr>
          <p:nvPr/>
        </p:nvSpPr>
        <p:spPr bwMode="auto">
          <a:xfrm>
            <a:off x="0" y="1066800"/>
            <a:ext cx="8915400" cy="3785652"/>
          </a:xfrm>
          <a:prstGeom prst="rect">
            <a:avLst/>
          </a:prstGeom>
          <a:noFill/>
          <a:ln w="9525">
            <a:noFill/>
            <a:miter lim="800000"/>
            <a:headEnd/>
            <a:tailEnd/>
          </a:ln>
        </p:spPr>
        <p:txBody>
          <a:bodyPr>
            <a:spAutoFit/>
          </a:bodyPr>
          <a:lstStyle/>
          <a:p>
            <a:pPr algn="ctr">
              <a:defRPr/>
            </a:pPr>
            <a:r>
              <a:rPr lang="en-US" sz="3200" dirty="0">
                <a:latin typeface="Comic Sans MS" pitchFamily="66" charset="0"/>
              </a:rPr>
              <a:t>  </a:t>
            </a:r>
            <a:r>
              <a:rPr lang="en-US" sz="4000" dirty="0">
                <a:latin typeface="Comic Sans MS" pitchFamily="66" charset="0"/>
              </a:rPr>
              <a:t>The determination of whether a particular invention is "obvious" is one of the </a:t>
            </a:r>
            <a:r>
              <a:rPr lang="en-US" sz="4000" u="sng" dirty="0">
                <a:solidFill>
                  <a:srgbClr val="C00000"/>
                </a:solidFill>
                <a:latin typeface="Comic Sans MS" pitchFamily="66" charset="0"/>
              </a:rPr>
              <a:t>most difficult determinations in patent law</a:t>
            </a:r>
            <a:r>
              <a:rPr lang="en-US" sz="4000" dirty="0" smtClean="0">
                <a:latin typeface="Comic Sans MS" pitchFamily="66" charset="0"/>
              </a:rPr>
              <a:t>.  Most </a:t>
            </a:r>
            <a:r>
              <a:rPr lang="en-US" sz="4000" dirty="0">
                <a:latin typeface="Comic Sans MS" pitchFamily="66" charset="0"/>
              </a:rPr>
              <a:t>PTO </a:t>
            </a:r>
            <a:r>
              <a:rPr lang="en-US" sz="4000" dirty="0" smtClean="0">
                <a:latin typeface="Comic Sans MS" pitchFamily="66" charset="0"/>
              </a:rPr>
              <a:t>examiners use the following two </a:t>
            </a:r>
            <a:r>
              <a:rPr lang="en-US" sz="4000" dirty="0">
                <a:latin typeface="Comic Sans MS" pitchFamily="66" charset="0"/>
              </a:rPr>
              <a:t>step </a:t>
            </a:r>
            <a:r>
              <a:rPr lang="en-US" sz="4000" dirty="0" smtClean="0">
                <a:latin typeface="Comic Sans MS" pitchFamily="66" charset="0"/>
              </a:rPr>
              <a:t>approach. </a:t>
            </a:r>
            <a:endParaRPr lang="en-US" sz="4000" b="1" dirty="0">
              <a:solidFill>
                <a:schemeClr val="accent6">
                  <a:lumMod val="50000"/>
                </a:schemeClr>
              </a:solidFill>
              <a:latin typeface="Comic Sans MS" pitchFamily="66" charset="0"/>
            </a:endParaRPr>
          </a:p>
        </p:txBody>
      </p:sp>
    </p:spTree>
    <p:extLst>
      <p:ext uri="{BB962C8B-B14F-4D97-AF65-F5344CB8AC3E}">
        <p14:creationId xmlns:p14="http://schemas.microsoft.com/office/powerpoint/2010/main" val="275556999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6"/>
          <p:cNvSpPr txBox="1">
            <a:spLocks noChangeArrowheads="1"/>
          </p:cNvSpPr>
          <p:nvPr/>
        </p:nvSpPr>
        <p:spPr bwMode="auto">
          <a:xfrm>
            <a:off x="0" y="381000"/>
            <a:ext cx="8915400" cy="677108"/>
          </a:xfrm>
          <a:prstGeom prst="rect">
            <a:avLst/>
          </a:prstGeom>
          <a:noFill/>
          <a:ln w="9525">
            <a:noFill/>
            <a:miter lim="800000"/>
            <a:headEnd/>
            <a:tailEnd/>
          </a:ln>
        </p:spPr>
        <p:txBody>
          <a:bodyPr>
            <a:spAutoFit/>
          </a:bodyPr>
          <a:lstStyle/>
          <a:p>
            <a:pPr algn="ctr">
              <a:defRPr/>
            </a:pPr>
            <a:r>
              <a:rPr lang="en-US" sz="3800" dirty="0">
                <a:solidFill>
                  <a:srgbClr val="C00000"/>
                </a:solidFill>
                <a:latin typeface="Comic Sans MS" pitchFamily="66" charset="0"/>
              </a:rPr>
              <a:t>Step 1 - Patent Examiner’s Review</a:t>
            </a:r>
          </a:p>
        </p:txBody>
      </p:sp>
      <p:sp>
        <p:nvSpPr>
          <p:cNvPr id="82947" name="Text Box 7"/>
          <p:cNvSpPr txBox="1">
            <a:spLocks noChangeArrowheads="1"/>
          </p:cNvSpPr>
          <p:nvPr/>
        </p:nvSpPr>
        <p:spPr bwMode="auto">
          <a:xfrm>
            <a:off x="381000" y="1295400"/>
            <a:ext cx="8534400" cy="4031873"/>
          </a:xfrm>
          <a:prstGeom prst="rect">
            <a:avLst/>
          </a:prstGeom>
          <a:noFill/>
          <a:ln w="9525">
            <a:noFill/>
            <a:miter lim="800000"/>
            <a:headEnd/>
            <a:tailEnd/>
          </a:ln>
        </p:spPr>
        <p:txBody>
          <a:bodyPr>
            <a:spAutoFit/>
          </a:bodyPr>
          <a:lstStyle/>
          <a:p>
            <a:pPr marL="288925" indent="-288925">
              <a:spcBef>
                <a:spcPct val="50000"/>
              </a:spcBef>
              <a:buClr>
                <a:schemeClr val="tx2"/>
              </a:buClr>
            </a:pPr>
            <a:r>
              <a:rPr lang="en-US" sz="2400" dirty="0"/>
              <a:t>	</a:t>
            </a:r>
            <a:r>
              <a:rPr lang="en-US" sz="3200" dirty="0">
                <a:latin typeface="Comic Sans MS" pitchFamily="66" charset="0"/>
              </a:rPr>
              <a:t>First, </a:t>
            </a:r>
            <a:r>
              <a:rPr lang="en-US" sz="3200" dirty="0" smtClean="0">
                <a:latin typeface="Comic Sans MS" pitchFamily="66" charset="0"/>
              </a:rPr>
              <a:t>the examiner will review </a:t>
            </a:r>
            <a:r>
              <a:rPr lang="en-US" sz="3200" dirty="0">
                <a:latin typeface="Comic Sans MS" pitchFamily="66" charset="0"/>
              </a:rPr>
              <a:t>previous patents to find </a:t>
            </a:r>
            <a:r>
              <a:rPr lang="en-US" sz="3200" dirty="0" smtClean="0">
                <a:latin typeface="Comic Sans MS" pitchFamily="66" charset="0"/>
              </a:rPr>
              <a:t>the ones that are closest </a:t>
            </a:r>
            <a:r>
              <a:rPr lang="en-US" sz="3200" dirty="0">
                <a:latin typeface="Comic Sans MS" pitchFamily="66" charset="0"/>
              </a:rPr>
              <a:t>to the subject invention. If all the features of the invention can be found in a single patent, the examiner will reject the patent as lacking novelty, i.e., it is exactly the same as what was previously known and therefore is not new.  </a:t>
            </a:r>
            <a:endParaRPr lang="en-US" sz="3200" b="1" dirty="0">
              <a:latin typeface="Comic Sans MS" pitchFamily="66" charset="0"/>
            </a:endParaRPr>
          </a:p>
        </p:txBody>
      </p:sp>
    </p:spTree>
    <p:extLst>
      <p:ext uri="{BB962C8B-B14F-4D97-AF65-F5344CB8AC3E}">
        <p14:creationId xmlns:p14="http://schemas.microsoft.com/office/powerpoint/2010/main" val="107425417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6"/>
          <p:cNvSpPr txBox="1">
            <a:spLocks noChangeArrowheads="1"/>
          </p:cNvSpPr>
          <p:nvPr/>
        </p:nvSpPr>
        <p:spPr bwMode="auto">
          <a:xfrm>
            <a:off x="0" y="381000"/>
            <a:ext cx="8915400" cy="677108"/>
          </a:xfrm>
          <a:prstGeom prst="rect">
            <a:avLst/>
          </a:prstGeom>
          <a:noFill/>
          <a:ln w="9525">
            <a:noFill/>
            <a:miter lim="800000"/>
            <a:headEnd/>
            <a:tailEnd/>
          </a:ln>
        </p:spPr>
        <p:txBody>
          <a:bodyPr>
            <a:spAutoFit/>
          </a:bodyPr>
          <a:lstStyle/>
          <a:p>
            <a:pPr algn="ctr">
              <a:defRPr/>
            </a:pPr>
            <a:r>
              <a:rPr lang="en-US" sz="3800" dirty="0">
                <a:solidFill>
                  <a:srgbClr val="C00000"/>
                </a:solidFill>
                <a:latin typeface="Comic Sans MS" pitchFamily="66" charset="0"/>
              </a:rPr>
              <a:t>Step </a:t>
            </a:r>
            <a:r>
              <a:rPr lang="en-US" sz="3800" dirty="0" smtClean="0">
                <a:solidFill>
                  <a:srgbClr val="C00000"/>
                </a:solidFill>
                <a:latin typeface="Comic Sans MS" pitchFamily="66" charset="0"/>
              </a:rPr>
              <a:t>2 </a:t>
            </a:r>
            <a:r>
              <a:rPr lang="en-US" sz="3800" dirty="0">
                <a:solidFill>
                  <a:srgbClr val="C00000"/>
                </a:solidFill>
                <a:latin typeface="Comic Sans MS" pitchFamily="66" charset="0"/>
              </a:rPr>
              <a:t>- Patent Examiner’s Review</a:t>
            </a:r>
          </a:p>
        </p:txBody>
      </p:sp>
      <p:sp>
        <p:nvSpPr>
          <p:cNvPr id="82947" name="Text Box 7"/>
          <p:cNvSpPr txBox="1">
            <a:spLocks noChangeArrowheads="1"/>
          </p:cNvSpPr>
          <p:nvPr/>
        </p:nvSpPr>
        <p:spPr bwMode="auto">
          <a:xfrm>
            <a:off x="381000" y="1295400"/>
            <a:ext cx="8534400" cy="5016758"/>
          </a:xfrm>
          <a:prstGeom prst="rect">
            <a:avLst/>
          </a:prstGeom>
          <a:noFill/>
          <a:ln w="9525">
            <a:noFill/>
            <a:miter lim="800000"/>
            <a:headEnd/>
            <a:tailEnd/>
          </a:ln>
        </p:spPr>
        <p:txBody>
          <a:bodyPr>
            <a:spAutoFit/>
          </a:bodyPr>
          <a:lstStyle/>
          <a:p>
            <a:pPr marL="288925" indent="-288925">
              <a:spcBef>
                <a:spcPct val="50000"/>
              </a:spcBef>
              <a:buClr>
                <a:schemeClr val="tx2"/>
              </a:buClr>
            </a:pPr>
            <a:r>
              <a:rPr lang="en-US" sz="2400" dirty="0"/>
              <a:t>	</a:t>
            </a:r>
            <a:r>
              <a:rPr lang="en-US" sz="3200" dirty="0">
                <a:latin typeface="Comic Sans MS" pitchFamily="66" charset="0"/>
              </a:rPr>
              <a:t>Second, if no patent contains all the features of the subject invention, </a:t>
            </a:r>
            <a:r>
              <a:rPr lang="en-US" sz="3200" dirty="0" smtClean="0">
                <a:latin typeface="Comic Sans MS" pitchFamily="66" charset="0"/>
              </a:rPr>
              <a:t>the patent examiner </a:t>
            </a:r>
            <a:r>
              <a:rPr lang="en-US" sz="3200" dirty="0">
                <a:latin typeface="Comic Sans MS" pitchFamily="66" charset="0"/>
              </a:rPr>
              <a:t>looks for various combinations of two or more prior patents. If all the features of the invention can be found in one of these combinations, the examiner will generally reject the invention as an obvious combination of items known in the prior art. </a:t>
            </a:r>
          </a:p>
        </p:txBody>
      </p:sp>
    </p:spTree>
    <p:extLst>
      <p:ext uri="{BB962C8B-B14F-4D97-AF65-F5344CB8AC3E}">
        <p14:creationId xmlns:p14="http://schemas.microsoft.com/office/powerpoint/2010/main" val="120257497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6"/>
          <p:cNvSpPr txBox="1">
            <a:spLocks noChangeArrowheads="1"/>
          </p:cNvSpPr>
          <p:nvPr/>
        </p:nvSpPr>
        <p:spPr bwMode="auto">
          <a:xfrm>
            <a:off x="0" y="381000"/>
            <a:ext cx="8915400" cy="677108"/>
          </a:xfrm>
          <a:prstGeom prst="rect">
            <a:avLst/>
          </a:prstGeom>
          <a:noFill/>
          <a:ln w="9525">
            <a:noFill/>
            <a:miter lim="800000"/>
            <a:headEnd/>
            <a:tailEnd/>
          </a:ln>
        </p:spPr>
        <p:txBody>
          <a:bodyPr>
            <a:spAutoFit/>
          </a:bodyPr>
          <a:lstStyle/>
          <a:p>
            <a:pPr algn="ctr">
              <a:defRPr/>
            </a:pPr>
            <a:r>
              <a:rPr lang="en-US" sz="3800" dirty="0">
                <a:solidFill>
                  <a:srgbClr val="C00000"/>
                </a:solidFill>
                <a:latin typeface="Comic Sans MS" pitchFamily="66" charset="0"/>
              </a:rPr>
              <a:t>Common Legal Rebuttal to Step 2</a:t>
            </a:r>
          </a:p>
        </p:txBody>
      </p:sp>
      <p:sp>
        <p:nvSpPr>
          <p:cNvPr id="82947" name="Text Box 7"/>
          <p:cNvSpPr txBox="1">
            <a:spLocks noChangeArrowheads="1"/>
          </p:cNvSpPr>
          <p:nvPr/>
        </p:nvSpPr>
        <p:spPr bwMode="auto">
          <a:xfrm>
            <a:off x="381000" y="1295400"/>
            <a:ext cx="8534400" cy="4324261"/>
          </a:xfrm>
          <a:prstGeom prst="rect">
            <a:avLst/>
          </a:prstGeom>
          <a:noFill/>
          <a:ln w="9525">
            <a:noFill/>
            <a:miter lim="800000"/>
            <a:headEnd/>
            <a:tailEnd/>
          </a:ln>
        </p:spPr>
        <p:txBody>
          <a:bodyPr>
            <a:spAutoFit/>
          </a:bodyPr>
          <a:lstStyle/>
          <a:p>
            <a:pPr marL="288925" indent="-288925">
              <a:spcBef>
                <a:spcPct val="50000"/>
              </a:spcBef>
              <a:buClr>
                <a:schemeClr val="tx2"/>
              </a:buClr>
            </a:pPr>
            <a:r>
              <a:rPr lang="en-US" sz="2400" dirty="0"/>
              <a:t>	</a:t>
            </a:r>
            <a:r>
              <a:rPr lang="en-US" sz="3200" dirty="0" smtClean="0">
                <a:latin typeface="Comic Sans MS" pitchFamily="66" charset="0"/>
              </a:rPr>
              <a:t>There </a:t>
            </a:r>
            <a:r>
              <a:rPr lang="en-US" sz="3200" dirty="0">
                <a:latin typeface="Comic Sans MS" pitchFamily="66" charset="0"/>
              </a:rPr>
              <a:t>must be a</a:t>
            </a:r>
            <a:r>
              <a:rPr lang="en-US" sz="3200" dirty="0" smtClean="0">
                <a:latin typeface="Comic Sans MS" pitchFamily="66" charset="0"/>
              </a:rPr>
              <a:t> </a:t>
            </a:r>
            <a:r>
              <a:rPr lang="en-US" sz="3200" dirty="0">
                <a:latin typeface="Comic Sans MS" pitchFamily="66" charset="0"/>
              </a:rPr>
              <a:t>logical reason to combine the two referenced </a:t>
            </a:r>
            <a:r>
              <a:rPr lang="en-US" sz="3200" dirty="0" smtClean="0">
                <a:latin typeface="Comic Sans MS" pitchFamily="66" charset="0"/>
              </a:rPr>
              <a:t>patents (not just to manipulate a result).  </a:t>
            </a:r>
            <a:r>
              <a:rPr lang="en-US" sz="3200" dirty="0">
                <a:latin typeface="Comic Sans MS" pitchFamily="66" charset="0"/>
              </a:rPr>
              <a:t>Thus a common legal </a:t>
            </a:r>
            <a:r>
              <a:rPr lang="en-US" sz="3200" dirty="0" smtClean="0">
                <a:latin typeface="Comic Sans MS" pitchFamily="66" charset="0"/>
              </a:rPr>
              <a:t>defense, </a:t>
            </a:r>
            <a:r>
              <a:rPr lang="en-US" sz="3200" dirty="0">
                <a:latin typeface="Comic Sans MS" pitchFamily="66" charset="0"/>
              </a:rPr>
              <a:t>particularly when the two </a:t>
            </a:r>
            <a:r>
              <a:rPr lang="en-US" sz="3200" dirty="0" smtClean="0">
                <a:latin typeface="Comic Sans MS" pitchFamily="66" charset="0"/>
              </a:rPr>
              <a:t>cited patents </a:t>
            </a:r>
            <a:r>
              <a:rPr lang="en-US" sz="3200" dirty="0">
                <a:latin typeface="Comic Sans MS" pitchFamily="66" charset="0"/>
              </a:rPr>
              <a:t>are in diverse fields, is to argue that the combination of the two patents is unreasonable!</a:t>
            </a:r>
            <a:endParaRPr lang="en-US" sz="3200" b="1" dirty="0">
              <a:latin typeface="Comic Sans MS" pitchFamily="66" charset="0"/>
            </a:endParaRPr>
          </a:p>
          <a:p>
            <a:pPr marL="288925" indent="-288925">
              <a:spcBef>
                <a:spcPct val="50000"/>
              </a:spcBef>
              <a:buClr>
                <a:schemeClr val="tx2"/>
              </a:buClr>
            </a:pPr>
            <a:r>
              <a:rPr lang="en-US" sz="3400" dirty="0" smtClean="0">
                <a:latin typeface="Comic Sans MS" pitchFamily="66" charset="0"/>
              </a:rPr>
              <a:t> </a:t>
            </a:r>
            <a:endParaRPr lang="en-US" sz="3400" dirty="0">
              <a:latin typeface="Comic Sans MS" pitchFamily="66" charset="0"/>
            </a:endParaRPr>
          </a:p>
        </p:txBody>
      </p:sp>
    </p:spTree>
    <p:extLst>
      <p:ext uri="{BB962C8B-B14F-4D97-AF65-F5344CB8AC3E}">
        <p14:creationId xmlns:p14="http://schemas.microsoft.com/office/powerpoint/2010/main" val="34193147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6"/>
          <p:cNvSpPr txBox="1">
            <a:spLocks noChangeArrowheads="1"/>
          </p:cNvSpPr>
          <p:nvPr/>
        </p:nvSpPr>
        <p:spPr bwMode="auto">
          <a:xfrm>
            <a:off x="266700" y="228599"/>
            <a:ext cx="8686800" cy="1261884"/>
          </a:xfrm>
          <a:prstGeom prst="rect">
            <a:avLst/>
          </a:prstGeom>
          <a:solidFill>
            <a:srgbClr val="C00000"/>
          </a:solidFill>
          <a:ln w="38100">
            <a:solidFill>
              <a:schemeClr val="tx1"/>
            </a:solidFill>
            <a:miter lim="800000"/>
            <a:headEnd/>
            <a:tailEnd/>
          </a:ln>
        </p:spPr>
        <p:txBody>
          <a:bodyPr>
            <a:spAutoFit/>
          </a:bodyPr>
          <a:lstStyle/>
          <a:p>
            <a:pPr algn="ctr">
              <a:defRPr/>
            </a:pPr>
            <a:r>
              <a:rPr lang="en-US" sz="3800" dirty="0">
                <a:solidFill>
                  <a:srgbClr val="FFFFFF"/>
                </a:solidFill>
                <a:latin typeface="Comic Sans MS" pitchFamily="66" charset="0"/>
              </a:rPr>
              <a:t>35 USC 103:  </a:t>
            </a:r>
          </a:p>
          <a:p>
            <a:pPr algn="ctr">
              <a:defRPr/>
            </a:pPr>
            <a:r>
              <a:rPr lang="en-US" sz="3800" dirty="0">
                <a:solidFill>
                  <a:srgbClr val="FFFFFF"/>
                </a:solidFill>
                <a:latin typeface="Comic Sans MS" pitchFamily="66" charset="0"/>
              </a:rPr>
              <a:t>Non-obvious Subject Matter</a:t>
            </a:r>
          </a:p>
        </p:txBody>
      </p:sp>
      <p:sp>
        <p:nvSpPr>
          <p:cNvPr id="65539" name="Text Box 7"/>
          <p:cNvSpPr txBox="1">
            <a:spLocks noChangeArrowheads="1"/>
          </p:cNvSpPr>
          <p:nvPr/>
        </p:nvSpPr>
        <p:spPr bwMode="auto">
          <a:xfrm>
            <a:off x="381000" y="2216150"/>
            <a:ext cx="8458200" cy="4032250"/>
          </a:xfrm>
          <a:prstGeom prst="rect">
            <a:avLst/>
          </a:prstGeom>
          <a:noFill/>
          <a:ln w="9525">
            <a:noFill/>
            <a:miter lim="800000"/>
            <a:headEnd/>
            <a:tailEnd/>
          </a:ln>
        </p:spPr>
        <p:txBody>
          <a:bodyPr>
            <a:spAutoFit/>
          </a:bodyPr>
          <a:lstStyle/>
          <a:p>
            <a:pPr>
              <a:spcBef>
                <a:spcPct val="50000"/>
              </a:spcBef>
              <a:defRPr/>
            </a:pPr>
            <a:r>
              <a:rPr lang="en-US" sz="3200" dirty="0">
                <a:latin typeface="Comic Sans MS" pitchFamily="66" charset="0"/>
              </a:rPr>
              <a:t>“A patent may not be obtained…if the differences between the subject matter sought to be patented and the prior art are such that the subject matter as a whole would have been obvious at the time the invention was made to </a:t>
            </a:r>
            <a:r>
              <a:rPr lang="en-US" sz="3200" u="sng" dirty="0">
                <a:solidFill>
                  <a:srgbClr val="C00000"/>
                </a:solidFill>
                <a:latin typeface="Comic Sans MS" pitchFamily="66" charset="0"/>
              </a:rPr>
              <a:t>a person having ordinary skill in the art</a:t>
            </a:r>
            <a:r>
              <a:rPr lang="en-US" sz="3200" dirty="0">
                <a:latin typeface="Comic Sans MS" pitchFamily="66" charset="0"/>
              </a:rPr>
              <a:t> to which said subject matter pertains.”</a:t>
            </a:r>
          </a:p>
        </p:txBody>
      </p:sp>
      <p:sp>
        <p:nvSpPr>
          <p:cNvPr id="2" name="Rectangle 1"/>
          <p:cNvSpPr/>
          <p:nvPr/>
        </p:nvSpPr>
        <p:spPr>
          <a:xfrm>
            <a:off x="2392113" y="1600200"/>
            <a:ext cx="3932487" cy="584775"/>
          </a:xfrm>
          <a:prstGeom prst="rect">
            <a:avLst/>
          </a:prstGeom>
        </p:spPr>
        <p:txBody>
          <a:bodyPr wrap="none">
            <a:spAutoFit/>
          </a:bodyPr>
          <a:lstStyle/>
          <a:p>
            <a:pPr algn="ctr">
              <a:spcBef>
                <a:spcPct val="50000"/>
              </a:spcBef>
              <a:defRPr/>
            </a:pPr>
            <a:r>
              <a:rPr lang="en-US" sz="3200" dirty="0">
                <a:latin typeface="Comic Sans MS" pitchFamily="66" charset="0"/>
              </a:rPr>
              <a:t>Unchanged by AIA</a:t>
            </a:r>
          </a:p>
        </p:txBody>
      </p:sp>
    </p:spTree>
    <p:extLst>
      <p:ext uri="{BB962C8B-B14F-4D97-AF65-F5344CB8AC3E}">
        <p14:creationId xmlns:p14="http://schemas.microsoft.com/office/powerpoint/2010/main" val="18372469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3" name="Text Box 9"/>
          <p:cNvSpPr txBox="1">
            <a:spLocks noChangeArrowheads="1"/>
          </p:cNvSpPr>
          <p:nvPr/>
        </p:nvSpPr>
        <p:spPr bwMode="auto">
          <a:xfrm>
            <a:off x="-228600" y="2362200"/>
            <a:ext cx="9220200" cy="3970338"/>
          </a:xfrm>
          <a:prstGeom prst="rect">
            <a:avLst/>
          </a:prstGeom>
          <a:noFill/>
          <a:ln w="9525">
            <a:noFill/>
            <a:miter lim="800000"/>
            <a:headEnd/>
            <a:tailEnd/>
          </a:ln>
        </p:spPr>
        <p:txBody>
          <a:bodyPr>
            <a:spAutoFit/>
          </a:bodyPr>
          <a:lstStyle/>
          <a:p>
            <a:pPr marL="920750" lvl="1" indent="-344488">
              <a:spcBef>
                <a:spcPct val="50000"/>
              </a:spcBef>
              <a:buClr>
                <a:srgbClr val="C00000"/>
              </a:buClr>
              <a:buFont typeface="Wingdings" pitchFamily="2" charset="2"/>
              <a:buChar char="§"/>
              <a:defRPr/>
            </a:pPr>
            <a:r>
              <a:rPr lang="en-US" sz="2800" dirty="0">
                <a:latin typeface="Comic Sans MS" pitchFamily="66" charset="0"/>
              </a:rPr>
              <a:t>“A </a:t>
            </a:r>
            <a:r>
              <a:rPr lang="en-US" sz="2800" b="1" u="sng" dirty="0">
                <a:solidFill>
                  <a:srgbClr val="C00000"/>
                </a:solidFill>
                <a:latin typeface="Comic Sans MS" pitchFamily="66" charset="0"/>
              </a:rPr>
              <a:t>legal fiction</a:t>
            </a:r>
            <a:r>
              <a:rPr lang="en-US" sz="2800" b="1" dirty="0">
                <a:solidFill>
                  <a:srgbClr val="C00000"/>
                </a:solidFill>
                <a:latin typeface="Comic Sans MS" pitchFamily="66" charset="0"/>
              </a:rPr>
              <a:t> </a:t>
            </a:r>
            <a:r>
              <a:rPr lang="en-US" sz="2800" dirty="0">
                <a:latin typeface="Comic Sans MS" pitchFamily="66" charset="0"/>
              </a:rPr>
              <a:t>found in many patent laws throughout the world!”</a:t>
            </a:r>
            <a:endParaRPr lang="en-US" sz="2800" b="1" dirty="0">
              <a:latin typeface="Comic Sans MS" pitchFamily="66" charset="0"/>
            </a:endParaRPr>
          </a:p>
          <a:p>
            <a:pPr marL="920750" lvl="1" indent="-344488">
              <a:spcBef>
                <a:spcPct val="50000"/>
              </a:spcBef>
              <a:buClr>
                <a:srgbClr val="C00000"/>
              </a:buClr>
              <a:buFont typeface="Wingdings" pitchFamily="2" charset="2"/>
              <a:buChar char="§"/>
              <a:defRPr/>
            </a:pPr>
            <a:r>
              <a:rPr lang="en-US" sz="2800" dirty="0">
                <a:latin typeface="Comic Sans MS" pitchFamily="66" charset="0"/>
              </a:rPr>
              <a:t>Person is considered to have normal skills and knowledge – </a:t>
            </a:r>
            <a:r>
              <a:rPr lang="en-US" sz="2800" dirty="0" smtClean="0">
                <a:latin typeface="Comic Sans MS" pitchFamily="66" charset="0"/>
              </a:rPr>
              <a:t>not </a:t>
            </a:r>
            <a:r>
              <a:rPr lang="en-US" sz="2800" dirty="0">
                <a:latin typeface="Comic Sans MS" pitchFamily="66" charset="0"/>
              </a:rPr>
              <a:t>an expert or a </a:t>
            </a:r>
            <a:r>
              <a:rPr lang="en-US" sz="2800" dirty="0" smtClean="0">
                <a:latin typeface="Comic Sans MS" pitchFamily="66" charset="0"/>
              </a:rPr>
              <a:t>genius.</a:t>
            </a:r>
            <a:endParaRPr lang="en-US" sz="2800" b="1" u="sng" dirty="0">
              <a:solidFill>
                <a:srgbClr val="1C9903"/>
              </a:solidFill>
              <a:latin typeface="Comic Sans MS" pitchFamily="66" charset="0"/>
            </a:endParaRPr>
          </a:p>
          <a:p>
            <a:pPr marL="920750" lvl="1" indent="-344488">
              <a:spcBef>
                <a:spcPct val="50000"/>
              </a:spcBef>
              <a:buClr>
                <a:srgbClr val="C00000"/>
              </a:buClr>
              <a:buFont typeface="Wingdings" pitchFamily="2" charset="2"/>
              <a:buChar char="§"/>
              <a:defRPr/>
            </a:pPr>
            <a:r>
              <a:rPr lang="en-US" sz="2800" dirty="0">
                <a:latin typeface="Comic Sans MS" pitchFamily="66" charset="0"/>
              </a:rPr>
              <a:t>The patent examiner must </a:t>
            </a:r>
            <a:r>
              <a:rPr lang="en-US" sz="2800" u="sng" dirty="0">
                <a:latin typeface="Comic Sans MS" pitchFamily="66" charset="0"/>
              </a:rPr>
              <a:t>pretend</a:t>
            </a:r>
            <a:r>
              <a:rPr lang="en-US" sz="2800" dirty="0">
                <a:latin typeface="Comic Sans MS" pitchFamily="66" charset="0"/>
              </a:rPr>
              <a:t> to know this person </a:t>
            </a:r>
            <a:r>
              <a:rPr lang="en-US" sz="2800" dirty="0" smtClean="0">
                <a:latin typeface="Comic Sans MS" pitchFamily="66" charset="0"/>
              </a:rPr>
              <a:t>and </a:t>
            </a:r>
            <a:r>
              <a:rPr lang="en-US" sz="2800" u="sng" dirty="0" smtClean="0">
                <a:latin typeface="Comic Sans MS" pitchFamily="66" charset="0"/>
              </a:rPr>
              <a:t>pretend</a:t>
            </a:r>
            <a:r>
              <a:rPr lang="en-US" sz="2800" dirty="0" smtClean="0">
                <a:latin typeface="Comic Sans MS" pitchFamily="66" charset="0"/>
              </a:rPr>
              <a:t> to know what this person </a:t>
            </a:r>
            <a:r>
              <a:rPr lang="en-US" sz="2800" dirty="0">
                <a:latin typeface="Comic Sans MS" pitchFamily="66" charset="0"/>
              </a:rPr>
              <a:t>would have known about the subject invention at a specified point in time (always in the past</a:t>
            </a:r>
            <a:r>
              <a:rPr lang="en-US" sz="2800" dirty="0" smtClean="0">
                <a:latin typeface="Comic Sans MS" pitchFamily="66" charset="0"/>
              </a:rPr>
              <a:t>).</a:t>
            </a:r>
            <a:endParaRPr lang="en-US" sz="2800" dirty="0">
              <a:solidFill>
                <a:srgbClr val="1C9903"/>
              </a:solidFill>
              <a:latin typeface="Comic Sans MS" pitchFamily="66" charset="0"/>
            </a:endParaRPr>
          </a:p>
        </p:txBody>
      </p:sp>
      <p:sp>
        <p:nvSpPr>
          <p:cNvPr id="2" name="TextBox 1"/>
          <p:cNvSpPr txBox="1"/>
          <p:nvPr/>
        </p:nvSpPr>
        <p:spPr>
          <a:xfrm>
            <a:off x="304800" y="152400"/>
            <a:ext cx="8382000" cy="443299"/>
          </a:xfrm>
          <a:prstGeom prst="rect">
            <a:avLst/>
          </a:prstGeom>
          <a:solidFill>
            <a:schemeClr val="bg1"/>
          </a:solidFill>
        </p:spPr>
        <p:txBody>
          <a:bodyPr wrap="square" rtlCol="0">
            <a:spAutoFit/>
          </a:bodyPr>
          <a:lstStyle/>
          <a:p>
            <a:endParaRPr lang="en-US" dirty="0"/>
          </a:p>
        </p:txBody>
      </p:sp>
      <p:sp>
        <p:nvSpPr>
          <p:cNvPr id="5" name="Oval 4"/>
          <p:cNvSpPr/>
          <p:nvPr/>
        </p:nvSpPr>
        <p:spPr bwMode="auto">
          <a:xfrm>
            <a:off x="241300" y="152400"/>
            <a:ext cx="8521700" cy="19812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en-US" sz="3600" b="1" dirty="0">
                <a:solidFill>
                  <a:srgbClr val="FFFFFF"/>
                </a:solidFill>
                <a:latin typeface="Comic Sans MS" pitchFamily="66" charset="0"/>
              </a:rPr>
              <a:t>Person having ordinary skill in the art! </a:t>
            </a:r>
            <a:r>
              <a:rPr lang="en-US" sz="3600" b="1" dirty="0">
                <a:solidFill>
                  <a:srgbClr val="FFFF00"/>
                </a:solidFill>
                <a:latin typeface="Comic Sans MS" pitchFamily="66" charset="0"/>
              </a:rPr>
              <a:t>“PHOSITA”</a:t>
            </a:r>
            <a:endParaRPr lang="en-US" sz="3600" b="1" u="sng" dirty="0">
              <a:solidFill>
                <a:srgbClr val="FFFF00"/>
              </a:solidFill>
              <a:latin typeface="Comic Sans MS" pitchFamily="66" charset="0"/>
            </a:endParaRPr>
          </a:p>
        </p:txBody>
      </p:sp>
    </p:spTree>
    <p:extLst>
      <p:ext uri="{BB962C8B-B14F-4D97-AF65-F5344CB8AC3E}">
        <p14:creationId xmlns:p14="http://schemas.microsoft.com/office/powerpoint/2010/main" val="3749130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14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14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14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3" grpId="0" build="p" bldLvl="2"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228600" y="152400"/>
            <a:ext cx="8686800" cy="1261884"/>
          </a:xfrm>
          <a:prstGeom prst="rect">
            <a:avLst/>
          </a:prstGeom>
          <a:solidFill>
            <a:srgbClr val="C00000"/>
          </a:solidFill>
          <a:ln w="38100">
            <a:solidFill>
              <a:schemeClr val="tx1"/>
            </a:solidFill>
            <a:miter lim="800000"/>
            <a:headEnd/>
            <a:tailEnd/>
          </a:ln>
        </p:spPr>
        <p:txBody>
          <a:bodyPr>
            <a:spAutoFit/>
          </a:bodyPr>
          <a:lstStyle/>
          <a:p>
            <a:pPr algn="ctr">
              <a:spcBef>
                <a:spcPct val="50000"/>
              </a:spcBef>
              <a:defRPr/>
            </a:pPr>
            <a:r>
              <a:rPr lang="en-US" sz="3800" dirty="0">
                <a:solidFill>
                  <a:srgbClr val="FFFFFF"/>
                </a:solidFill>
                <a:latin typeface="Comic Sans MS" pitchFamily="66" charset="0"/>
              </a:rPr>
              <a:t>Summary - for an invention to be patentable, it must be:</a:t>
            </a:r>
            <a:endParaRPr lang="en-US" sz="3800" u="sng" dirty="0">
              <a:solidFill>
                <a:srgbClr val="FFFFFF"/>
              </a:solidFill>
              <a:latin typeface="Comic Sans MS" pitchFamily="66" charset="0"/>
            </a:endParaRPr>
          </a:p>
        </p:txBody>
      </p:sp>
      <p:sp>
        <p:nvSpPr>
          <p:cNvPr id="869385" name="Text Box 9"/>
          <p:cNvSpPr txBox="1">
            <a:spLocks noChangeArrowheads="1"/>
          </p:cNvSpPr>
          <p:nvPr/>
        </p:nvSpPr>
        <p:spPr bwMode="auto">
          <a:xfrm>
            <a:off x="0" y="1752600"/>
            <a:ext cx="8763000" cy="4229100"/>
          </a:xfrm>
          <a:prstGeom prst="rect">
            <a:avLst/>
          </a:prstGeom>
          <a:noFill/>
          <a:ln w="9525">
            <a:noFill/>
            <a:miter lim="800000"/>
            <a:headEnd/>
            <a:tailEnd/>
          </a:ln>
        </p:spPr>
        <p:txBody>
          <a:bodyPr>
            <a:spAutoFit/>
          </a:bodyPr>
          <a:lstStyle/>
          <a:p>
            <a:pPr marL="920750" lvl="1" indent="-344488">
              <a:spcBef>
                <a:spcPct val="30000"/>
              </a:spcBef>
              <a:buClr>
                <a:srgbClr val="C00000"/>
              </a:buClr>
              <a:buFont typeface="Wingdings" pitchFamily="2" charset="2"/>
              <a:buChar char="§"/>
              <a:defRPr/>
            </a:pPr>
            <a:r>
              <a:rPr lang="en-US" sz="2800" b="1" u="sng" dirty="0">
                <a:solidFill>
                  <a:srgbClr val="C00000"/>
                </a:solidFill>
                <a:latin typeface="Comic Sans MS" pitchFamily="66" charset="0"/>
              </a:rPr>
              <a:t>Novel</a:t>
            </a:r>
            <a:r>
              <a:rPr lang="en-US" sz="2800" dirty="0">
                <a:latin typeface="Comic Sans MS" pitchFamily="66" charset="0"/>
              </a:rPr>
              <a:t> – different from what is known, any difference, even slight, will suffice (35 USC 102)</a:t>
            </a:r>
          </a:p>
          <a:p>
            <a:pPr marL="920750" lvl="1" indent="-344488">
              <a:spcBef>
                <a:spcPct val="30000"/>
              </a:spcBef>
              <a:buClr>
                <a:srgbClr val="C00000"/>
              </a:buClr>
              <a:buFont typeface="Wingdings" pitchFamily="2" charset="2"/>
              <a:buChar char="§"/>
              <a:defRPr/>
            </a:pPr>
            <a:r>
              <a:rPr lang="en-US" sz="2800" b="1" u="sng" dirty="0">
                <a:solidFill>
                  <a:srgbClr val="C00000"/>
                </a:solidFill>
                <a:latin typeface="Comic Sans MS" pitchFamily="66" charset="0"/>
              </a:rPr>
              <a:t>Useful</a:t>
            </a:r>
            <a:r>
              <a:rPr lang="en-US" sz="2800" dirty="0">
                <a:latin typeface="Comic Sans MS" pitchFamily="66" charset="0"/>
              </a:rPr>
              <a:t> – has value, works as described in patent application (as perceived by patent examiner)</a:t>
            </a:r>
          </a:p>
          <a:p>
            <a:pPr marL="920750" lvl="1" indent="-344488">
              <a:spcBef>
                <a:spcPct val="30000"/>
              </a:spcBef>
              <a:buClr>
                <a:srgbClr val="C00000"/>
              </a:buClr>
              <a:buFont typeface="Wingdings" pitchFamily="2" charset="2"/>
              <a:buChar char="§"/>
              <a:defRPr/>
            </a:pPr>
            <a:r>
              <a:rPr lang="en-US" sz="2800" b="1" u="sng" dirty="0">
                <a:solidFill>
                  <a:srgbClr val="C00000"/>
                </a:solidFill>
                <a:latin typeface="Comic Sans MS" pitchFamily="66" charset="0"/>
              </a:rPr>
              <a:t>Non-obvious</a:t>
            </a:r>
            <a:r>
              <a:rPr lang="en-US" sz="2800" dirty="0">
                <a:latin typeface="Comic Sans MS" pitchFamily="66" charset="0"/>
              </a:rPr>
              <a:t> – at the time of invention, it </a:t>
            </a:r>
            <a:r>
              <a:rPr lang="en-US" sz="2800" dirty="0" smtClean="0">
                <a:latin typeface="Comic Sans MS" pitchFamily="66" charset="0"/>
              </a:rPr>
              <a:t>would be </a:t>
            </a:r>
            <a:r>
              <a:rPr lang="en-US" sz="2800" dirty="0">
                <a:latin typeface="Comic Sans MS" pitchFamily="66" charset="0"/>
              </a:rPr>
              <a:t>non-obvious to a person </a:t>
            </a:r>
            <a:r>
              <a:rPr lang="en-US" sz="2800" dirty="0" smtClean="0">
                <a:latin typeface="Comic Sans MS" pitchFamily="66" charset="0"/>
              </a:rPr>
              <a:t>having ordinary skill </a:t>
            </a:r>
            <a:r>
              <a:rPr lang="en-US" sz="2800" dirty="0">
                <a:latin typeface="Comic Sans MS" pitchFamily="66" charset="0"/>
              </a:rPr>
              <a:t>in the art (35 USC 103)</a:t>
            </a:r>
          </a:p>
        </p:txBody>
      </p:sp>
    </p:spTree>
    <p:extLst>
      <p:ext uri="{BB962C8B-B14F-4D97-AF65-F5344CB8AC3E}">
        <p14:creationId xmlns:p14="http://schemas.microsoft.com/office/powerpoint/2010/main" val="1979099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93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93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693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85" grpId="0" build="p" bldLvl="2"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228600" y="152400"/>
            <a:ext cx="8686800" cy="1261884"/>
          </a:xfrm>
          <a:prstGeom prst="rect">
            <a:avLst/>
          </a:prstGeom>
          <a:solidFill>
            <a:schemeClr val="bg1">
              <a:lumMod val="25000"/>
            </a:schemeClr>
          </a:solidFill>
          <a:ln w="38100">
            <a:solidFill>
              <a:schemeClr val="tx1"/>
            </a:solidFill>
            <a:miter lim="800000"/>
            <a:headEnd/>
            <a:tailEnd/>
          </a:ln>
        </p:spPr>
        <p:txBody>
          <a:bodyPr>
            <a:spAutoFit/>
          </a:bodyPr>
          <a:lstStyle/>
          <a:p>
            <a:pPr algn="ctr">
              <a:spcBef>
                <a:spcPct val="50000"/>
              </a:spcBef>
              <a:defRPr/>
            </a:pPr>
            <a:r>
              <a:rPr lang="en-US" sz="3800" dirty="0" smtClean="0">
                <a:solidFill>
                  <a:srgbClr val="FFFFFF"/>
                </a:solidFill>
                <a:latin typeface="Comic Sans MS" pitchFamily="66" charset="0"/>
              </a:rPr>
              <a:t>Additional changes to the U.S. Patent system under AIA</a:t>
            </a:r>
            <a:endParaRPr lang="en-US" sz="3800" u="sng" dirty="0">
              <a:solidFill>
                <a:srgbClr val="FFFFFF"/>
              </a:solidFill>
              <a:latin typeface="Comic Sans MS" pitchFamily="66" charset="0"/>
            </a:endParaRPr>
          </a:p>
        </p:txBody>
      </p:sp>
      <p:sp>
        <p:nvSpPr>
          <p:cNvPr id="869385" name="Text Box 9"/>
          <p:cNvSpPr txBox="1">
            <a:spLocks noChangeArrowheads="1"/>
          </p:cNvSpPr>
          <p:nvPr/>
        </p:nvSpPr>
        <p:spPr bwMode="auto">
          <a:xfrm>
            <a:off x="0" y="1447800"/>
            <a:ext cx="8763000" cy="5253746"/>
          </a:xfrm>
          <a:prstGeom prst="rect">
            <a:avLst/>
          </a:prstGeom>
          <a:noFill/>
          <a:ln w="9525">
            <a:noFill/>
            <a:miter lim="800000"/>
            <a:headEnd/>
            <a:tailEnd/>
          </a:ln>
        </p:spPr>
        <p:txBody>
          <a:bodyPr>
            <a:spAutoFit/>
          </a:bodyPr>
          <a:lstStyle/>
          <a:p>
            <a:pPr marL="565150" lvl="1" indent="-344488">
              <a:spcBef>
                <a:spcPct val="30000"/>
              </a:spcBef>
              <a:buClr>
                <a:srgbClr val="C00000"/>
              </a:buClr>
              <a:buFont typeface="Wingdings" pitchFamily="2" charset="2"/>
              <a:buChar char="§"/>
              <a:defRPr/>
            </a:pPr>
            <a:r>
              <a:rPr lang="en-US" sz="2600" dirty="0" smtClean="0">
                <a:solidFill>
                  <a:srgbClr val="C00000"/>
                </a:solidFill>
                <a:latin typeface="Comic Sans MS" pitchFamily="66" charset="0"/>
              </a:rPr>
              <a:t>Prior User Rights</a:t>
            </a:r>
            <a:r>
              <a:rPr lang="en-US" sz="2600" dirty="0" smtClean="0">
                <a:latin typeface="Comic Sans MS" pitchFamily="66" charset="0"/>
              </a:rPr>
              <a:t> </a:t>
            </a:r>
            <a:r>
              <a:rPr lang="en-US" sz="2600" dirty="0">
                <a:latin typeface="Comic Sans MS" pitchFamily="66" charset="0"/>
              </a:rPr>
              <a:t>– I</a:t>
            </a:r>
            <a:r>
              <a:rPr lang="en-US" sz="2600" dirty="0" smtClean="0">
                <a:latin typeface="Comic Sans MS" pitchFamily="66" charset="0"/>
              </a:rPr>
              <a:t>f an individual/entity (user) begins using an invention more than a year before a subsequent inventor files a patent application on the same invention, then the user will have the right to continue using the invention in the same way after the subsequent inventor is granted a patent provided the user did not derive the invention from the subsequent inventor.</a:t>
            </a:r>
          </a:p>
          <a:p>
            <a:pPr marL="565150" lvl="1" indent="-344488">
              <a:spcBef>
                <a:spcPct val="30000"/>
              </a:spcBef>
              <a:buClr>
                <a:srgbClr val="C00000"/>
              </a:buClr>
              <a:buFont typeface="Wingdings" pitchFamily="2" charset="2"/>
              <a:buChar char="§"/>
              <a:defRPr/>
            </a:pPr>
            <a:r>
              <a:rPr lang="en-US" sz="2600" dirty="0">
                <a:solidFill>
                  <a:srgbClr val="C00000"/>
                </a:solidFill>
                <a:latin typeface="Comic Sans MS" pitchFamily="66" charset="0"/>
              </a:rPr>
              <a:t>Establishes Micro-entities (includes universities)</a:t>
            </a:r>
            <a:r>
              <a:rPr lang="en-US" sz="2600" dirty="0">
                <a:latin typeface="Comic Sans MS" pitchFamily="66" charset="0"/>
              </a:rPr>
              <a:t> </a:t>
            </a:r>
            <a:r>
              <a:rPr lang="en-US" sz="2600" dirty="0" smtClean="0">
                <a:latin typeface="Comic Sans MS" pitchFamily="66" charset="0"/>
              </a:rPr>
              <a:t>-Entitled </a:t>
            </a:r>
            <a:r>
              <a:rPr lang="en-US" sz="2600" dirty="0">
                <a:latin typeface="Comic Sans MS" pitchFamily="66" charset="0"/>
              </a:rPr>
              <a:t>to fee discounts of 75% for most filings.</a:t>
            </a:r>
          </a:p>
          <a:p>
            <a:pPr marL="220662" lvl="1">
              <a:spcBef>
                <a:spcPct val="30000"/>
              </a:spcBef>
              <a:buClr>
                <a:srgbClr val="C00000"/>
              </a:buClr>
              <a:defRPr/>
            </a:pPr>
            <a:endParaRPr lang="en-US" sz="2600" dirty="0">
              <a:latin typeface="Comic Sans MS" pitchFamily="66" charset="0"/>
            </a:endParaRPr>
          </a:p>
          <a:p>
            <a:pPr marL="576262" lvl="1">
              <a:spcBef>
                <a:spcPct val="30000"/>
              </a:spcBef>
              <a:buClr>
                <a:srgbClr val="C00000"/>
              </a:buClr>
              <a:defRPr/>
            </a:pPr>
            <a:endParaRPr lang="en-US" sz="2600" dirty="0">
              <a:latin typeface="Comic Sans MS" pitchFamily="66" charset="0"/>
            </a:endParaRPr>
          </a:p>
        </p:txBody>
      </p:sp>
    </p:spTree>
    <p:extLst>
      <p:ext uri="{BB962C8B-B14F-4D97-AF65-F5344CB8AC3E}">
        <p14:creationId xmlns:p14="http://schemas.microsoft.com/office/powerpoint/2010/main" val="96928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93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93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85" grpId="0" uiExpand="1" build="p" bldLvl="2"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228600" y="152400"/>
            <a:ext cx="8686800" cy="1261884"/>
          </a:xfrm>
          <a:prstGeom prst="rect">
            <a:avLst/>
          </a:prstGeom>
          <a:solidFill>
            <a:schemeClr val="bg1">
              <a:lumMod val="25000"/>
            </a:schemeClr>
          </a:solidFill>
          <a:ln w="38100">
            <a:solidFill>
              <a:schemeClr val="tx1"/>
            </a:solidFill>
            <a:miter lim="800000"/>
            <a:headEnd/>
            <a:tailEnd/>
          </a:ln>
        </p:spPr>
        <p:txBody>
          <a:bodyPr>
            <a:spAutoFit/>
          </a:bodyPr>
          <a:lstStyle/>
          <a:p>
            <a:pPr algn="ctr">
              <a:spcBef>
                <a:spcPct val="50000"/>
              </a:spcBef>
              <a:defRPr/>
            </a:pPr>
            <a:r>
              <a:rPr lang="en-US" sz="3800" dirty="0" smtClean="0">
                <a:solidFill>
                  <a:srgbClr val="FFFFFF"/>
                </a:solidFill>
                <a:latin typeface="Comic Sans MS" pitchFamily="66" charset="0"/>
              </a:rPr>
              <a:t>Additional changes to the U.S. Patent system under AIA</a:t>
            </a:r>
            <a:endParaRPr lang="en-US" sz="3800" u="sng" dirty="0">
              <a:solidFill>
                <a:srgbClr val="FFFFFF"/>
              </a:solidFill>
              <a:latin typeface="Comic Sans MS" pitchFamily="66" charset="0"/>
            </a:endParaRPr>
          </a:p>
        </p:txBody>
      </p:sp>
      <p:sp>
        <p:nvSpPr>
          <p:cNvPr id="869385" name="Text Box 9"/>
          <p:cNvSpPr txBox="1">
            <a:spLocks noChangeArrowheads="1"/>
          </p:cNvSpPr>
          <p:nvPr/>
        </p:nvSpPr>
        <p:spPr bwMode="auto">
          <a:xfrm>
            <a:off x="0" y="1447800"/>
            <a:ext cx="8763000" cy="4093428"/>
          </a:xfrm>
          <a:prstGeom prst="rect">
            <a:avLst/>
          </a:prstGeom>
          <a:noFill/>
          <a:ln w="9525">
            <a:noFill/>
            <a:miter lim="800000"/>
            <a:headEnd/>
            <a:tailEnd/>
          </a:ln>
        </p:spPr>
        <p:txBody>
          <a:bodyPr>
            <a:spAutoFit/>
          </a:bodyPr>
          <a:lstStyle/>
          <a:p>
            <a:pPr marL="565150" lvl="1" indent="-344488">
              <a:spcBef>
                <a:spcPct val="30000"/>
              </a:spcBef>
              <a:buClr>
                <a:srgbClr val="C00000"/>
              </a:buClr>
              <a:buFont typeface="Wingdings" pitchFamily="2" charset="2"/>
              <a:buChar char="§"/>
              <a:defRPr/>
            </a:pPr>
            <a:r>
              <a:rPr lang="en-US" sz="2600" dirty="0" smtClean="0">
                <a:solidFill>
                  <a:srgbClr val="C00000"/>
                </a:solidFill>
                <a:latin typeface="Comic Sans MS" pitchFamily="66" charset="0"/>
              </a:rPr>
              <a:t>Best Mode </a:t>
            </a:r>
            <a:r>
              <a:rPr lang="en-US" sz="2600" dirty="0" smtClean="0">
                <a:latin typeface="Comic Sans MS" pitchFamily="66" charset="0"/>
              </a:rPr>
              <a:t>– Previously a U.S. patent could be invalidated on the grounds that the inventor failed to disclose the best mode of practicing the invention. Interestingly, AIA keeps the statutory requirement for the inventor to disclose the best mode as a condition for patent filing, but it removes failure to disclose best mode as a cause for invalidation.  Since EU patent law has no best mode equivalent, this is a step toward harmonization of U.S. and EU patent law. </a:t>
            </a:r>
          </a:p>
        </p:txBody>
      </p:sp>
    </p:spTree>
    <p:extLst>
      <p:ext uri="{BB962C8B-B14F-4D97-AF65-F5344CB8AC3E}">
        <p14:creationId xmlns:p14="http://schemas.microsoft.com/office/powerpoint/2010/main" val="312279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7"/>
          <p:cNvSpPr txBox="1">
            <a:spLocks noChangeArrowheads="1"/>
          </p:cNvSpPr>
          <p:nvPr/>
        </p:nvSpPr>
        <p:spPr bwMode="auto">
          <a:xfrm>
            <a:off x="0" y="1493520"/>
            <a:ext cx="8763000" cy="584200"/>
          </a:xfrm>
          <a:prstGeom prst="rect">
            <a:avLst/>
          </a:prstGeom>
          <a:noFill/>
          <a:ln w="9525">
            <a:noFill/>
            <a:miter lim="800000"/>
            <a:headEnd/>
            <a:tailEnd/>
          </a:ln>
        </p:spPr>
        <p:txBody>
          <a:bodyPr>
            <a:spAutoFit/>
          </a:bodyPr>
          <a:lstStyle/>
          <a:p>
            <a:pPr algn="ctr">
              <a:spcBef>
                <a:spcPct val="50000"/>
              </a:spcBef>
              <a:buClr>
                <a:schemeClr val="tx2"/>
              </a:buClr>
              <a:tabLst>
                <a:tab pos="0" algn="l"/>
              </a:tabLst>
            </a:pPr>
            <a:r>
              <a:rPr lang="en-US" sz="3200" b="1" dirty="0">
                <a:latin typeface="Times New Roman" pitchFamily="18" charset="0"/>
              </a:rPr>
              <a:t>	</a:t>
            </a:r>
          </a:p>
        </p:txBody>
      </p:sp>
      <p:sp>
        <p:nvSpPr>
          <p:cNvPr id="842761" name="Text Box 9"/>
          <p:cNvSpPr txBox="1">
            <a:spLocks noChangeArrowheads="1"/>
          </p:cNvSpPr>
          <p:nvPr/>
        </p:nvSpPr>
        <p:spPr bwMode="auto">
          <a:xfrm>
            <a:off x="0" y="990600"/>
            <a:ext cx="9144000" cy="1692771"/>
          </a:xfrm>
          <a:prstGeom prst="rect">
            <a:avLst/>
          </a:prstGeom>
          <a:noFill/>
          <a:ln w="9525">
            <a:noFill/>
            <a:miter lim="800000"/>
            <a:headEnd/>
            <a:tailEnd/>
          </a:ln>
        </p:spPr>
        <p:txBody>
          <a:bodyPr wrap="square">
            <a:spAutoFit/>
          </a:bodyPr>
          <a:lstStyle/>
          <a:p>
            <a:pPr lvl="1" indent="-457200">
              <a:buClr>
                <a:srgbClr val="C00000"/>
              </a:buClr>
              <a:buFont typeface="Wingdings" pitchFamily="2" charset="2"/>
              <a:buChar char="ü"/>
              <a:defRPr/>
            </a:pPr>
            <a:r>
              <a:rPr lang="en-US" sz="2600" dirty="0">
                <a:latin typeface="Comic Sans MS" pitchFamily="66" charset="0"/>
              </a:rPr>
              <a:t>Who </a:t>
            </a:r>
            <a:r>
              <a:rPr lang="en-US" sz="2600" u="sng" dirty="0">
                <a:solidFill>
                  <a:srgbClr val="C00000"/>
                </a:solidFill>
                <a:latin typeface="Comic Sans MS" pitchFamily="66" charset="0"/>
              </a:rPr>
              <a:t>owns</a:t>
            </a:r>
            <a:r>
              <a:rPr lang="en-US" sz="2600" dirty="0">
                <a:latin typeface="Comic Sans MS" pitchFamily="66" charset="0"/>
              </a:rPr>
              <a:t> </a:t>
            </a:r>
            <a:r>
              <a:rPr lang="en-US" sz="2600" dirty="0" smtClean="0">
                <a:latin typeface="Comic Sans MS" pitchFamily="66" charset="0"/>
              </a:rPr>
              <a:t>the IP.</a:t>
            </a:r>
            <a:endParaRPr lang="en-US" sz="2600" dirty="0">
              <a:latin typeface="Comic Sans MS" pitchFamily="66" charset="0"/>
            </a:endParaRPr>
          </a:p>
          <a:p>
            <a:pPr lvl="1" indent="-457200">
              <a:buClr>
                <a:srgbClr val="C00000"/>
              </a:buClr>
              <a:buFont typeface="Wingdings" pitchFamily="2" charset="2"/>
              <a:buChar char="ü"/>
              <a:defRPr/>
            </a:pPr>
            <a:r>
              <a:rPr lang="en-US" sz="2600" dirty="0">
                <a:latin typeface="Comic Sans MS" pitchFamily="66" charset="0"/>
              </a:rPr>
              <a:t>When and how </a:t>
            </a:r>
            <a:r>
              <a:rPr lang="en-US" sz="2600" dirty="0" smtClean="0">
                <a:latin typeface="Comic Sans MS" pitchFamily="66" charset="0"/>
              </a:rPr>
              <a:t>owners can exercise their </a:t>
            </a:r>
            <a:r>
              <a:rPr lang="en-US" sz="2600" dirty="0" smtClean="0">
                <a:solidFill>
                  <a:srgbClr val="C00000"/>
                </a:solidFill>
                <a:latin typeface="Comic Sans MS" pitchFamily="66" charset="0"/>
              </a:rPr>
              <a:t>“rights”</a:t>
            </a:r>
            <a:r>
              <a:rPr lang="en-US" sz="2600" dirty="0" smtClean="0">
                <a:latin typeface="Comic Sans MS" pitchFamily="66" charset="0"/>
              </a:rPr>
              <a:t> to prevent others from </a:t>
            </a:r>
            <a:r>
              <a:rPr lang="en-US" sz="2600" dirty="0">
                <a:latin typeface="Comic Sans MS" pitchFamily="66" charset="0"/>
              </a:rPr>
              <a:t>exploiting </a:t>
            </a:r>
            <a:r>
              <a:rPr lang="en-US" sz="2600" dirty="0" smtClean="0">
                <a:latin typeface="Comic Sans MS" pitchFamily="66" charset="0"/>
              </a:rPr>
              <a:t>inventions (patents) or creative works (copyrights).</a:t>
            </a:r>
            <a:endParaRPr lang="en-US" sz="2600" dirty="0">
              <a:latin typeface="Comic Sans MS" pitchFamily="66" charset="0"/>
            </a:endParaRPr>
          </a:p>
        </p:txBody>
      </p:sp>
      <p:sp>
        <p:nvSpPr>
          <p:cNvPr id="6" name="Text Box 3"/>
          <p:cNvSpPr txBox="1">
            <a:spLocks noChangeArrowheads="1"/>
          </p:cNvSpPr>
          <p:nvPr/>
        </p:nvSpPr>
        <p:spPr bwMode="auto">
          <a:xfrm>
            <a:off x="152400" y="3048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Intellectual Property </a:t>
            </a:r>
            <a:r>
              <a:rPr lang="en-US" sz="3800" dirty="0" smtClean="0">
                <a:solidFill>
                  <a:srgbClr val="FFFFFF"/>
                </a:solidFill>
                <a:latin typeface="Comic Sans MS" pitchFamily="66" charset="0"/>
              </a:rPr>
              <a:t>law determines</a:t>
            </a:r>
            <a:endParaRPr lang="en-US" sz="3800" dirty="0">
              <a:solidFill>
                <a:srgbClr val="FFFFFF"/>
              </a:solidFill>
              <a:latin typeface="Comic Sans MS" pitchFamily="66" charset="0"/>
            </a:endParaRPr>
          </a:p>
        </p:txBody>
      </p:sp>
      <p:sp>
        <p:nvSpPr>
          <p:cNvPr id="2" name="Oval 1"/>
          <p:cNvSpPr/>
          <p:nvPr/>
        </p:nvSpPr>
        <p:spPr bwMode="auto">
          <a:xfrm>
            <a:off x="152400" y="2819400"/>
            <a:ext cx="8839200" cy="145288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20000"/>
              </a:spcBef>
              <a:defRPr/>
            </a:pPr>
            <a:r>
              <a:rPr lang="en-US" sz="3200" dirty="0">
                <a:solidFill>
                  <a:srgbClr val="FFFFFF"/>
                </a:solidFill>
                <a:latin typeface="Comic Sans MS" pitchFamily="66" charset="0"/>
              </a:rPr>
              <a:t>What “right” is granted to patent owners?</a:t>
            </a:r>
          </a:p>
        </p:txBody>
      </p:sp>
      <p:sp>
        <p:nvSpPr>
          <p:cNvPr id="3" name="Rectangle 2"/>
          <p:cNvSpPr/>
          <p:nvPr/>
        </p:nvSpPr>
        <p:spPr>
          <a:xfrm>
            <a:off x="228600" y="4634805"/>
            <a:ext cx="8610600" cy="1384995"/>
          </a:xfrm>
          <a:prstGeom prst="rect">
            <a:avLst/>
          </a:prstGeom>
        </p:spPr>
        <p:txBody>
          <a:bodyPr wrap="square">
            <a:spAutoFit/>
          </a:bodyPr>
          <a:lstStyle/>
          <a:p>
            <a:pPr marL="582613" lvl="1" indent="-6350">
              <a:spcBef>
                <a:spcPct val="20000"/>
              </a:spcBef>
              <a:defRPr/>
            </a:pPr>
            <a:r>
              <a:rPr lang="en-US" sz="2800" dirty="0">
                <a:latin typeface="Comic Sans MS" pitchFamily="66" charset="0"/>
              </a:rPr>
              <a:t>The right to exclude others from </a:t>
            </a:r>
            <a:r>
              <a:rPr lang="en-US" sz="2800" dirty="0">
                <a:solidFill>
                  <a:srgbClr val="C00000"/>
                </a:solidFill>
                <a:latin typeface="Comic Sans MS" pitchFamily="66" charset="0"/>
              </a:rPr>
              <a:t>making, using or selling</a:t>
            </a:r>
            <a:r>
              <a:rPr lang="en-US" sz="2800" dirty="0">
                <a:latin typeface="Comic Sans MS" pitchFamily="66" charset="0"/>
              </a:rPr>
              <a:t> the patented invention for a fixed period of time (a time-limited monopoly</a:t>
            </a:r>
            <a:r>
              <a:rPr lang="en-US" sz="2800" dirty="0" smtClean="0">
                <a:latin typeface="Comic Sans MS" pitchFamily="66" charset="0"/>
              </a:rPr>
              <a:t>).</a:t>
            </a:r>
            <a:endParaRPr lang="en-US" sz="2800" dirty="0">
              <a:latin typeface="Comic Sans MS" pitchFamily="66" charset="0"/>
            </a:endParaRPr>
          </a:p>
        </p:txBody>
      </p:sp>
    </p:spTree>
    <p:extLst>
      <p:ext uri="{BB962C8B-B14F-4D97-AF65-F5344CB8AC3E}">
        <p14:creationId xmlns:p14="http://schemas.microsoft.com/office/powerpoint/2010/main" val="233562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7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61" grpId="0" build="p" bldLvl="2" autoUpdateAnimBg="0"/>
      <p:bldP spid="2" grpId="0" animBg="1"/>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228600" y="152400"/>
            <a:ext cx="8686800" cy="1261884"/>
          </a:xfrm>
          <a:prstGeom prst="rect">
            <a:avLst/>
          </a:prstGeom>
          <a:solidFill>
            <a:schemeClr val="bg1">
              <a:lumMod val="25000"/>
            </a:schemeClr>
          </a:solidFill>
          <a:ln w="38100">
            <a:solidFill>
              <a:schemeClr val="tx1"/>
            </a:solidFill>
            <a:miter lim="800000"/>
            <a:headEnd/>
            <a:tailEnd/>
          </a:ln>
        </p:spPr>
        <p:txBody>
          <a:bodyPr>
            <a:spAutoFit/>
          </a:bodyPr>
          <a:lstStyle/>
          <a:p>
            <a:pPr algn="ctr">
              <a:spcBef>
                <a:spcPct val="50000"/>
              </a:spcBef>
              <a:defRPr/>
            </a:pPr>
            <a:r>
              <a:rPr lang="en-US" sz="3800" dirty="0" smtClean="0">
                <a:solidFill>
                  <a:srgbClr val="FFFFFF"/>
                </a:solidFill>
                <a:latin typeface="Comic Sans MS" pitchFamily="66" charset="0"/>
              </a:rPr>
              <a:t>Additional changes to the U.S. Patent system under AIA</a:t>
            </a:r>
            <a:endParaRPr lang="en-US" sz="3800" u="sng" dirty="0">
              <a:solidFill>
                <a:srgbClr val="FFFFFF"/>
              </a:solidFill>
              <a:latin typeface="Comic Sans MS" pitchFamily="66" charset="0"/>
            </a:endParaRPr>
          </a:p>
        </p:txBody>
      </p:sp>
      <p:sp>
        <p:nvSpPr>
          <p:cNvPr id="869385" name="Text Box 9"/>
          <p:cNvSpPr txBox="1">
            <a:spLocks noChangeArrowheads="1"/>
          </p:cNvSpPr>
          <p:nvPr/>
        </p:nvSpPr>
        <p:spPr bwMode="auto">
          <a:xfrm>
            <a:off x="0" y="1447800"/>
            <a:ext cx="8763000" cy="5133713"/>
          </a:xfrm>
          <a:prstGeom prst="rect">
            <a:avLst/>
          </a:prstGeom>
          <a:noFill/>
          <a:ln w="9525">
            <a:noFill/>
            <a:miter lim="800000"/>
            <a:headEnd/>
            <a:tailEnd/>
          </a:ln>
        </p:spPr>
        <p:txBody>
          <a:bodyPr>
            <a:spAutoFit/>
          </a:bodyPr>
          <a:lstStyle/>
          <a:p>
            <a:pPr marL="565150" lvl="1" indent="-344488">
              <a:spcBef>
                <a:spcPct val="30000"/>
              </a:spcBef>
              <a:buClr>
                <a:srgbClr val="C00000"/>
              </a:buClr>
              <a:buFont typeface="Wingdings" pitchFamily="2" charset="2"/>
              <a:buChar char="§"/>
              <a:tabLst>
                <a:tab pos="568325" algn="l"/>
              </a:tabLst>
              <a:defRPr/>
            </a:pPr>
            <a:r>
              <a:rPr lang="en-US" sz="2600" dirty="0" smtClean="0">
                <a:solidFill>
                  <a:srgbClr val="C00000"/>
                </a:solidFill>
                <a:latin typeface="Comic Sans MS" pitchFamily="66" charset="0"/>
              </a:rPr>
              <a:t>New “joinder” rule </a:t>
            </a:r>
            <a:r>
              <a:rPr lang="en-US" sz="2600" dirty="0" smtClean="0">
                <a:latin typeface="Comic Sans MS" pitchFamily="66" charset="0"/>
              </a:rPr>
              <a:t>– Under the previous system some plaintiffs brought large multi-party lawsuits against defendants with no relation other than allegedly infringing the same patent.</a:t>
            </a:r>
          </a:p>
          <a:p>
            <a:pPr marL="565150" lvl="1" indent="-344488">
              <a:spcBef>
                <a:spcPct val="30000"/>
              </a:spcBef>
              <a:buClr>
                <a:srgbClr val="C00000"/>
              </a:buClr>
              <a:buFont typeface="Wingdings" pitchFamily="2" charset="2"/>
              <a:buChar char="§"/>
              <a:defRPr/>
            </a:pPr>
            <a:r>
              <a:rPr lang="en-US" sz="2600" dirty="0" smtClean="0">
                <a:latin typeface="Comic Sans MS" pitchFamily="66" charset="0"/>
              </a:rPr>
              <a:t>By suing many geographically dispersed defendants, the plaintiff could “shop for favorable venues,” e.g., the Eastern District of Texas where more than 20 patent infringement suits were filed on September 15, 2011 involving companies including Microsoft, Samsung, Nokia, Google and others as defendants. </a:t>
            </a:r>
          </a:p>
          <a:p>
            <a:pPr marL="565150" lvl="1" indent="-344488">
              <a:spcBef>
                <a:spcPct val="30000"/>
              </a:spcBef>
              <a:buClr>
                <a:srgbClr val="C00000"/>
              </a:buClr>
              <a:buFont typeface="Wingdings" pitchFamily="2" charset="2"/>
              <a:buChar char="§"/>
              <a:defRPr/>
            </a:pPr>
            <a:r>
              <a:rPr lang="en-US" sz="2600" dirty="0" smtClean="0">
                <a:latin typeface="Comic Sans MS" pitchFamily="66" charset="0"/>
              </a:rPr>
              <a:t>The only explicit venue reform is the elimination of an ATM to establish jurisdiction.</a:t>
            </a:r>
          </a:p>
        </p:txBody>
      </p:sp>
    </p:spTree>
    <p:extLst>
      <p:ext uri="{BB962C8B-B14F-4D97-AF65-F5344CB8AC3E}">
        <p14:creationId xmlns:p14="http://schemas.microsoft.com/office/powerpoint/2010/main" val="245867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3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93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228600" y="152400"/>
            <a:ext cx="8686800" cy="1261884"/>
          </a:xfrm>
          <a:prstGeom prst="rect">
            <a:avLst/>
          </a:prstGeom>
          <a:solidFill>
            <a:schemeClr val="bg1">
              <a:lumMod val="25000"/>
            </a:schemeClr>
          </a:solidFill>
          <a:ln w="38100">
            <a:solidFill>
              <a:schemeClr val="tx1"/>
            </a:solidFill>
            <a:miter lim="800000"/>
            <a:headEnd/>
            <a:tailEnd/>
          </a:ln>
        </p:spPr>
        <p:txBody>
          <a:bodyPr>
            <a:spAutoFit/>
          </a:bodyPr>
          <a:lstStyle/>
          <a:p>
            <a:pPr algn="ctr">
              <a:spcBef>
                <a:spcPct val="50000"/>
              </a:spcBef>
              <a:defRPr/>
            </a:pPr>
            <a:r>
              <a:rPr lang="en-US" sz="3800" dirty="0" smtClean="0">
                <a:solidFill>
                  <a:srgbClr val="FFFFFF"/>
                </a:solidFill>
                <a:latin typeface="Comic Sans MS" pitchFamily="66" charset="0"/>
              </a:rPr>
              <a:t>Additional changes to the U.S. Patent system under AIA</a:t>
            </a:r>
            <a:endParaRPr lang="en-US" sz="3800" u="sng" dirty="0">
              <a:solidFill>
                <a:srgbClr val="FFFFFF"/>
              </a:solidFill>
              <a:latin typeface="Comic Sans MS" pitchFamily="66" charset="0"/>
            </a:endParaRPr>
          </a:p>
        </p:txBody>
      </p:sp>
      <p:sp>
        <p:nvSpPr>
          <p:cNvPr id="869385" name="Text Box 9"/>
          <p:cNvSpPr txBox="1">
            <a:spLocks noChangeArrowheads="1"/>
          </p:cNvSpPr>
          <p:nvPr/>
        </p:nvSpPr>
        <p:spPr bwMode="auto">
          <a:xfrm>
            <a:off x="0" y="1447800"/>
            <a:ext cx="8763000" cy="3773341"/>
          </a:xfrm>
          <a:prstGeom prst="rect">
            <a:avLst/>
          </a:prstGeom>
          <a:noFill/>
          <a:ln w="9525">
            <a:noFill/>
            <a:miter lim="800000"/>
            <a:headEnd/>
            <a:tailEnd/>
          </a:ln>
        </p:spPr>
        <p:txBody>
          <a:bodyPr>
            <a:spAutoFit/>
          </a:bodyPr>
          <a:lstStyle/>
          <a:p>
            <a:pPr marL="565150" lvl="1" indent="-344488">
              <a:spcBef>
                <a:spcPct val="30000"/>
              </a:spcBef>
              <a:buClr>
                <a:srgbClr val="C00000"/>
              </a:buClr>
              <a:buFont typeface="Wingdings" pitchFamily="2" charset="2"/>
              <a:buChar char="§"/>
              <a:defRPr/>
            </a:pPr>
            <a:r>
              <a:rPr lang="en-US" sz="2600" dirty="0" smtClean="0">
                <a:latin typeface="Comic Sans MS" pitchFamily="66" charset="0"/>
              </a:rPr>
              <a:t>Under AIA, in order to join parties in a law suit, defendants must be either:</a:t>
            </a:r>
          </a:p>
          <a:p>
            <a:pPr marL="1377950" lvl="2" indent="-344488">
              <a:spcBef>
                <a:spcPct val="30000"/>
              </a:spcBef>
              <a:buClr>
                <a:srgbClr val="C00000"/>
              </a:buClr>
              <a:buFont typeface="Wingdings" pitchFamily="2" charset="2"/>
              <a:buChar char="§"/>
              <a:defRPr/>
            </a:pPr>
            <a:r>
              <a:rPr lang="en-US" sz="2600" dirty="0">
                <a:latin typeface="Comic Sans MS" pitchFamily="66" charset="0"/>
              </a:rPr>
              <a:t>j</a:t>
            </a:r>
            <a:r>
              <a:rPr lang="en-US" sz="2600" dirty="0" smtClean="0">
                <a:latin typeface="Comic Sans MS" pitchFamily="66" charset="0"/>
              </a:rPr>
              <a:t>ointly and severally liable or</a:t>
            </a:r>
          </a:p>
          <a:p>
            <a:pPr marL="1377950" lvl="2" indent="-344488">
              <a:spcBef>
                <a:spcPct val="30000"/>
              </a:spcBef>
              <a:buClr>
                <a:srgbClr val="C00000"/>
              </a:buClr>
              <a:buFont typeface="Wingdings" pitchFamily="2" charset="2"/>
              <a:buChar char="§"/>
              <a:defRPr/>
            </a:pPr>
            <a:r>
              <a:rPr lang="en-US" sz="2600" dirty="0" smtClean="0">
                <a:latin typeface="Comic Sans MS" pitchFamily="66" charset="0"/>
              </a:rPr>
              <a:t>the infringement must arise from the same transaction(s) or occurrence(s) and have common questions of fact.</a:t>
            </a:r>
            <a:endParaRPr lang="en-US" sz="2600" dirty="0">
              <a:latin typeface="Comic Sans MS" pitchFamily="66" charset="0"/>
            </a:endParaRPr>
          </a:p>
          <a:p>
            <a:pPr marL="1377950" lvl="2" indent="-344488">
              <a:spcBef>
                <a:spcPct val="30000"/>
              </a:spcBef>
              <a:buClr>
                <a:srgbClr val="C00000"/>
              </a:buClr>
              <a:buFont typeface="Wingdings" pitchFamily="2" charset="2"/>
              <a:buChar char="§"/>
              <a:defRPr/>
            </a:pPr>
            <a:endParaRPr lang="en-US" sz="2600" dirty="0">
              <a:latin typeface="Comic Sans MS" pitchFamily="66" charset="0"/>
            </a:endParaRPr>
          </a:p>
          <a:p>
            <a:pPr marL="1033462" lvl="2">
              <a:spcBef>
                <a:spcPct val="30000"/>
              </a:spcBef>
              <a:buClr>
                <a:srgbClr val="C00000"/>
              </a:buClr>
              <a:defRPr/>
            </a:pPr>
            <a:endParaRPr lang="en-US" sz="2600" dirty="0">
              <a:latin typeface="Comic Sans MS" pitchFamily="66" charset="0"/>
            </a:endParaRPr>
          </a:p>
        </p:txBody>
      </p:sp>
      <p:sp>
        <p:nvSpPr>
          <p:cNvPr id="4" name="Oval 3"/>
          <p:cNvSpPr/>
          <p:nvPr/>
        </p:nvSpPr>
        <p:spPr bwMode="auto">
          <a:xfrm>
            <a:off x="241300" y="4230541"/>
            <a:ext cx="8521700" cy="19812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en-US" sz="2800" dirty="0" smtClean="0">
                <a:solidFill>
                  <a:srgbClr val="FFFF00"/>
                </a:solidFill>
                <a:latin typeface="Comic Sans MS" pitchFamily="66" charset="0"/>
              </a:rPr>
              <a:t>AIA won’t completely eliminate all multi-party law suits, but it will drastically limit their frequency!</a:t>
            </a:r>
            <a:endParaRPr lang="en-US" sz="2800" u="sng" dirty="0">
              <a:solidFill>
                <a:srgbClr val="FFFF00"/>
              </a:solidFill>
              <a:latin typeface="Comic Sans MS" pitchFamily="66" charset="0"/>
            </a:endParaRPr>
          </a:p>
        </p:txBody>
      </p:sp>
    </p:spTree>
    <p:extLst>
      <p:ext uri="{BB962C8B-B14F-4D97-AF65-F5344CB8AC3E}">
        <p14:creationId xmlns:p14="http://schemas.microsoft.com/office/powerpoint/2010/main" val="38041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228600" y="152400"/>
            <a:ext cx="8686800" cy="1261884"/>
          </a:xfrm>
          <a:prstGeom prst="rect">
            <a:avLst/>
          </a:prstGeom>
          <a:solidFill>
            <a:schemeClr val="bg1">
              <a:lumMod val="25000"/>
            </a:schemeClr>
          </a:solidFill>
          <a:ln w="38100">
            <a:solidFill>
              <a:schemeClr val="tx1"/>
            </a:solidFill>
            <a:miter lim="800000"/>
            <a:headEnd/>
            <a:tailEnd/>
          </a:ln>
        </p:spPr>
        <p:txBody>
          <a:bodyPr>
            <a:spAutoFit/>
          </a:bodyPr>
          <a:lstStyle/>
          <a:p>
            <a:pPr algn="ctr">
              <a:spcBef>
                <a:spcPct val="50000"/>
              </a:spcBef>
              <a:defRPr/>
            </a:pPr>
            <a:r>
              <a:rPr lang="en-US" sz="3800" dirty="0" smtClean="0">
                <a:solidFill>
                  <a:srgbClr val="FFFFFF"/>
                </a:solidFill>
                <a:latin typeface="Comic Sans MS" pitchFamily="66" charset="0"/>
              </a:rPr>
              <a:t>Additional changes to the U.S. Patent system under AIA</a:t>
            </a:r>
            <a:endParaRPr lang="en-US" sz="3800" u="sng" dirty="0">
              <a:solidFill>
                <a:srgbClr val="FFFFFF"/>
              </a:solidFill>
              <a:latin typeface="Comic Sans MS" pitchFamily="66" charset="0"/>
            </a:endParaRPr>
          </a:p>
        </p:txBody>
      </p:sp>
      <p:sp>
        <p:nvSpPr>
          <p:cNvPr id="869385" name="Text Box 9"/>
          <p:cNvSpPr txBox="1">
            <a:spLocks noChangeArrowheads="1"/>
          </p:cNvSpPr>
          <p:nvPr/>
        </p:nvSpPr>
        <p:spPr bwMode="auto">
          <a:xfrm>
            <a:off x="0" y="1447800"/>
            <a:ext cx="8763000" cy="5133713"/>
          </a:xfrm>
          <a:prstGeom prst="rect">
            <a:avLst/>
          </a:prstGeom>
          <a:noFill/>
          <a:ln w="9525">
            <a:noFill/>
            <a:miter lim="800000"/>
            <a:headEnd/>
            <a:tailEnd/>
          </a:ln>
        </p:spPr>
        <p:txBody>
          <a:bodyPr>
            <a:spAutoFit/>
          </a:bodyPr>
          <a:lstStyle/>
          <a:p>
            <a:pPr marL="565150" lvl="1" indent="-344488">
              <a:spcBef>
                <a:spcPct val="30000"/>
              </a:spcBef>
              <a:buClr>
                <a:srgbClr val="C00000"/>
              </a:buClr>
              <a:buFont typeface="Wingdings" pitchFamily="2" charset="2"/>
              <a:buChar char="§"/>
              <a:defRPr/>
            </a:pPr>
            <a:r>
              <a:rPr lang="en-US" sz="2600" dirty="0" smtClean="0">
                <a:solidFill>
                  <a:srgbClr val="C00000"/>
                </a:solidFill>
                <a:latin typeface="Comic Sans MS" pitchFamily="66" charset="0"/>
              </a:rPr>
              <a:t>Pre-grant Review</a:t>
            </a:r>
            <a:r>
              <a:rPr lang="en-US" sz="2600" dirty="0" smtClean="0">
                <a:latin typeface="Comic Sans MS" pitchFamily="66" charset="0"/>
              </a:rPr>
              <a:t> – The new submission procedures allow for third-party involvement in examination because any party may submit prior art references with statements of relevance for the examiner’s consideration while an application is pending.</a:t>
            </a:r>
            <a:endParaRPr lang="en-US" sz="2600" dirty="0">
              <a:latin typeface="Comic Sans MS" pitchFamily="66" charset="0"/>
            </a:endParaRPr>
          </a:p>
          <a:p>
            <a:pPr marL="565150" lvl="1" indent="-344488">
              <a:spcBef>
                <a:spcPct val="30000"/>
              </a:spcBef>
              <a:buClr>
                <a:srgbClr val="C00000"/>
              </a:buClr>
              <a:buFont typeface="Wingdings" pitchFamily="2" charset="2"/>
              <a:buChar char="§"/>
              <a:defRPr/>
            </a:pPr>
            <a:r>
              <a:rPr lang="en-US" sz="2600" dirty="0" smtClean="0">
                <a:solidFill>
                  <a:srgbClr val="C00000"/>
                </a:solidFill>
                <a:latin typeface="Comic Sans MS" pitchFamily="66" charset="0"/>
              </a:rPr>
              <a:t>Post-grant Review</a:t>
            </a:r>
            <a:r>
              <a:rPr lang="en-US" sz="2600" dirty="0" smtClean="0">
                <a:latin typeface="Comic Sans MS" pitchFamily="66" charset="0"/>
              </a:rPr>
              <a:t> – A patent may be challenged by any non-owner during the nine months after it issues on any grounds that would be available in district court litigation. (This is a much broader scope that current re-examination proceedings.)</a:t>
            </a:r>
          </a:p>
          <a:p>
            <a:pPr marL="565150" lvl="1" indent="-344488">
              <a:spcBef>
                <a:spcPct val="30000"/>
              </a:spcBef>
              <a:buClr>
                <a:srgbClr val="C00000"/>
              </a:buClr>
              <a:buFont typeface="Wingdings" pitchFamily="2" charset="2"/>
              <a:buChar char="§"/>
              <a:defRPr/>
            </a:pPr>
            <a:r>
              <a:rPr lang="en-US" sz="2600" dirty="0" smtClean="0">
                <a:latin typeface="Comic Sans MS" pitchFamily="66" charset="0"/>
              </a:rPr>
              <a:t>This may funnel much potential litigation into the PTO rather than the courts!</a:t>
            </a:r>
          </a:p>
        </p:txBody>
      </p:sp>
    </p:spTree>
    <p:extLst>
      <p:ext uri="{BB962C8B-B14F-4D97-AF65-F5344CB8AC3E}">
        <p14:creationId xmlns:p14="http://schemas.microsoft.com/office/powerpoint/2010/main" val="26444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3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93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228600" y="152400"/>
            <a:ext cx="8686800" cy="1261884"/>
          </a:xfrm>
          <a:prstGeom prst="rect">
            <a:avLst/>
          </a:prstGeom>
          <a:solidFill>
            <a:schemeClr val="bg1">
              <a:lumMod val="25000"/>
            </a:schemeClr>
          </a:solidFill>
          <a:ln w="38100">
            <a:solidFill>
              <a:schemeClr val="tx1"/>
            </a:solidFill>
            <a:miter lim="800000"/>
            <a:headEnd/>
            <a:tailEnd/>
          </a:ln>
        </p:spPr>
        <p:txBody>
          <a:bodyPr>
            <a:spAutoFit/>
          </a:bodyPr>
          <a:lstStyle/>
          <a:p>
            <a:pPr algn="ctr">
              <a:spcBef>
                <a:spcPct val="50000"/>
              </a:spcBef>
              <a:defRPr/>
            </a:pPr>
            <a:r>
              <a:rPr lang="en-US" sz="3800" dirty="0" smtClean="0">
                <a:solidFill>
                  <a:srgbClr val="FFFFFF"/>
                </a:solidFill>
                <a:latin typeface="Comic Sans MS" pitchFamily="66" charset="0"/>
              </a:rPr>
              <a:t>Additional changes to the U.S. Patent system under AIA</a:t>
            </a:r>
            <a:endParaRPr lang="en-US" sz="3800" u="sng" dirty="0">
              <a:solidFill>
                <a:srgbClr val="FFFFFF"/>
              </a:solidFill>
              <a:latin typeface="Comic Sans MS" pitchFamily="66" charset="0"/>
            </a:endParaRPr>
          </a:p>
        </p:txBody>
      </p:sp>
      <p:sp>
        <p:nvSpPr>
          <p:cNvPr id="869385" name="Text Box 9"/>
          <p:cNvSpPr txBox="1">
            <a:spLocks noChangeArrowheads="1"/>
          </p:cNvSpPr>
          <p:nvPr/>
        </p:nvSpPr>
        <p:spPr bwMode="auto">
          <a:xfrm>
            <a:off x="0" y="1447800"/>
            <a:ext cx="8763000" cy="4613571"/>
          </a:xfrm>
          <a:prstGeom prst="rect">
            <a:avLst/>
          </a:prstGeom>
          <a:noFill/>
          <a:ln w="9525">
            <a:noFill/>
            <a:miter lim="800000"/>
            <a:headEnd/>
            <a:tailEnd/>
          </a:ln>
        </p:spPr>
        <p:txBody>
          <a:bodyPr>
            <a:spAutoFit/>
          </a:bodyPr>
          <a:lstStyle/>
          <a:p>
            <a:pPr marL="565150" lvl="1" indent="-344488">
              <a:spcBef>
                <a:spcPct val="30000"/>
              </a:spcBef>
              <a:buClr>
                <a:srgbClr val="C00000"/>
              </a:buClr>
              <a:buFont typeface="Wingdings" pitchFamily="2" charset="2"/>
              <a:buChar char="§"/>
              <a:tabLst>
                <a:tab pos="568325" algn="l"/>
              </a:tabLst>
              <a:defRPr/>
            </a:pPr>
            <a:r>
              <a:rPr lang="en-US" sz="2600" dirty="0" smtClean="0">
                <a:solidFill>
                  <a:srgbClr val="C00000"/>
                </a:solidFill>
                <a:latin typeface="Comic Sans MS" pitchFamily="66" charset="0"/>
              </a:rPr>
              <a:t>Transitional Program for Business Method Patents </a:t>
            </a:r>
            <a:r>
              <a:rPr lang="en-US" sz="2600" dirty="0" smtClean="0">
                <a:latin typeface="Comic Sans MS" pitchFamily="66" charset="0"/>
              </a:rPr>
              <a:t>– Parties charged with </a:t>
            </a:r>
            <a:r>
              <a:rPr lang="en-US" sz="2600" dirty="0">
                <a:latin typeface="Comic Sans MS" pitchFamily="66" charset="0"/>
              </a:rPr>
              <a:t>infringement of </a:t>
            </a:r>
            <a:r>
              <a:rPr lang="en-US" sz="2600" dirty="0" smtClean="0">
                <a:latin typeface="Comic Sans MS" pitchFamily="66" charset="0"/>
              </a:rPr>
              <a:t>a business </a:t>
            </a:r>
            <a:r>
              <a:rPr lang="en-US" sz="2600" dirty="0">
                <a:latin typeface="Comic Sans MS" pitchFamily="66" charset="0"/>
              </a:rPr>
              <a:t>method patent </a:t>
            </a:r>
            <a:r>
              <a:rPr lang="en-US" sz="2600" dirty="0" smtClean="0">
                <a:latin typeface="Comic Sans MS" pitchFamily="66" charset="0"/>
              </a:rPr>
              <a:t>(except for </a:t>
            </a:r>
            <a:r>
              <a:rPr lang="en-US" sz="2600" dirty="0">
                <a:latin typeface="Comic Sans MS" pitchFamily="66" charset="0"/>
              </a:rPr>
              <a:t>patents </a:t>
            </a:r>
            <a:r>
              <a:rPr lang="en-US" sz="2600" dirty="0" smtClean="0">
                <a:latin typeface="Comic Sans MS" pitchFamily="66" charset="0"/>
              </a:rPr>
              <a:t>covering </a:t>
            </a:r>
            <a:r>
              <a:rPr lang="en-US" sz="2600" dirty="0">
                <a:latin typeface="Comic Sans MS" pitchFamily="66" charset="0"/>
              </a:rPr>
              <a:t>“technological </a:t>
            </a:r>
            <a:r>
              <a:rPr lang="en-US" sz="2600" dirty="0" smtClean="0">
                <a:latin typeface="Comic Sans MS" pitchFamily="66" charset="0"/>
              </a:rPr>
              <a:t>inventions”) will be able to challenge the patent’s </a:t>
            </a:r>
            <a:r>
              <a:rPr lang="en-US" sz="2600" smtClean="0">
                <a:latin typeface="Comic Sans MS" pitchFamily="66" charset="0"/>
              </a:rPr>
              <a:t>validity. This </a:t>
            </a:r>
            <a:r>
              <a:rPr lang="en-US" sz="2600" dirty="0" smtClean="0">
                <a:latin typeface="Comic Sans MS" pitchFamily="66" charset="0"/>
              </a:rPr>
              <a:t>special post-grant review will last for an eight year period from enactment of the AIA, unlike the general post-grant review which is limited to nine-months following the issuance of the patent.</a:t>
            </a:r>
          </a:p>
          <a:p>
            <a:pPr marL="565150" lvl="1" indent="-344488">
              <a:spcBef>
                <a:spcPct val="30000"/>
              </a:spcBef>
              <a:buClr>
                <a:srgbClr val="C00000"/>
              </a:buClr>
              <a:buFont typeface="Wingdings" pitchFamily="2" charset="2"/>
              <a:buChar char="§"/>
              <a:defRPr/>
            </a:pPr>
            <a:r>
              <a:rPr lang="en-US" sz="2600" dirty="0" smtClean="0">
                <a:latin typeface="Comic Sans MS" pitchFamily="66" charset="0"/>
              </a:rPr>
              <a:t>The definition of “technological inventions” remains unclear and will likely be defined by PTO regulation.</a:t>
            </a:r>
          </a:p>
        </p:txBody>
      </p:sp>
    </p:spTree>
    <p:extLst>
      <p:ext uri="{BB962C8B-B14F-4D97-AF65-F5344CB8AC3E}">
        <p14:creationId xmlns:p14="http://schemas.microsoft.com/office/powerpoint/2010/main" val="6300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3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7"/>
          <p:cNvSpPr txBox="1">
            <a:spLocks noChangeArrowheads="1"/>
          </p:cNvSpPr>
          <p:nvPr/>
        </p:nvSpPr>
        <p:spPr bwMode="auto">
          <a:xfrm>
            <a:off x="228600" y="1600200"/>
            <a:ext cx="8763000" cy="3748719"/>
          </a:xfrm>
          <a:prstGeom prst="rect">
            <a:avLst/>
          </a:prstGeom>
          <a:noFill/>
          <a:ln w="9525">
            <a:noFill/>
            <a:miter lim="800000"/>
            <a:headEnd/>
            <a:tailEnd/>
          </a:ln>
        </p:spPr>
        <p:txBody>
          <a:bodyPr>
            <a:spAutoFit/>
          </a:bodyPr>
          <a:lstStyle/>
          <a:p>
            <a:pPr algn="ctr">
              <a:spcBef>
                <a:spcPct val="50000"/>
              </a:spcBef>
              <a:defRPr/>
            </a:pPr>
            <a:r>
              <a:rPr lang="en-US" sz="3200" b="1" dirty="0">
                <a:latin typeface="Comic Sans MS" pitchFamily="66" charset="0"/>
              </a:rPr>
              <a:t>35 USC 101 Inventions Patentable</a:t>
            </a:r>
          </a:p>
          <a:p>
            <a:pPr>
              <a:spcBef>
                <a:spcPct val="30000"/>
              </a:spcBef>
              <a:defRPr/>
            </a:pPr>
            <a:r>
              <a:rPr lang="en-US" sz="3200" dirty="0">
                <a:latin typeface="Comic Sans MS" pitchFamily="66" charset="0"/>
              </a:rPr>
              <a:t>“Whoever invents or discovers any new and useful </a:t>
            </a:r>
            <a:r>
              <a:rPr lang="en-US" sz="3200" b="1" u="sng" dirty="0">
                <a:solidFill>
                  <a:srgbClr val="C00000"/>
                </a:solidFill>
                <a:latin typeface="Comic Sans MS" pitchFamily="66" charset="0"/>
              </a:rPr>
              <a:t>process</a:t>
            </a:r>
            <a:r>
              <a:rPr lang="en-US" sz="3200" dirty="0">
                <a:latin typeface="Comic Sans MS" pitchFamily="66" charset="0"/>
              </a:rPr>
              <a:t>, machine, manufacture, or composition of matter, or any new and useful improvement there of, may obtain a patent therefore, subject to the conditions and requirements of this title.”</a:t>
            </a:r>
          </a:p>
        </p:txBody>
      </p:sp>
      <p:sp>
        <p:nvSpPr>
          <p:cNvPr id="4" name="Text Box 6"/>
          <p:cNvSpPr txBox="1">
            <a:spLocks noChangeArrowheads="1"/>
          </p:cNvSpPr>
          <p:nvPr/>
        </p:nvSpPr>
        <p:spPr bwMode="auto">
          <a:xfrm>
            <a:off x="228600" y="161092"/>
            <a:ext cx="8610600" cy="677108"/>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Patent Law</a:t>
            </a:r>
          </a:p>
        </p:txBody>
      </p:sp>
    </p:spTree>
    <p:extLst>
      <p:ext uri="{BB962C8B-B14F-4D97-AF65-F5344CB8AC3E}">
        <p14:creationId xmlns:p14="http://schemas.microsoft.com/office/powerpoint/2010/main" val="338450552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7"/>
          <p:cNvSpPr txBox="1">
            <a:spLocks noChangeArrowheads="1"/>
          </p:cNvSpPr>
          <p:nvPr/>
        </p:nvSpPr>
        <p:spPr bwMode="auto">
          <a:xfrm>
            <a:off x="304800" y="1295400"/>
            <a:ext cx="8839200" cy="2862263"/>
          </a:xfrm>
          <a:prstGeom prst="rect">
            <a:avLst/>
          </a:prstGeom>
          <a:noFill/>
          <a:ln w="9525">
            <a:noFill/>
            <a:miter lim="800000"/>
            <a:headEnd/>
            <a:tailEnd/>
          </a:ln>
        </p:spPr>
        <p:txBody>
          <a:bodyPr>
            <a:spAutoFit/>
          </a:bodyPr>
          <a:lstStyle/>
          <a:p>
            <a:pPr marL="457200" indent="-457200">
              <a:spcBef>
                <a:spcPct val="50000"/>
              </a:spcBef>
            </a:pPr>
            <a:r>
              <a:rPr lang="en-US" sz="3000" b="1" dirty="0">
                <a:latin typeface="Comic Sans MS" pitchFamily="66" charset="0"/>
              </a:rPr>
              <a:t>	A method for joining two pieces of cloth together at their edges, comprising the steps of:</a:t>
            </a:r>
          </a:p>
          <a:p>
            <a:pPr marL="914400" lvl="1" indent="-457200">
              <a:spcBef>
                <a:spcPct val="50000"/>
              </a:spcBef>
              <a:buFontTx/>
              <a:buAutoNum type="alphaLcPeriod"/>
            </a:pPr>
            <a:r>
              <a:rPr lang="en-US" sz="2400" dirty="0">
                <a:latin typeface="Comic Sans MS" pitchFamily="66" charset="0"/>
              </a:rPr>
              <a:t>Positioning said two pieces of cloth together so that an edge portion of one piece overlaps an adjacent edge portion of the other piece, and</a:t>
            </a:r>
          </a:p>
        </p:txBody>
      </p:sp>
      <p:sp>
        <p:nvSpPr>
          <p:cNvPr id="48132" name="Text Box 9"/>
          <p:cNvSpPr txBox="1">
            <a:spLocks noChangeArrowheads="1"/>
          </p:cNvSpPr>
          <p:nvPr/>
        </p:nvSpPr>
        <p:spPr bwMode="auto">
          <a:xfrm>
            <a:off x="304800" y="4060825"/>
            <a:ext cx="8839200" cy="2308225"/>
          </a:xfrm>
          <a:prstGeom prst="rect">
            <a:avLst/>
          </a:prstGeom>
          <a:noFill/>
          <a:ln w="9525">
            <a:noFill/>
            <a:miter lim="800000"/>
            <a:headEnd/>
            <a:tailEnd/>
          </a:ln>
        </p:spPr>
        <p:txBody>
          <a:bodyPr>
            <a:spAutoFit/>
          </a:bodyPr>
          <a:lstStyle/>
          <a:p>
            <a:pPr marL="914400" lvl="1" indent="-457200">
              <a:spcBef>
                <a:spcPct val="50000"/>
              </a:spcBef>
              <a:buFontTx/>
              <a:buAutoNum type="alphaLcPeriod" startAt="2"/>
              <a:defRPr/>
            </a:pPr>
            <a:r>
              <a:rPr lang="en-US" sz="2400" dirty="0">
                <a:latin typeface="Comic Sans MS" pitchFamily="66" charset="0"/>
              </a:rPr>
              <a:t>Passing a thread repeatedly through and along the length of the overlapping portions in sequentially opposite directions and through sequentially spaced holes in said overlapping adjacent portions,                                    whereby said two pieces of cloth will be attached along said edge portions.</a:t>
            </a:r>
          </a:p>
        </p:txBody>
      </p:sp>
      <p:sp>
        <p:nvSpPr>
          <p:cNvPr id="932874" name="Text Box 10"/>
          <p:cNvSpPr txBox="1">
            <a:spLocks noChangeArrowheads="1"/>
          </p:cNvSpPr>
          <p:nvPr/>
        </p:nvSpPr>
        <p:spPr bwMode="auto">
          <a:xfrm>
            <a:off x="3048000" y="914400"/>
            <a:ext cx="2819400" cy="579438"/>
          </a:xfrm>
          <a:prstGeom prst="rect">
            <a:avLst/>
          </a:prstGeom>
          <a:noFill/>
          <a:ln w="9525">
            <a:noFill/>
            <a:miter lim="800000"/>
            <a:headEnd/>
            <a:tailEnd/>
          </a:ln>
        </p:spPr>
        <p:txBody>
          <a:bodyPr>
            <a:spAutoFit/>
          </a:bodyPr>
          <a:lstStyle/>
          <a:p>
            <a:pPr algn="ctr">
              <a:spcBef>
                <a:spcPct val="50000"/>
              </a:spcBef>
            </a:pPr>
            <a:r>
              <a:rPr lang="en-US" sz="3200" b="1" dirty="0">
                <a:solidFill>
                  <a:srgbClr val="6027EF"/>
                </a:solidFill>
                <a:latin typeface="Comic Sans MS" pitchFamily="66" charset="0"/>
              </a:rPr>
              <a:t>SEWING</a:t>
            </a:r>
          </a:p>
        </p:txBody>
      </p:sp>
      <p:sp>
        <p:nvSpPr>
          <p:cNvPr id="6" name="Text Box 5"/>
          <p:cNvSpPr txBox="1">
            <a:spLocks noChangeArrowheads="1"/>
          </p:cNvSpPr>
          <p:nvPr/>
        </p:nvSpPr>
        <p:spPr bwMode="auto">
          <a:xfrm>
            <a:off x="152400" y="152400"/>
            <a:ext cx="8915400" cy="677108"/>
          </a:xfrm>
          <a:prstGeom prst="rect">
            <a:avLst/>
          </a:prstGeom>
          <a:solidFill>
            <a:srgbClr val="C00000"/>
          </a:solidFill>
          <a:ln w="38100">
            <a:solidFill>
              <a:schemeClr val="tx1"/>
            </a:solidFill>
            <a:miter lim="800000"/>
            <a:headEnd/>
            <a:tailEnd/>
          </a:ln>
        </p:spPr>
        <p:txBody>
          <a:bodyPr>
            <a:spAutoFit/>
          </a:bodyPr>
          <a:lstStyle/>
          <a:p>
            <a:pPr algn="ctr">
              <a:spcBef>
                <a:spcPct val="50000"/>
              </a:spcBef>
              <a:defRPr/>
            </a:pPr>
            <a:r>
              <a:rPr lang="en-US" sz="3800" dirty="0">
                <a:solidFill>
                  <a:srgbClr val="FFFFFF"/>
                </a:solidFill>
                <a:latin typeface="Comic Sans MS" pitchFamily="66" charset="0"/>
              </a:rPr>
              <a:t>Sample </a:t>
            </a:r>
            <a:r>
              <a:rPr lang="en-US" sz="3800" dirty="0" smtClean="0">
                <a:solidFill>
                  <a:srgbClr val="FFFFFF"/>
                </a:solidFill>
                <a:latin typeface="Comic Sans MS" pitchFamily="66" charset="0"/>
              </a:rPr>
              <a:t>Process Claim</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017086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2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74"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7"/>
          <p:cNvSpPr txBox="1">
            <a:spLocks noChangeArrowheads="1"/>
          </p:cNvSpPr>
          <p:nvPr/>
        </p:nvSpPr>
        <p:spPr bwMode="auto">
          <a:xfrm>
            <a:off x="304800" y="1600200"/>
            <a:ext cx="8839200" cy="1570038"/>
          </a:xfrm>
          <a:prstGeom prst="rect">
            <a:avLst/>
          </a:prstGeom>
          <a:noFill/>
          <a:ln w="9525">
            <a:noFill/>
            <a:miter lim="800000"/>
            <a:headEnd/>
            <a:tailEnd/>
          </a:ln>
        </p:spPr>
        <p:txBody>
          <a:bodyPr>
            <a:spAutoFit/>
          </a:bodyPr>
          <a:lstStyle/>
          <a:p>
            <a:pPr marL="457200" indent="-457200">
              <a:spcBef>
                <a:spcPct val="50000"/>
              </a:spcBef>
              <a:buClr>
                <a:srgbClr val="C00000"/>
              </a:buClr>
              <a:buFont typeface="Wingdings" pitchFamily="2" charset="2"/>
              <a:buChar char="§"/>
              <a:defRPr/>
            </a:pPr>
            <a:r>
              <a:rPr lang="en-US" sz="3200" dirty="0">
                <a:latin typeface="Comic Sans MS" pitchFamily="66" charset="0"/>
              </a:rPr>
              <a:t>If possible, always try to include a process claim (the process followed to use the invention) in every patent </a:t>
            </a:r>
            <a:r>
              <a:rPr lang="en-US" sz="3200" dirty="0" smtClean="0">
                <a:latin typeface="Comic Sans MS" pitchFamily="66" charset="0"/>
              </a:rPr>
              <a:t>application.</a:t>
            </a:r>
            <a:endParaRPr lang="en-US" sz="2400" dirty="0">
              <a:latin typeface="Comic Sans MS" pitchFamily="66" charset="0"/>
            </a:endParaRPr>
          </a:p>
        </p:txBody>
      </p:sp>
      <p:sp>
        <p:nvSpPr>
          <p:cNvPr id="49156" name="Text Box 9"/>
          <p:cNvSpPr txBox="1">
            <a:spLocks noChangeArrowheads="1"/>
          </p:cNvSpPr>
          <p:nvPr/>
        </p:nvSpPr>
        <p:spPr bwMode="auto">
          <a:xfrm>
            <a:off x="304800" y="3627438"/>
            <a:ext cx="8839200" cy="1570037"/>
          </a:xfrm>
          <a:prstGeom prst="rect">
            <a:avLst/>
          </a:prstGeom>
          <a:noFill/>
          <a:ln w="9525">
            <a:noFill/>
            <a:miter lim="800000"/>
            <a:headEnd/>
            <a:tailEnd/>
          </a:ln>
        </p:spPr>
        <p:txBody>
          <a:bodyPr>
            <a:spAutoFit/>
          </a:bodyPr>
          <a:lstStyle/>
          <a:p>
            <a:pPr marL="457200" indent="-457200">
              <a:spcBef>
                <a:spcPct val="50000"/>
              </a:spcBef>
              <a:buClr>
                <a:srgbClr val="C00000"/>
              </a:buClr>
              <a:buFont typeface="Wingdings" pitchFamily="2" charset="2"/>
              <a:buChar char="§"/>
              <a:defRPr/>
            </a:pPr>
            <a:r>
              <a:rPr lang="en-US" sz="3200" dirty="0">
                <a:latin typeface="Comic Sans MS" pitchFamily="66" charset="0"/>
              </a:rPr>
              <a:t>Even if an infringer can “design around” the physical claims, you will often retain some protection from the process </a:t>
            </a:r>
            <a:r>
              <a:rPr lang="en-US" sz="3200" dirty="0" smtClean="0">
                <a:latin typeface="Comic Sans MS" pitchFamily="66" charset="0"/>
              </a:rPr>
              <a:t>claim.</a:t>
            </a:r>
            <a:endParaRPr lang="en-US" sz="2400" dirty="0">
              <a:latin typeface="Comic Sans MS" pitchFamily="66" charset="0"/>
            </a:endParaRPr>
          </a:p>
        </p:txBody>
      </p:sp>
      <p:sp>
        <p:nvSpPr>
          <p:cNvPr id="5" name="Text Box 5"/>
          <p:cNvSpPr txBox="1">
            <a:spLocks noChangeArrowheads="1"/>
          </p:cNvSpPr>
          <p:nvPr/>
        </p:nvSpPr>
        <p:spPr bwMode="auto">
          <a:xfrm>
            <a:off x="152400" y="152400"/>
            <a:ext cx="8915400" cy="677108"/>
          </a:xfrm>
          <a:prstGeom prst="rect">
            <a:avLst/>
          </a:prstGeom>
          <a:solidFill>
            <a:srgbClr val="C00000"/>
          </a:solidFill>
          <a:ln w="38100">
            <a:solidFill>
              <a:schemeClr val="tx1"/>
            </a:solidFill>
            <a:miter lim="800000"/>
            <a:headEnd/>
            <a:tailEnd/>
          </a:ln>
        </p:spPr>
        <p:txBody>
          <a:bodyPr>
            <a:spAutoFit/>
          </a:bodyPr>
          <a:lstStyle/>
          <a:p>
            <a:pPr algn="ctr">
              <a:spcBef>
                <a:spcPct val="50000"/>
              </a:spcBef>
              <a:defRPr/>
            </a:pPr>
            <a:r>
              <a:rPr lang="en-US" sz="3800" dirty="0" smtClean="0">
                <a:solidFill>
                  <a:srgbClr val="FFFFFF"/>
                </a:solidFill>
                <a:latin typeface="Comic Sans MS" pitchFamily="66" charset="0"/>
              </a:rPr>
              <a:t>Process Claim</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54774864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27000" y="533400"/>
            <a:ext cx="8686800" cy="1569660"/>
          </a:xfrm>
          <a:prstGeom prst="rect">
            <a:avLst/>
          </a:prstGeom>
          <a:noFill/>
          <a:ln w="9525">
            <a:noFill/>
            <a:miter lim="800000"/>
            <a:headEnd/>
            <a:tailEnd/>
          </a:ln>
        </p:spPr>
        <p:txBody>
          <a:bodyPr>
            <a:spAutoFit/>
          </a:bodyPr>
          <a:lstStyle/>
          <a:p>
            <a:pPr algn="ctr">
              <a:defRPr/>
            </a:pPr>
            <a:endParaRPr lang="en-US" sz="4800" b="1" dirty="0">
              <a:solidFill>
                <a:srgbClr val="C00000"/>
              </a:solidFill>
              <a:latin typeface="Comic Sans MS" pitchFamily="66" charset="0"/>
            </a:endParaRPr>
          </a:p>
          <a:p>
            <a:pPr algn="ctr">
              <a:defRPr/>
            </a:pPr>
            <a:endParaRPr lang="en-US" sz="4800" b="1" dirty="0">
              <a:solidFill>
                <a:srgbClr val="C00000"/>
              </a:solidFill>
              <a:latin typeface="Comic Sans MS" pitchFamily="66" charset="0"/>
            </a:endParaRPr>
          </a:p>
        </p:txBody>
      </p:sp>
      <p:sp>
        <p:nvSpPr>
          <p:cNvPr id="50179" name="Text Box 7"/>
          <p:cNvSpPr txBox="1">
            <a:spLocks noChangeArrowheads="1"/>
          </p:cNvSpPr>
          <p:nvPr/>
        </p:nvSpPr>
        <p:spPr bwMode="auto">
          <a:xfrm>
            <a:off x="228600" y="1600200"/>
            <a:ext cx="8763000" cy="3687163"/>
          </a:xfrm>
          <a:prstGeom prst="rect">
            <a:avLst/>
          </a:prstGeom>
          <a:noFill/>
          <a:ln w="9525">
            <a:noFill/>
            <a:miter lim="800000"/>
            <a:headEnd/>
            <a:tailEnd/>
          </a:ln>
        </p:spPr>
        <p:txBody>
          <a:bodyPr>
            <a:spAutoFit/>
          </a:bodyPr>
          <a:lstStyle/>
          <a:p>
            <a:pPr algn="ctr">
              <a:spcBef>
                <a:spcPct val="50000"/>
              </a:spcBef>
              <a:defRPr/>
            </a:pPr>
            <a:r>
              <a:rPr lang="en-US" sz="3200" b="1" dirty="0">
                <a:latin typeface="Comic Sans MS" pitchFamily="66" charset="0"/>
              </a:rPr>
              <a:t>35 USC 101 Inventions Patentable</a:t>
            </a:r>
          </a:p>
          <a:p>
            <a:pPr>
              <a:spcBef>
                <a:spcPct val="30000"/>
              </a:spcBef>
              <a:defRPr/>
            </a:pPr>
            <a:r>
              <a:rPr lang="en-US" sz="3200" dirty="0">
                <a:latin typeface="Comic Sans MS" pitchFamily="66" charset="0"/>
              </a:rPr>
              <a:t>“Whoever invents or discovers any new and useful process, </a:t>
            </a:r>
            <a:r>
              <a:rPr lang="en-US" sz="3200" b="1" u="sng" dirty="0">
                <a:solidFill>
                  <a:srgbClr val="C00000"/>
                </a:solidFill>
                <a:latin typeface="Comic Sans MS" pitchFamily="66" charset="0"/>
              </a:rPr>
              <a:t>machine</a:t>
            </a:r>
            <a:r>
              <a:rPr lang="en-US" sz="3200" dirty="0">
                <a:latin typeface="Comic Sans MS" pitchFamily="66" charset="0"/>
              </a:rPr>
              <a:t>, manufacture, or composition of matter, or any new and useful improvement there of, may obtain a patent therefore, subject to the conditions and requirements of this title.”</a:t>
            </a:r>
          </a:p>
        </p:txBody>
      </p:sp>
      <p:sp>
        <p:nvSpPr>
          <p:cNvPr id="4" name="Text Box 6"/>
          <p:cNvSpPr txBox="1">
            <a:spLocks noChangeArrowheads="1"/>
          </p:cNvSpPr>
          <p:nvPr/>
        </p:nvSpPr>
        <p:spPr bwMode="auto">
          <a:xfrm>
            <a:off x="228600" y="152400"/>
            <a:ext cx="8610600" cy="677108"/>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Patent Law</a:t>
            </a:r>
          </a:p>
        </p:txBody>
      </p:sp>
    </p:spTree>
    <p:extLst>
      <p:ext uri="{BB962C8B-B14F-4D97-AF65-F5344CB8AC3E}">
        <p14:creationId xmlns:p14="http://schemas.microsoft.com/office/powerpoint/2010/main" val="25310957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7"/>
          <p:cNvSpPr txBox="1">
            <a:spLocks noChangeArrowheads="1"/>
          </p:cNvSpPr>
          <p:nvPr/>
        </p:nvSpPr>
        <p:spPr bwMode="auto">
          <a:xfrm>
            <a:off x="685800" y="1828800"/>
            <a:ext cx="7924800" cy="2308225"/>
          </a:xfrm>
          <a:prstGeom prst="rect">
            <a:avLst/>
          </a:prstGeom>
          <a:noFill/>
          <a:ln w="9525">
            <a:noFill/>
            <a:miter lim="800000"/>
            <a:headEnd/>
            <a:tailEnd/>
          </a:ln>
        </p:spPr>
        <p:txBody>
          <a:bodyPr>
            <a:spAutoFit/>
          </a:bodyPr>
          <a:lstStyle/>
          <a:p>
            <a:r>
              <a:rPr lang="en-US" sz="3600" dirty="0">
                <a:latin typeface="Comic Sans MS" pitchFamily="66" charset="0"/>
              </a:rPr>
              <a:t>" An apparatus for catching mice, said apparatus comprising a base for placement on a surface, a spring member..."</a:t>
            </a:r>
          </a:p>
        </p:txBody>
      </p:sp>
      <p:sp>
        <p:nvSpPr>
          <p:cNvPr id="4" name="Text Box 5"/>
          <p:cNvSpPr txBox="1">
            <a:spLocks noChangeArrowheads="1"/>
          </p:cNvSpPr>
          <p:nvPr/>
        </p:nvSpPr>
        <p:spPr bwMode="auto">
          <a:xfrm>
            <a:off x="76200" y="152400"/>
            <a:ext cx="8915400" cy="677108"/>
          </a:xfrm>
          <a:prstGeom prst="rect">
            <a:avLst/>
          </a:prstGeom>
          <a:solidFill>
            <a:srgbClr val="C00000"/>
          </a:solidFill>
          <a:ln w="38100">
            <a:solidFill>
              <a:schemeClr val="tx1"/>
            </a:solidFill>
            <a:miter lim="800000"/>
            <a:headEnd/>
            <a:tailEnd/>
          </a:ln>
        </p:spPr>
        <p:txBody>
          <a:bodyPr>
            <a:spAutoFit/>
          </a:bodyPr>
          <a:lstStyle/>
          <a:p>
            <a:pPr algn="ctr">
              <a:spcBef>
                <a:spcPct val="50000"/>
              </a:spcBef>
              <a:defRPr/>
            </a:pPr>
            <a:r>
              <a:rPr lang="en-US" sz="3800" dirty="0">
                <a:solidFill>
                  <a:srgbClr val="FFFFFF"/>
                </a:solidFill>
                <a:latin typeface="Comic Sans MS" pitchFamily="66" charset="0"/>
              </a:rPr>
              <a:t>Sample </a:t>
            </a:r>
            <a:r>
              <a:rPr lang="en-US" sz="3800" dirty="0" smtClean="0">
                <a:solidFill>
                  <a:srgbClr val="FFFFFF"/>
                </a:solidFill>
                <a:latin typeface="Comic Sans MS" pitchFamily="66" charset="0"/>
              </a:rPr>
              <a:t>Machine </a:t>
            </a:r>
            <a:r>
              <a:rPr lang="en-US" sz="3800" dirty="0">
                <a:solidFill>
                  <a:srgbClr val="FFFFFF"/>
                </a:solidFill>
                <a:latin typeface="Comic Sans MS" pitchFamily="66" charset="0"/>
              </a:rPr>
              <a:t>Claim</a:t>
            </a:r>
          </a:p>
        </p:txBody>
      </p:sp>
      <p:sp>
        <p:nvSpPr>
          <p:cNvPr id="2" name="Rectangle 1"/>
          <p:cNvSpPr/>
          <p:nvPr/>
        </p:nvSpPr>
        <p:spPr>
          <a:xfrm>
            <a:off x="2752329" y="1143000"/>
            <a:ext cx="2962671" cy="584775"/>
          </a:xfrm>
          <a:prstGeom prst="rect">
            <a:avLst/>
          </a:prstGeom>
        </p:spPr>
        <p:txBody>
          <a:bodyPr wrap="none">
            <a:spAutoFit/>
          </a:bodyPr>
          <a:lstStyle/>
          <a:p>
            <a:pPr algn="ctr">
              <a:spcBef>
                <a:spcPct val="50000"/>
              </a:spcBef>
            </a:pPr>
            <a:r>
              <a:rPr lang="en-US" sz="3200" b="1" dirty="0" smtClean="0">
                <a:solidFill>
                  <a:srgbClr val="6027EF"/>
                </a:solidFill>
                <a:latin typeface="Comic Sans MS" pitchFamily="66" charset="0"/>
              </a:rPr>
              <a:t>MOUSE TRAP</a:t>
            </a:r>
            <a:endParaRPr lang="en-US" sz="3200" b="1" dirty="0">
              <a:solidFill>
                <a:srgbClr val="6027EF"/>
              </a:solidFill>
              <a:latin typeface="Comic Sans MS" pitchFamily="66" charset="0"/>
            </a:endParaRPr>
          </a:p>
        </p:txBody>
      </p:sp>
    </p:spTree>
    <p:extLst>
      <p:ext uri="{BB962C8B-B14F-4D97-AF65-F5344CB8AC3E}">
        <p14:creationId xmlns:p14="http://schemas.microsoft.com/office/powerpoint/2010/main" val="281503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6"/>
          <p:cNvSpPr txBox="1">
            <a:spLocks noChangeArrowheads="1"/>
          </p:cNvSpPr>
          <p:nvPr/>
        </p:nvSpPr>
        <p:spPr bwMode="auto">
          <a:xfrm>
            <a:off x="304800" y="1676400"/>
            <a:ext cx="8839200" cy="1878012"/>
          </a:xfrm>
          <a:prstGeom prst="rect">
            <a:avLst/>
          </a:prstGeom>
          <a:noFill/>
          <a:ln w="9525">
            <a:noFill/>
            <a:miter lim="800000"/>
            <a:headEnd/>
            <a:tailEnd/>
          </a:ln>
        </p:spPr>
        <p:txBody>
          <a:bodyPr>
            <a:spAutoFit/>
          </a:bodyPr>
          <a:lstStyle/>
          <a:p>
            <a:pPr marL="457200" indent="-457200">
              <a:spcBef>
                <a:spcPct val="50000"/>
              </a:spcBef>
            </a:pPr>
            <a:r>
              <a:rPr lang="en-US" sz="3000" b="1" dirty="0">
                <a:latin typeface="Comic Sans MS" pitchFamily="66" charset="0"/>
              </a:rPr>
              <a:t>A self-propelled vehicle, comprising:</a:t>
            </a:r>
          </a:p>
          <a:p>
            <a:pPr marL="914400" lvl="1" indent="-457200">
              <a:spcBef>
                <a:spcPct val="50000"/>
              </a:spcBef>
              <a:buFontTx/>
              <a:buAutoNum type="alphaLcPeriod"/>
            </a:pPr>
            <a:r>
              <a:rPr lang="en-US" sz="2400" dirty="0">
                <a:latin typeface="Comic Sans MS" pitchFamily="66" charset="0"/>
              </a:rPr>
              <a:t>a body carriage having rotatable wheels mounted there under for enabling said body carriage to roll along a surface,</a:t>
            </a:r>
          </a:p>
        </p:txBody>
      </p:sp>
      <p:sp>
        <p:nvSpPr>
          <p:cNvPr id="52228" name="Text Box 7"/>
          <p:cNvSpPr txBox="1">
            <a:spLocks noChangeArrowheads="1"/>
          </p:cNvSpPr>
          <p:nvPr/>
        </p:nvSpPr>
        <p:spPr bwMode="auto">
          <a:xfrm>
            <a:off x="304800" y="3581400"/>
            <a:ext cx="8839200" cy="2124075"/>
          </a:xfrm>
          <a:prstGeom prst="rect">
            <a:avLst/>
          </a:prstGeom>
          <a:noFill/>
          <a:ln w="9525">
            <a:noFill/>
            <a:miter lim="800000"/>
            <a:headEnd/>
            <a:tailEnd/>
          </a:ln>
        </p:spPr>
        <p:txBody>
          <a:bodyPr>
            <a:spAutoFit/>
          </a:bodyPr>
          <a:lstStyle/>
          <a:p>
            <a:pPr marL="914400" lvl="1" indent="-457200">
              <a:spcBef>
                <a:spcPct val="50000"/>
              </a:spcBef>
              <a:buFontTx/>
              <a:buAutoNum type="alphaLcPeriod" startAt="2"/>
              <a:defRPr/>
            </a:pPr>
            <a:r>
              <a:rPr lang="en-US" sz="2400" dirty="0">
                <a:latin typeface="Comic Sans MS" pitchFamily="66" charset="0"/>
              </a:rPr>
              <a:t>an engine mounted in said carriage for producing rotational energy, and</a:t>
            </a:r>
          </a:p>
          <a:p>
            <a:pPr marL="914400" lvl="1" indent="-457200">
              <a:spcBef>
                <a:spcPct val="50000"/>
              </a:spcBef>
              <a:buFontTx/>
              <a:buAutoNum type="alphaLcPeriod" startAt="2"/>
              <a:defRPr/>
            </a:pPr>
            <a:r>
              <a:rPr lang="en-US" sz="2400" dirty="0">
                <a:latin typeface="Comic Sans MS" pitchFamily="66" charset="0"/>
              </a:rPr>
              <a:t>means for controllably coupling rotational energy from said engine to at least one of said wheels, </a:t>
            </a:r>
            <a:r>
              <a:rPr lang="en-US" sz="2400" b="1" u="sng" dirty="0">
                <a:latin typeface="Comic Sans MS" pitchFamily="66" charset="0"/>
              </a:rPr>
              <a:t>whereby</a:t>
            </a:r>
            <a:r>
              <a:rPr lang="en-US" sz="2400" dirty="0">
                <a:latin typeface="Comic Sans MS" pitchFamily="66" charset="0"/>
              </a:rPr>
              <a:t> said carriage will be self-propelled along said surface.</a:t>
            </a:r>
          </a:p>
        </p:txBody>
      </p:sp>
      <p:sp>
        <p:nvSpPr>
          <p:cNvPr id="936968" name="Text Box 8"/>
          <p:cNvSpPr txBox="1">
            <a:spLocks noChangeArrowheads="1"/>
          </p:cNvSpPr>
          <p:nvPr/>
        </p:nvSpPr>
        <p:spPr bwMode="auto">
          <a:xfrm>
            <a:off x="2819400" y="1066800"/>
            <a:ext cx="3200400" cy="579437"/>
          </a:xfrm>
          <a:prstGeom prst="rect">
            <a:avLst/>
          </a:prstGeom>
          <a:noFill/>
          <a:ln w="9525">
            <a:noFill/>
            <a:miter lim="800000"/>
            <a:headEnd/>
            <a:tailEnd/>
          </a:ln>
        </p:spPr>
        <p:txBody>
          <a:bodyPr>
            <a:spAutoFit/>
          </a:bodyPr>
          <a:lstStyle/>
          <a:p>
            <a:pPr algn="ctr">
              <a:spcBef>
                <a:spcPct val="50000"/>
              </a:spcBef>
            </a:pPr>
            <a:r>
              <a:rPr lang="en-US" sz="3200" b="1" dirty="0">
                <a:solidFill>
                  <a:srgbClr val="6027EF"/>
                </a:solidFill>
                <a:latin typeface="Comic Sans MS" pitchFamily="66" charset="0"/>
              </a:rPr>
              <a:t>AUTOMOBILE</a:t>
            </a:r>
          </a:p>
        </p:txBody>
      </p:sp>
      <p:sp>
        <p:nvSpPr>
          <p:cNvPr id="6" name="Text Box 5"/>
          <p:cNvSpPr txBox="1">
            <a:spLocks noChangeArrowheads="1"/>
          </p:cNvSpPr>
          <p:nvPr/>
        </p:nvSpPr>
        <p:spPr bwMode="auto">
          <a:xfrm>
            <a:off x="76200" y="152400"/>
            <a:ext cx="8915400" cy="677108"/>
          </a:xfrm>
          <a:prstGeom prst="rect">
            <a:avLst/>
          </a:prstGeom>
          <a:solidFill>
            <a:srgbClr val="C00000"/>
          </a:solidFill>
          <a:ln w="38100">
            <a:solidFill>
              <a:schemeClr val="tx1"/>
            </a:solidFill>
            <a:miter lim="800000"/>
            <a:headEnd/>
            <a:tailEnd/>
          </a:ln>
        </p:spPr>
        <p:txBody>
          <a:bodyPr>
            <a:spAutoFit/>
          </a:bodyPr>
          <a:lstStyle/>
          <a:p>
            <a:pPr algn="ctr">
              <a:spcBef>
                <a:spcPct val="50000"/>
              </a:spcBef>
              <a:defRPr/>
            </a:pPr>
            <a:r>
              <a:rPr lang="en-US" sz="3800" dirty="0">
                <a:solidFill>
                  <a:srgbClr val="FFFFFF"/>
                </a:solidFill>
                <a:latin typeface="Comic Sans MS" pitchFamily="66" charset="0"/>
              </a:rPr>
              <a:t>Sample </a:t>
            </a:r>
            <a:r>
              <a:rPr lang="en-US" sz="3800" dirty="0" smtClean="0">
                <a:solidFill>
                  <a:srgbClr val="FFFFFF"/>
                </a:solidFill>
                <a:latin typeface="Comic Sans MS" pitchFamily="66" charset="0"/>
              </a:rPr>
              <a:t>Machine </a:t>
            </a:r>
            <a:r>
              <a:rPr lang="en-US" sz="3800" dirty="0">
                <a:solidFill>
                  <a:srgbClr val="FFFFFF"/>
                </a:solidFill>
                <a:latin typeface="Comic Sans MS" pitchFamily="66" charset="0"/>
              </a:rPr>
              <a:t>Claim</a:t>
            </a:r>
          </a:p>
        </p:txBody>
      </p:sp>
    </p:spTree>
    <p:extLst>
      <p:ext uri="{BB962C8B-B14F-4D97-AF65-F5344CB8AC3E}">
        <p14:creationId xmlns:p14="http://schemas.microsoft.com/office/powerpoint/2010/main" val="2906481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6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7"/>
          <p:cNvSpPr txBox="1">
            <a:spLocks noChangeArrowheads="1"/>
          </p:cNvSpPr>
          <p:nvPr/>
        </p:nvSpPr>
        <p:spPr bwMode="auto">
          <a:xfrm>
            <a:off x="0" y="1493520"/>
            <a:ext cx="8763000" cy="584200"/>
          </a:xfrm>
          <a:prstGeom prst="rect">
            <a:avLst/>
          </a:prstGeom>
          <a:noFill/>
          <a:ln w="9525">
            <a:noFill/>
            <a:miter lim="800000"/>
            <a:headEnd/>
            <a:tailEnd/>
          </a:ln>
        </p:spPr>
        <p:txBody>
          <a:bodyPr>
            <a:spAutoFit/>
          </a:bodyPr>
          <a:lstStyle/>
          <a:p>
            <a:pPr algn="ctr">
              <a:spcBef>
                <a:spcPct val="50000"/>
              </a:spcBef>
              <a:buClr>
                <a:schemeClr val="tx2"/>
              </a:buClr>
              <a:tabLst>
                <a:tab pos="0" algn="l"/>
              </a:tabLst>
            </a:pPr>
            <a:r>
              <a:rPr lang="en-US" sz="3200" b="1" dirty="0">
                <a:latin typeface="Times New Roman" pitchFamily="18" charset="0"/>
              </a:rPr>
              <a:t>	</a:t>
            </a:r>
          </a:p>
        </p:txBody>
      </p:sp>
      <p:sp>
        <p:nvSpPr>
          <p:cNvPr id="842761" name="Text Box 9"/>
          <p:cNvSpPr txBox="1">
            <a:spLocks noChangeArrowheads="1"/>
          </p:cNvSpPr>
          <p:nvPr/>
        </p:nvSpPr>
        <p:spPr bwMode="auto">
          <a:xfrm>
            <a:off x="0" y="990600"/>
            <a:ext cx="9144000" cy="1692771"/>
          </a:xfrm>
          <a:prstGeom prst="rect">
            <a:avLst/>
          </a:prstGeom>
          <a:noFill/>
          <a:ln w="9525">
            <a:noFill/>
            <a:miter lim="800000"/>
            <a:headEnd/>
            <a:tailEnd/>
          </a:ln>
        </p:spPr>
        <p:txBody>
          <a:bodyPr wrap="square">
            <a:spAutoFit/>
          </a:bodyPr>
          <a:lstStyle/>
          <a:p>
            <a:pPr lvl="1" indent="-457200">
              <a:buClr>
                <a:srgbClr val="C00000"/>
              </a:buClr>
              <a:buFont typeface="Wingdings" pitchFamily="2" charset="2"/>
              <a:buChar char="ü"/>
              <a:defRPr/>
            </a:pPr>
            <a:r>
              <a:rPr lang="en-US" sz="2600" dirty="0">
                <a:latin typeface="Comic Sans MS" pitchFamily="66" charset="0"/>
              </a:rPr>
              <a:t>Who </a:t>
            </a:r>
            <a:r>
              <a:rPr lang="en-US" sz="2600" u="sng" dirty="0">
                <a:solidFill>
                  <a:srgbClr val="C00000"/>
                </a:solidFill>
                <a:latin typeface="Comic Sans MS" pitchFamily="66" charset="0"/>
              </a:rPr>
              <a:t>owns</a:t>
            </a:r>
            <a:r>
              <a:rPr lang="en-US" sz="2600" dirty="0">
                <a:latin typeface="Comic Sans MS" pitchFamily="66" charset="0"/>
              </a:rPr>
              <a:t> </a:t>
            </a:r>
            <a:r>
              <a:rPr lang="en-US" sz="2600" dirty="0" smtClean="0">
                <a:latin typeface="Comic Sans MS" pitchFamily="66" charset="0"/>
              </a:rPr>
              <a:t>the IP.</a:t>
            </a:r>
            <a:endParaRPr lang="en-US" sz="2600" dirty="0">
              <a:latin typeface="Comic Sans MS" pitchFamily="66" charset="0"/>
            </a:endParaRPr>
          </a:p>
          <a:p>
            <a:pPr lvl="1" indent="-457200">
              <a:buClr>
                <a:srgbClr val="C00000"/>
              </a:buClr>
              <a:buFont typeface="Wingdings" pitchFamily="2" charset="2"/>
              <a:buChar char="ü"/>
              <a:defRPr/>
            </a:pPr>
            <a:r>
              <a:rPr lang="en-US" sz="2600" dirty="0">
                <a:latin typeface="Comic Sans MS" pitchFamily="66" charset="0"/>
              </a:rPr>
              <a:t>When and how </a:t>
            </a:r>
            <a:r>
              <a:rPr lang="en-US" sz="2600" dirty="0" smtClean="0">
                <a:latin typeface="Comic Sans MS" pitchFamily="66" charset="0"/>
              </a:rPr>
              <a:t>owners can exercise their </a:t>
            </a:r>
            <a:r>
              <a:rPr lang="en-US" sz="2600" dirty="0" smtClean="0">
                <a:solidFill>
                  <a:srgbClr val="C00000"/>
                </a:solidFill>
                <a:latin typeface="Comic Sans MS" pitchFamily="66" charset="0"/>
              </a:rPr>
              <a:t>“rights”</a:t>
            </a:r>
            <a:r>
              <a:rPr lang="en-US" sz="2600" dirty="0" smtClean="0">
                <a:latin typeface="Comic Sans MS" pitchFamily="66" charset="0"/>
              </a:rPr>
              <a:t> to prevent others from </a:t>
            </a:r>
            <a:r>
              <a:rPr lang="en-US" sz="2600" dirty="0">
                <a:latin typeface="Comic Sans MS" pitchFamily="66" charset="0"/>
              </a:rPr>
              <a:t>exploiting </a:t>
            </a:r>
            <a:r>
              <a:rPr lang="en-US" sz="2600" dirty="0" smtClean="0">
                <a:latin typeface="Comic Sans MS" pitchFamily="66" charset="0"/>
              </a:rPr>
              <a:t>inventions (patents) or creative works (copyrights).</a:t>
            </a:r>
            <a:endParaRPr lang="en-US" sz="2600" dirty="0">
              <a:latin typeface="Comic Sans MS" pitchFamily="66" charset="0"/>
            </a:endParaRPr>
          </a:p>
        </p:txBody>
      </p:sp>
      <p:sp>
        <p:nvSpPr>
          <p:cNvPr id="6" name="Text Box 3"/>
          <p:cNvSpPr txBox="1">
            <a:spLocks noChangeArrowheads="1"/>
          </p:cNvSpPr>
          <p:nvPr/>
        </p:nvSpPr>
        <p:spPr bwMode="auto">
          <a:xfrm>
            <a:off x="152400" y="3048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Intellectual Property law determines</a:t>
            </a:r>
          </a:p>
        </p:txBody>
      </p:sp>
      <p:sp>
        <p:nvSpPr>
          <p:cNvPr id="2" name="Oval 1"/>
          <p:cNvSpPr/>
          <p:nvPr/>
        </p:nvSpPr>
        <p:spPr bwMode="auto">
          <a:xfrm>
            <a:off x="152400" y="2819400"/>
            <a:ext cx="8839200" cy="145288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20000"/>
              </a:spcBef>
              <a:defRPr/>
            </a:pPr>
            <a:r>
              <a:rPr lang="en-US" sz="3200" dirty="0">
                <a:solidFill>
                  <a:srgbClr val="FFFFFF"/>
                </a:solidFill>
                <a:latin typeface="Comic Sans MS" pitchFamily="66" charset="0"/>
              </a:rPr>
              <a:t>What “right” is granted to </a:t>
            </a:r>
            <a:r>
              <a:rPr lang="en-US" sz="3200" dirty="0" smtClean="0">
                <a:solidFill>
                  <a:srgbClr val="FFFFFF"/>
                </a:solidFill>
                <a:latin typeface="Comic Sans MS" pitchFamily="66" charset="0"/>
              </a:rPr>
              <a:t>copyright </a:t>
            </a:r>
            <a:r>
              <a:rPr lang="en-US" sz="3200" dirty="0">
                <a:solidFill>
                  <a:srgbClr val="FFFFFF"/>
                </a:solidFill>
                <a:latin typeface="Comic Sans MS" pitchFamily="66" charset="0"/>
              </a:rPr>
              <a:t>owners?</a:t>
            </a:r>
          </a:p>
        </p:txBody>
      </p:sp>
      <p:sp>
        <p:nvSpPr>
          <p:cNvPr id="3" name="Rectangle 2"/>
          <p:cNvSpPr/>
          <p:nvPr/>
        </p:nvSpPr>
        <p:spPr>
          <a:xfrm>
            <a:off x="228600" y="4634805"/>
            <a:ext cx="8610600" cy="1384995"/>
          </a:xfrm>
          <a:prstGeom prst="rect">
            <a:avLst/>
          </a:prstGeom>
        </p:spPr>
        <p:txBody>
          <a:bodyPr wrap="square">
            <a:spAutoFit/>
          </a:bodyPr>
          <a:lstStyle/>
          <a:p>
            <a:pPr marL="582613" lvl="1" indent="-6350">
              <a:spcBef>
                <a:spcPct val="20000"/>
              </a:spcBef>
              <a:defRPr/>
            </a:pPr>
            <a:r>
              <a:rPr lang="en-US" sz="2800" dirty="0">
                <a:latin typeface="Comic Sans MS" pitchFamily="66" charset="0"/>
              </a:rPr>
              <a:t>The right to </a:t>
            </a:r>
            <a:r>
              <a:rPr lang="en-US" sz="2800" dirty="0" smtClean="0">
                <a:solidFill>
                  <a:srgbClr val="C00000"/>
                </a:solidFill>
                <a:latin typeface="Comic Sans MS" pitchFamily="66" charset="0"/>
              </a:rPr>
              <a:t>make</a:t>
            </a:r>
            <a:r>
              <a:rPr lang="en-US" sz="2800" dirty="0">
                <a:solidFill>
                  <a:srgbClr val="C00000"/>
                </a:solidFill>
                <a:latin typeface="Comic Sans MS" pitchFamily="66" charset="0"/>
              </a:rPr>
              <a:t>, copy, display, distribute, perform, import or export </a:t>
            </a:r>
            <a:r>
              <a:rPr lang="en-US" sz="2800" dirty="0">
                <a:latin typeface="Comic Sans MS" pitchFamily="66" charset="0"/>
              </a:rPr>
              <a:t>creative works </a:t>
            </a:r>
            <a:r>
              <a:rPr lang="en-US" sz="2800" dirty="0" smtClean="0">
                <a:latin typeface="Comic Sans MS" pitchFamily="66" charset="0"/>
              </a:rPr>
              <a:t>or to  </a:t>
            </a:r>
            <a:r>
              <a:rPr lang="en-US" sz="2800" dirty="0">
                <a:latin typeface="Comic Sans MS" pitchFamily="66" charset="0"/>
              </a:rPr>
              <a:t>allow others to do </a:t>
            </a:r>
            <a:r>
              <a:rPr lang="en-US" sz="2800" dirty="0" smtClean="0">
                <a:latin typeface="Comic Sans MS" pitchFamily="66" charset="0"/>
              </a:rPr>
              <a:t>so.</a:t>
            </a:r>
            <a:endParaRPr lang="en-US" sz="2800" dirty="0">
              <a:latin typeface="Comic Sans MS" pitchFamily="66" charset="0"/>
            </a:endParaRPr>
          </a:p>
        </p:txBody>
      </p:sp>
    </p:spTree>
    <p:extLst>
      <p:ext uri="{BB962C8B-B14F-4D97-AF65-F5344CB8AC3E}">
        <p14:creationId xmlns:p14="http://schemas.microsoft.com/office/powerpoint/2010/main" val="36400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152400" y="152400"/>
            <a:ext cx="8915400" cy="677108"/>
          </a:xfrm>
          <a:prstGeom prst="rect">
            <a:avLst/>
          </a:prstGeom>
          <a:solidFill>
            <a:srgbClr val="C00000"/>
          </a:solidFill>
          <a:ln w="38100">
            <a:solidFill>
              <a:schemeClr val="tx1"/>
            </a:solidFill>
            <a:miter lim="800000"/>
            <a:headEnd/>
            <a:tailEnd/>
          </a:ln>
        </p:spPr>
        <p:txBody>
          <a:bodyPr>
            <a:spAutoFit/>
          </a:bodyPr>
          <a:lstStyle/>
          <a:p>
            <a:pPr algn="ctr">
              <a:spcBef>
                <a:spcPct val="50000"/>
              </a:spcBef>
              <a:defRPr/>
            </a:pPr>
            <a:r>
              <a:rPr lang="en-US" sz="3800" dirty="0">
                <a:solidFill>
                  <a:srgbClr val="FFFFFF"/>
                </a:solidFill>
                <a:latin typeface="Comic Sans MS" pitchFamily="66" charset="0"/>
              </a:rPr>
              <a:t>Sample Software Machine Claim</a:t>
            </a:r>
          </a:p>
        </p:txBody>
      </p:sp>
      <p:sp>
        <p:nvSpPr>
          <p:cNvPr id="64515" name="Text Box 6"/>
          <p:cNvSpPr txBox="1">
            <a:spLocks noChangeArrowheads="1"/>
          </p:cNvSpPr>
          <p:nvPr/>
        </p:nvSpPr>
        <p:spPr bwMode="auto">
          <a:xfrm>
            <a:off x="304800" y="762000"/>
            <a:ext cx="8839200" cy="2231380"/>
          </a:xfrm>
          <a:prstGeom prst="rect">
            <a:avLst/>
          </a:prstGeom>
          <a:noFill/>
          <a:ln w="9525">
            <a:noFill/>
            <a:miter lim="800000"/>
            <a:headEnd/>
            <a:tailEnd/>
          </a:ln>
        </p:spPr>
        <p:txBody>
          <a:bodyPr>
            <a:spAutoFit/>
          </a:bodyPr>
          <a:lstStyle/>
          <a:p>
            <a:pPr marL="60325" indent="396875">
              <a:spcBef>
                <a:spcPct val="50000"/>
              </a:spcBef>
              <a:tabLst>
                <a:tab pos="111125" algn="l"/>
              </a:tabLst>
            </a:pPr>
            <a:r>
              <a:rPr lang="en-US" sz="2800" dirty="0">
                <a:latin typeface="Comic Sans MS" pitchFamily="66" charset="0"/>
              </a:rPr>
              <a:t>A machine </a:t>
            </a:r>
            <a:r>
              <a:rPr lang="en-US" sz="2800" dirty="0" smtClean="0">
                <a:latin typeface="Comic Sans MS" pitchFamily="66" charset="0"/>
              </a:rPr>
              <a:t>for </a:t>
            </a:r>
            <a:r>
              <a:rPr lang="en-US" sz="2800" dirty="0">
                <a:latin typeface="Comic Sans MS" pitchFamily="66" charset="0"/>
              </a:rPr>
              <a:t>inserting additional </a:t>
            </a:r>
            <a:r>
              <a:rPr lang="en-US" sz="2800" dirty="0" smtClean="0">
                <a:latin typeface="Comic Sans MS" pitchFamily="66" charset="0"/>
              </a:rPr>
              <a:t>characters within </a:t>
            </a:r>
            <a:r>
              <a:rPr lang="en-US" sz="2800" dirty="0">
                <a:latin typeface="Comic Sans MS" pitchFamily="66" charset="0"/>
              </a:rPr>
              <a:t>an existing series of characters on a display, comprising:</a:t>
            </a:r>
          </a:p>
          <a:p>
            <a:pPr marL="914400" lvl="1" indent="-457200">
              <a:spcBef>
                <a:spcPct val="50000"/>
              </a:spcBef>
              <a:buFontTx/>
              <a:buAutoNum type="alphaLcPeriod"/>
            </a:pPr>
            <a:r>
              <a:rPr lang="en-US" sz="2200" dirty="0">
                <a:latin typeface="Comic Sans MS" pitchFamily="66" charset="0"/>
              </a:rPr>
              <a:t>a  memory which is able to store a series of characters at an adjacent series of addresses in said memory,</a:t>
            </a:r>
          </a:p>
        </p:txBody>
      </p:sp>
      <p:sp>
        <p:nvSpPr>
          <p:cNvPr id="64516" name="Text Box 7"/>
          <p:cNvSpPr txBox="1">
            <a:spLocks noChangeArrowheads="1"/>
          </p:cNvSpPr>
          <p:nvPr/>
        </p:nvSpPr>
        <p:spPr bwMode="auto">
          <a:xfrm>
            <a:off x="304800" y="2971800"/>
            <a:ext cx="8839200" cy="3478213"/>
          </a:xfrm>
          <a:prstGeom prst="rect">
            <a:avLst/>
          </a:prstGeom>
          <a:noFill/>
          <a:ln w="9525">
            <a:noFill/>
            <a:miter lim="800000"/>
            <a:headEnd/>
            <a:tailEnd/>
          </a:ln>
        </p:spPr>
        <p:txBody>
          <a:bodyPr>
            <a:spAutoFit/>
          </a:bodyPr>
          <a:lstStyle/>
          <a:p>
            <a:pPr marL="914400" lvl="1" indent="-457200">
              <a:spcBef>
                <a:spcPct val="50000"/>
              </a:spcBef>
              <a:buFontTx/>
              <a:buAutoNum type="alphaLcPeriod" startAt="2"/>
            </a:pPr>
            <a:r>
              <a:rPr lang="en-US" sz="2200" dirty="0">
                <a:latin typeface="Comic Sans MS" pitchFamily="66" charset="0"/>
              </a:rPr>
              <a:t>a character input means which a human operator can use to store a series of characters in said memory at said adjacent series of addresses,</a:t>
            </a:r>
          </a:p>
          <a:p>
            <a:pPr marL="914400" lvl="1" indent="-457200">
              <a:spcBef>
                <a:spcPct val="50000"/>
              </a:spcBef>
              <a:buFontTx/>
              <a:buAutoNum type="alphaLcPeriod" startAt="2"/>
            </a:pPr>
            <a:r>
              <a:rPr lang="en-US" sz="2200" dirty="0">
                <a:latin typeface="Comic Sans MS" pitchFamily="66" charset="0"/>
              </a:rPr>
              <a:t>A display which is operatively connected to said memory for displaying said series of characters stored in said memory at said adjacent series of addresses,</a:t>
            </a:r>
          </a:p>
          <a:p>
            <a:pPr marL="914400" lvl="1" indent="-457200">
              <a:spcBef>
                <a:spcPct val="50000"/>
              </a:spcBef>
              <a:buFontTx/>
              <a:buAutoNum type="alphaLcPeriod" startAt="2"/>
            </a:pPr>
            <a:r>
              <a:rPr lang="en-US" sz="2200" dirty="0">
                <a:latin typeface="Comic Sans MS" pitchFamily="66" charset="0"/>
              </a:rPr>
              <a:t>a pointer means which said operator can manipulate to point to any location between any adjacent characters within said series of characters displayed on said display,</a:t>
            </a:r>
          </a:p>
        </p:txBody>
      </p:sp>
    </p:spTree>
    <p:extLst>
      <p:ext uri="{BB962C8B-B14F-4D97-AF65-F5344CB8AC3E}">
        <p14:creationId xmlns:p14="http://schemas.microsoft.com/office/powerpoint/2010/main" val="216092491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6"/>
          <p:cNvSpPr txBox="1">
            <a:spLocks noChangeArrowheads="1"/>
          </p:cNvSpPr>
          <p:nvPr/>
        </p:nvSpPr>
        <p:spPr bwMode="auto">
          <a:xfrm>
            <a:off x="-76200" y="974725"/>
            <a:ext cx="9220200" cy="1693863"/>
          </a:xfrm>
          <a:prstGeom prst="rect">
            <a:avLst/>
          </a:prstGeom>
          <a:noFill/>
          <a:ln w="9525">
            <a:noFill/>
            <a:miter lim="800000"/>
            <a:headEnd/>
            <a:tailEnd/>
          </a:ln>
        </p:spPr>
        <p:txBody>
          <a:bodyPr>
            <a:spAutoFit/>
          </a:bodyPr>
          <a:lstStyle/>
          <a:p>
            <a:pPr marL="914400" lvl="1" indent="-457200">
              <a:spcBef>
                <a:spcPct val="50000"/>
              </a:spcBef>
              <a:buFontTx/>
              <a:buAutoNum type="alphaLcPeriod" startAt="5"/>
            </a:pPr>
            <a:r>
              <a:rPr lang="en-US" sz="2400" dirty="0">
                <a:latin typeface="Comic Sans MS" pitchFamily="66" charset="0"/>
              </a:rPr>
              <a:t>a memory controller which will:</a:t>
            </a:r>
          </a:p>
          <a:p>
            <a:pPr marL="1371600" lvl="2" indent="-457200">
              <a:spcBef>
                <a:spcPct val="50000"/>
              </a:spcBef>
              <a:buFontTx/>
              <a:buAutoNum type="arabicParenR"/>
            </a:pPr>
            <a:r>
              <a:rPr lang="en-US" sz="1800" dirty="0">
                <a:latin typeface="Comic Sans MS" pitchFamily="66" charset="0"/>
              </a:rPr>
              <a:t>direct any additional character which said operator enters via said character input means to a location in said memory, beginning at an address corresponding to the location between said adjacent characters as displayed on said display, and </a:t>
            </a:r>
          </a:p>
        </p:txBody>
      </p:sp>
      <p:sp>
        <p:nvSpPr>
          <p:cNvPr id="54276" name="Text Box 7"/>
          <p:cNvSpPr txBox="1">
            <a:spLocks noChangeArrowheads="1"/>
          </p:cNvSpPr>
          <p:nvPr/>
        </p:nvSpPr>
        <p:spPr bwMode="auto">
          <a:xfrm>
            <a:off x="-76200" y="2803525"/>
            <a:ext cx="9220200" cy="2862263"/>
          </a:xfrm>
          <a:prstGeom prst="rect">
            <a:avLst/>
          </a:prstGeom>
          <a:noFill/>
          <a:ln w="9525">
            <a:noFill/>
            <a:miter lim="800000"/>
            <a:headEnd/>
            <a:tailEnd/>
          </a:ln>
        </p:spPr>
        <p:txBody>
          <a:bodyPr>
            <a:spAutoFit/>
          </a:bodyPr>
          <a:lstStyle/>
          <a:p>
            <a:pPr marL="1371600" lvl="2" indent="-457200">
              <a:spcBef>
                <a:spcPct val="50000"/>
              </a:spcBef>
              <a:buFontTx/>
              <a:buAutoNum type="arabicParenR" startAt="2"/>
              <a:defRPr/>
            </a:pPr>
            <a:r>
              <a:rPr lang="en-US" sz="1800" dirty="0">
                <a:latin typeface="Comic Sans MS" pitchFamily="66" charset="0"/>
              </a:rPr>
              <a:t>cause all characters in said series of characters which are stored in said memory at addresses subsequent to said location in said memory to be transposed to subsequent addresses in said memory so that said additional characters will be stored in said memory at said location and before all of said subsequent characters,</a:t>
            </a:r>
            <a:r>
              <a:rPr lang="en-US" sz="1800" b="1" dirty="0">
                <a:solidFill>
                  <a:schemeClr val="accent6">
                    <a:lumMod val="50000"/>
                  </a:schemeClr>
                </a:solidFill>
                <a:latin typeface="Comic Sans MS" pitchFamily="66" charset="0"/>
              </a:rPr>
              <a:t> </a:t>
            </a:r>
            <a:r>
              <a:rPr lang="en-US" sz="1800" dirty="0">
                <a:latin typeface="Comic Sans MS" pitchFamily="66" charset="0"/>
              </a:rPr>
              <a:t>whereby said display will display said additional characters within said series of characters at said location between said adjacent characters, and whereby a writer can add words within the existing body of text and the added words are displayed in an orderly and clean fashion without having to reenter said existing body of text.</a:t>
            </a:r>
          </a:p>
        </p:txBody>
      </p:sp>
      <p:sp>
        <p:nvSpPr>
          <p:cNvPr id="941064" name="Text Box 8"/>
          <p:cNvSpPr txBox="1">
            <a:spLocks noChangeArrowheads="1"/>
          </p:cNvSpPr>
          <p:nvPr/>
        </p:nvSpPr>
        <p:spPr bwMode="auto">
          <a:xfrm>
            <a:off x="0" y="5638800"/>
            <a:ext cx="9144000" cy="584200"/>
          </a:xfrm>
          <a:prstGeom prst="rect">
            <a:avLst/>
          </a:prstGeom>
          <a:noFill/>
          <a:ln w="9525">
            <a:noFill/>
            <a:miter lim="800000"/>
            <a:headEnd/>
            <a:tailEnd/>
          </a:ln>
        </p:spPr>
        <p:txBody>
          <a:bodyPr>
            <a:spAutoFit/>
          </a:bodyPr>
          <a:lstStyle/>
          <a:p>
            <a:pPr algn="ctr">
              <a:spcBef>
                <a:spcPct val="50000"/>
              </a:spcBef>
            </a:pPr>
            <a:r>
              <a:rPr lang="en-US" sz="3200" b="1" dirty="0">
                <a:solidFill>
                  <a:srgbClr val="6027EF"/>
                </a:solidFill>
                <a:latin typeface="Comic Sans MS" pitchFamily="66" charset="0"/>
              </a:rPr>
              <a:t>Word insertion feature of Word-Processor</a:t>
            </a:r>
          </a:p>
        </p:txBody>
      </p:sp>
      <p:sp>
        <p:nvSpPr>
          <p:cNvPr id="6" name="Text Box 5"/>
          <p:cNvSpPr txBox="1">
            <a:spLocks noChangeArrowheads="1"/>
          </p:cNvSpPr>
          <p:nvPr/>
        </p:nvSpPr>
        <p:spPr bwMode="auto">
          <a:xfrm>
            <a:off x="152400" y="152400"/>
            <a:ext cx="8915400" cy="677108"/>
          </a:xfrm>
          <a:prstGeom prst="rect">
            <a:avLst/>
          </a:prstGeom>
          <a:solidFill>
            <a:srgbClr val="C00000"/>
          </a:solidFill>
          <a:ln w="38100">
            <a:solidFill>
              <a:schemeClr val="tx1"/>
            </a:solidFill>
            <a:miter lim="800000"/>
            <a:headEnd/>
            <a:tailEnd/>
          </a:ln>
        </p:spPr>
        <p:txBody>
          <a:bodyPr>
            <a:spAutoFit/>
          </a:bodyPr>
          <a:lstStyle/>
          <a:p>
            <a:pPr algn="ctr">
              <a:spcBef>
                <a:spcPct val="50000"/>
              </a:spcBef>
              <a:defRPr/>
            </a:pPr>
            <a:r>
              <a:rPr lang="en-US" sz="3800" dirty="0">
                <a:solidFill>
                  <a:srgbClr val="FFFFFF"/>
                </a:solidFill>
                <a:latin typeface="Comic Sans MS" pitchFamily="66" charset="0"/>
              </a:rPr>
              <a:t>Sample Software Machine Claim</a:t>
            </a:r>
          </a:p>
        </p:txBody>
      </p:sp>
    </p:spTree>
    <p:extLst>
      <p:ext uri="{BB962C8B-B14F-4D97-AF65-F5344CB8AC3E}">
        <p14:creationId xmlns:p14="http://schemas.microsoft.com/office/powerpoint/2010/main" val="4285314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1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64"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7"/>
          <p:cNvSpPr txBox="1">
            <a:spLocks noChangeArrowheads="1"/>
          </p:cNvSpPr>
          <p:nvPr/>
        </p:nvSpPr>
        <p:spPr bwMode="auto">
          <a:xfrm>
            <a:off x="228600" y="1600200"/>
            <a:ext cx="8763000" cy="3687163"/>
          </a:xfrm>
          <a:prstGeom prst="rect">
            <a:avLst/>
          </a:prstGeom>
          <a:noFill/>
          <a:ln w="9525">
            <a:noFill/>
            <a:miter lim="800000"/>
            <a:headEnd/>
            <a:tailEnd/>
          </a:ln>
        </p:spPr>
        <p:txBody>
          <a:bodyPr>
            <a:spAutoFit/>
          </a:bodyPr>
          <a:lstStyle/>
          <a:p>
            <a:pPr algn="ctr">
              <a:spcBef>
                <a:spcPct val="50000"/>
              </a:spcBef>
              <a:defRPr/>
            </a:pPr>
            <a:r>
              <a:rPr lang="en-US" sz="3200" b="1" dirty="0">
                <a:latin typeface="Comic Sans MS" pitchFamily="66" charset="0"/>
              </a:rPr>
              <a:t>35 USC 101 Inventions Patentable</a:t>
            </a:r>
          </a:p>
          <a:p>
            <a:pPr>
              <a:spcBef>
                <a:spcPct val="30000"/>
              </a:spcBef>
              <a:defRPr/>
            </a:pPr>
            <a:r>
              <a:rPr lang="en-US" sz="3200" dirty="0">
                <a:latin typeface="Comic Sans MS" pitchFamily="66" charset="0"/>
              </a:rPr>
              <a:t>“Whoever invents or discovers any new and useful process, machine, </a:t>
            </a:r>
            <a:r>
              <a:rPr lang="en-US" sz="3200" b="1" u="sng" dirty="0">
                <a:solidFill>
                  <a:srgbClr val="C00000"/>
                </a:solidFill>
                <a:latin typeface="Comic Sans MS" pitchFamily="66" charset="0"/>
              </a:rPr>
              <a:t>manufacture</a:t>
            </a:r>
            <a:r>
              <a:rPr lang="en-US" sz="3200" dirty="0">
                <a:latin typeface="Comic Sans MS" pitchFamily="66" charset="0"/>
              </a:rPr>
              <a:t>, or composition of matter, or any new and useful improvement there of, may obtain a patent therefore, subject to the conditions and requirements of this title.”</a:t>
            </a:r>
          </a:p>
        </p:txBody>
      </p:sp>
      <p:sp>
        <p:nvSpPr>
          <p:cNvPr id="4" name="Text Box 6"/>
          <p:cNvSpPr txBox="1">
            <a:spLocks noChangeArrowheads="1"/>
          </p:cNvSpPr>
          <p:nvPr/>
        </p:nvSpPr>
        <p:spPr bwMode="auto">
          <a:xfrm>
            <a:off x="228600" y="152400"/>
            <a:ext cx="8610600" cy="677108"/>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Patent Law</a:t>
            </a:r>
          </a:p>
        </p:txBody>
      </p:sp>
    </p:spTree>
    <p:extLst>
      <p:ext uri="{BB962C8B-B14F-4D97-AF65-F5344CB8AC3E}">
        <p14:creationId xmlns:p14="http://schemas.microsoft.com/office/powerpoint/2010/main" val="57173568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7"/>
          <p:cNvSpPr txBox="1">
            <a:spLocks noChangeArrowheads="1"/>
          </p:cNvSpPr>
          <p:nvPr/>
        </p:nvSpPr>
        <p:spPr bwMode="auto">
          <a:xfrm>
            <a:off x="304800" y="1524000"/>
            <a:ext cx="8839200" cy="1878013"/>
          </a:xfrm>
          <a:prstGeom prst="rect">
            <a:avLst/>
          </a:prstGeom>
          <a:noFill/>
          <a:ln w="9525">
            <a:noFill/>
            <a:miter lim="800000"/>
            <a:headEnd/>
            <a:tailEnd/>
          </a:ln>
        </p:spPr>
        <p:txBody>
          <a:bodyPr>
            <a:spAutoFit/>
          </a:bodyPr>
          <a:lstStyle/>
          <a:p>
            <a:pPr marL="457200" indent="-457200">
              <a:spcBef>
                <a:spcPct val="50000"/>
              </a:spcBef>
            </a:pPr>
            <a:r>
              <a:rPr lang="en-US" sz="3000" b="1" dirty="0">
                <a:latin typeface="Comic Sans MS" pitchFamily="66" charset="0"/>
              </a:rPr>
              <a:t>A hand-held writing instrument comprising:</a:t>
            </a:r>
          </a:p>
          <a:p>
            <a:pPr marL="914400" lvl="1" indent="-457200">
              <a:spcBef>
                <a:spcPct val="50000"/>
              </a:spcBef>
              <a:buFontTx/>
              <a:buAutoNum type="alphaLcPeriod"/>
            </a:pPr>
            <a:r>
              <a:rPr lang="en-US" sz="2400" dirty="0">
                <a:latin typeface="Comic Sans MS" pitchFamily="66" charset="0"/>
              </a:rPr>
              <a:t>elongated solid core-element means that will leave a marking line if moved across paper or other similar surface, and </a:t>
            </a:r>
          </a:p>
        </p:txBody>
      </p:sp>
      <p:sp>
        <p:nvSpPr>
          <p:cNvPr id="67588" name="Text Box 9"/>
          <p:cNvSpPr txBox="1">
            <a:spLocks noChangeArrowheads="1"/>
          </p:cNvSpPr>
          <p:nvPr/>
        </p:nvSpPr>
        <p:spPr bwMode="auto">
          <a:xfrm>
            <a:off x="304800" y="3354388"/>
            <a:ext cx="8839200" cy="3046412"/>
          </a:xfrm>
          <a:prstGeom prst="rect">
            <a:avLst/>
          </a:prstGeom>
          <a:noFill/>
          <a:ln w="9525">
            <a:noFill/>
            <a:miter lim="800000"/>
            <a:headEnd/>
            <a:tailEnd/>
          </a:ln>
        </p:spPr>
        <p:txBody>
          <a:bodyPr>
            <a:spAutoFit/>
          </a:bodyPr>
          <a:lstStyle/>
          <a:p>
            <a:pPr marL="914400" lvl="1" indent="-457200">
              <a:spcBef>
                <a:spcPct val="50000"/>
              </a:spcBef>
              <a:buFontTx/>
              <a:buAutoNum type="alphaLcPeriod" startAt="2"/>
            </a:pPr>
            <a:r>
              <a:rPr lang="en-US" sz="2400" dirty="0">
                <a:latin typeface="Comic Sans MS" pitchFamily="66" charset="0"/>
              </a:rPr>
              <a:t>an elongated holder surrounding and encasing said holder being removable from an end thereof to expose an end of said core-element means so as to enable said core-element means to be exposed for writing, whereby said holder protects said core-element means from breakage and provides an enlarged means for holding said core-element means conveniently.                                    </a:t>
            </a:r>
          </a:p>
        </p:txBody>
      </p:sp>
      <p:sp>
        <p:nvSpPr>
          <p:cNvPr id="943114" name="Text Box 10"/>
          <p:cNvSpPr txBox="1">
            <a:spLocks noChangeArrowheads="1"/>
          </p:cNvSpPr>
          <p:nvPr/>
        </p:nvSpPr>
        <p:spPr bwMode="auto">
          <a:xfrm>
            <a:off x="2794000" y="914400"/>
            <a:ext cx="2819400" cy="579438"/>
          </a:xfrm>
          <a:prstGeom prst="rect">
            <a:avLst/>
          </a:prstGeom>
          <a:noFill/>
          <a:ln w="9525">
            <a:noFill/>
            <a:miter lim="800000"/>
            <a:headEnd/>
            <a:tailEnd/>
          </a:ln>
        </p:spPr>
        <p:txBody>
          <a:bodyPr>
            <a:spAutoFit/>
          </a:bodyPr>
          <a:lstStyle/>
          <a:p>
            <a:pPr algn="ctr">
              <a:spcBef>
                <a:spcPct val="50000"/>
              </a:spcBef>
            </a:pPr>
            <a:r>
              <a:rPr lang="en-US" sz="3200" b="1" dirty="0">
                <a:solidFill>
                  <a:srgbClr val="6027EF"/>
                </a:solidFill>
                <a:latin typeface="Comic Sans MS" pitchFamily="66" charset="0"/>
              </a:rPr>
              <a:t>PENCIL</a:t>
            </a:r>
          </a:p>
        </p:txBody>
      </p:sp>
      <p:sp>
        <p:nvSpPr>
          <p:cNvPr id="6" name="Text Box 5"/>
          <p:cNvSpPr txBox="1">
            <a:spLocks noChangeArrowheads="1"/>
          </p:cNvSpPr>
          <p:nvPr/>
        </p:nvSpPr>
        <p:spPr bwMode="auto">
          <a:xfrm>
            <a:off x="76200" y="161092"/>
            <a:ext cx="8915400" cy="677108"/>
          </a:xfrm>
          <a:prstGeom prst="rect">
            <a:avLst/>
          </a:prstGeom>
          <a:solidFill>
            <a:srgbClr val="C00000"/>
          </a:solidFill>
          <a:ln w="38100">
            <a:solidFill>
              <a:schemeClr val="tx1"/>
            </a:solidFill>
            <a:miter lim="800000"/>
            <a:headEnd/>
            <a:tailEnd/>
          </a:ln>
        </p:spPr>
        <p:txBody>
          <a:bodyPr>
            <a:spAutoFit/>
          </a:bodyPr>
          <a:lstStyle/>
          <a:p>
            <a:pPr algn="ctr">
              <a:spcBef>
                <a:spcPct val="50000"/>
              </a:spcBef>
              <a:defRPr/>
            </a:pPr>
            <a:r>
              <a:rPr lang="en-US" sz="3800" dirty="0">
                <a:solidFill>
                  <a:srgbClr val="FFFFFF"/>
                </a:solidFill>
                <a:latin typeface="Comic Sans MS" pitchFamily="66" charset="0"/>
              </a:rPr>
              <a:t>Sample </a:t>
            </a:r>
            <a:r>
              <a:rPr lang="en-US" sz="3800" dirty="0" smtClean="0">
                <a:solidFill>
                  <a:srgbClr val="FFFFFF"/>
                </a:solidFill>
                <a:latin typeface="Comic Sans MS" pitchFamily="66" charset="0"/>
              </a:rPr>
              <a:t>Article of Manufacture Claim</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014322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3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4"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7"/>
          <p:cNvSpPr txBox="1">
            <a:spLocks noChangeArrowheads="1"/>
          </p:cNvSpPr>
          <p:nvPr/>
        </p:nvSpPr>
        <p:spPr bwMode="auto">
          <a:xfrm>
            <a:off x="228600" y="1600200"/>
            <a:ext cx="8763000" cy="3687163"/>
          </a:xfrm>
          <a:prstGeom prst="rect">
            <a:avLst/>
          </a:prstGeom>
          <a:noFill/>
          <a:ln w="9525">
            <a:noFill/>
            <a:miter lim="800000"/>
            <a:headEnd/>
            <a:tailEnd/>
          </a:ln>
        </p:spPr>
        <p:txBody>
          <a:bodyPr>
            <a:spAutoFit/>
          </a:bodyPr>
          <a:lstStyle/>
          <a:p>
            <a:pPr algn="ctr">
              <a:spcBef>
                <a:spcPct val="50000"/>
              </a:spcBef>
              <a:defRPr/>
            </a:pPr>
            <a:r>
              <a:rPr lang="en-US" sz="3200" b="1" dirty="0">
                <a:latin typeface="Comic Sans MS" pitchFamily="66" charset="0"/>
              </a:rPr>
              <a:t>35 USC 101 Inventions Patentable</a:t>
            </a:r>
          </a:p>
          <a:p>
            <a:pPr>
              <a:spcBef>
                <a:spcPct val="30000"/>
              </a:spcBef>
              <a:defRPr/>
            </a:pPr>
            <a:r>
              <a:rPr lang="en-US" sz="3200" dirty="0">
                <a:latin typeface="Comic Sans MS" pitchFamily="66" charset="0"/>
              </a:rPr>
              <a:t>“Whoever invents or discovers any new and useful process, machine, manufacture, or </a:t>
            </a:r>
            <a:r>
              <a:rPr lang="en-US" sz="3200" b="1" u="sng" dirty="0">
                <a:solidFill>
                  <a:srgbClr val="C00000"/>
                </a:solidFill>
                <a:latin typeface="Comic Sans MS" pitchFamily="66" charset="0"/>
              </a:rPr>
              <a:t>composition of matter</a:t>
            </a:r>
            <a:r>
              <a:rPr lang="en-US" sz="3200" dirty="0">
                <a:latin typeface="Comic Sans MS" pitchFamily="66" charset="0"/>
              </a:rPr>
              <a:t>, or any new and useful improvement there of, may obtain a patent therefore, subject to the conditions and requirements of this title.”</a:t>
            </a:r>
          </a:p>
        </p:txBody>
      </p:sp>
      <p:sp>
        <p:nvSpPr>
          <p:cNvPr id="4" name="Text Box 6"/>
          <p:cNvSpPr txBox="1">
            <a:spLocks noChangeArrowheads="1"/>
          </p:cNvSpPr>
          <p:nvPr/>
        </p:nvSpPr>
        <p:spPr bwMode="auto">
          <a:xfrm>
            <a:off x="228600" y="152400"/>
            <a:ext cx="8610600" cy="677108"/>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Patent Law</a:t>
            </a:r>
          </a:p>
        </p:txBody>
      </p:sp>
    </p:spTree>
    <p:extLst>
      <p:ext uri="{BB962C8B-B14F-4D97-AF65-F5344CB8AC3E}">
        <p14:creationId xmlns:p14="http://schemas.microsoft.com/office/powerpoint/2010/main" val="83212600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6"/>
          <p:cNvSpPr txBox="1">
            <a:spLocks noChangeArrowheads="1"/>
          </p:cNvSpPr>
          <p:nvPr/>
        </p:nvSpPr>
        <p:spPr bwMode="auto">
          <a:xfrm>
            <a:off x="533400" y="1600200"/>
            <a:ext cx="8458200" cy="3540125"/>
          </a:xfrm>
          <a:prstGeom prst="rect">
            <a:avLst/>
          </a:prstGeom>
          <a:noFill/>
          <a:ln w="9525">
            <a:noFill/>
            <a:miter lim="800000"/>
            <a:headEnd/>
            <a:tailEnd/>
          </a:ln>
        </p:spPr>
        <p:txBody>
          <a:bodyPr wrap="square">
            <a:spAutoFit/>
          </a:bodyPr>
          <a:lstStyle/>
          <a:p>
            <a:pPr marL="6350" indent="-6350">
              <a:spcBef>
                <a:spcPct val="50000"/>
              </a:spcBef>
            </a:pPr>
            <a:r>
              <a:rPr lang="en-US" sz="3200" dirty="0">
                <a:latin typeface="Comic Sans MS" pitchFamily="66" charset="0"/>
              </a:rPr>
              <a:t>A rigid building and paving material comprising a mixture of sand and stones, and a hardened cement binder filling the interstices between and adhering to sand and stone, whereby a hardened, rigid and strong matrix for building and paving will be provided.</a:t>
            </a:r>
          </a:p>
        </p:txBody>
      </p:sp>
      <p:sp>
        <p:nvSpPr>
          <p:cNvPr id="945159" name="Text Box 7"/>
          <p:cNvSpPr txBox="1">
            <a:spLocks noChangeArrowheads="1"/>
          </p:cNvSpPr>
          <p:nvPr/>
        </p:nvSpPr>
        <p:spPr bwMode="auto">
          <a:xfrm>
            <a:off x="2895600" y="990600"/>
            <a:ext cx="2819400" cy="579438"/>
          </a:xfrm>
          <a:prstGeom prst="rect">
            <a:avLst/>
          </a:prstGeom>
          <a:noFill/>
          <a:ln w="9525">
            <a:noFill/>
            <a:miter lim="800000"/>
            <a:headEnd/>
            <a:tailEnd/>
          </a:ln>
        </p:spPr>
        <p:txBody>
          <a:bodyPr>
            <a:spAutoFit/>
          </a:bodyPr>
          <a:lstStyle/>
          <a:p>
            <a:pPr algn="ctr">
              <a:spcBef>
                <a:spcPct val="50000"/>
              </a:spcBef>
            </a:pPr>
            <a:r>
              <a:rPr lang="en-US" sz="3200" b="1" dirty="0">
                <a:solidFill>
                  <a:srgbClr val="6027EF"/>
                </a:solidFill>
                <a:latin typeface="Comic Sans MS" pitchFamily="66" charset="0"/>
              </a:rPr>
              <a:t>CONCRETE</a:t>
            </a:r>
          </a:p>
        </p:txBody>
      </p:sp>
      <p:sp>
        <p:nvSpPr>
          <p:cNvPr id="5" name="Text Box 5"/>
          <p:cNvSpPr txBox="1">
            <a:spLocks noChangeArrowheads="1"/>
          </p:cNvSpPr>
          <p:nvPr/>
        </p:nvSpPr>
        <p:spPr bwMode="auto">
          <a:xfrm>
            <a:off x="76200" y="152400"/>
            <a:ext cx="8915400" cy="677108"/>
          </a:xfrm>
          <a:prstGeom prst="rect">
            <a:avLst/>
          </a:prstGeom>
          <a:solidFill>
            <a:srgbClr val="C00000"/>
          </a:solidFill>
          <a:ln w="38100">
            <a:solidFill>
              <a:schemeClr val="tx1"/>
            </a:solidFill>
            <a:miter lim="800000"/>
            <a:headEnd/>
            <a:tailEnd/>
          </a:ln>
        </p:spPr>
        <p:txBody>
          <a:bodyPr>
            <a:spAutoFit/>
          </a:bodyPr>
          <a:lstStyle/>
          <a:p>
            <a:pPr algn="ctr">
              <a:spcBef>
                <a:spcPct val="50000"/>
              </a:spcBef>
              <a:defRPr/>
            </a:pPr>
            <a:r>
              <a:rPr lang="en-US" sz="3800" dirty="0">
                <a:solidFill>
                  <a:srgbClr val="FFFFFF"/>
                </a:solidFill>
                <a:latin typeface="Comic Sans MS" pitchFamily="66" charset="0"/>
              </a:rPr>
              <a:t>Sample </a:t>
            </a:r>
            <a:r>
              <a:rPr lang="en-US" sz="3800" dirty="0" smtClean="0">
                <a:solidFill>
                  <a:srgbClr val="FFFFFF"/>
                </a:solidFill>
                <a:latin typeface="Comic Sans MS" pitchFamily="66" charset="0"/>
              </a:rPr>
              <a:t>Composition of Matter Claim</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692722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5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9"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7"/>
          <p:cNvSpPr txBox="1">
            <a:spLocks noChangeArrowheads="1"/>
          </p:cNvSpPr>
          <p:nvPr/>
        </p:nvSpPr>
        <p:spPr bwMode="auto">
          <a:xfrm>
            <a:off x="228600" y="1600200"/>
            <a:ext cx="8763000" cy="3687163"/>
          </a:xfrm>
          <a:prstGeom prst="rect">
            <a:avLst/>
          </a:prstGeom>
          <a:noFill/>
          <a:ln w="9525">
            <a:noFill/>
            <a:miter lim="800000"/>
            <a:headEnd/>
            <a:tailEnd/>
          </a:ln>
        </p:spPr>
        <p:txBody>
          <a:bodyPr>
            <a:spAutoFit/>
          </a:bodyPr>
          <a:lstStyle/>
          <a:p>
            <a:pPr algn="ctr">
              <a:spcBef>
                <a:spcPct val="50000"/>
              </a:spcBef>
              <a:defRPr/>
            </a:pPr>
            <a:r>
              <a:rPr lang="en-US" sz="3200" b="1" dirty="0">
                <a:latin typeface="Comic Sans MS" pitchFamily="66" charset="0"/>
              </a:rPr>
              <a:t>35 USC 101 Inventions Patentable</a:t>
            </a:r>
          </a:p>
          <a:p>
            <a:pPr>
              <a:spcBef>
                <a:spcPct val="30000"/>
              </a:spcBef>
              <a:defRPr/>
            </a:pPr>
            <a:r>
              <a:rPr lang="en-US" sz="3200" dirty="0">
                <a:latin typeface="Comic Sans MS" pitchFamily="66" charset="0"/>
              </a:rPr>
              <a:t>“Whoever invents or discovers any new and useful process, machine, manufacture, or composition of matter, or any </a:t>
            </a:r>
            <a:r>
              <a:rPr lang="en-US" sz="3200" b="1" u="sng" dirty="0">
                <a:solidFill>
                  <a:srgbClr val="C00000"/>
                </a:solidFill>
                <a:latin typeface="Comic Sans MS" pitchFamily="66" charset="0"/>
              </a:rPr>
              <a:t>new and useful improvement</a:t>
            </a:r>
            <a:r>
              <a:rPr lang="en-US" sz="3200" b="1" dirty="0">
                <a:solidFill>
                  <a:srgbClr val="C00000"/>
                </a:solidFill>
                <a:latin typeface="Comic Sans MS" pitchFamily="66" charset="0"/>
              </a:rPr>
              <a:t> </a:t>
            </a:r>
            <a:r>
              <a:rPr lang="en-US" sz="3200" dirty="0">
                <a:latin typeface="Comic Sans MS" pitchFamily="66" charset="0"/>
              </a:rPr>
              <a:t>there of, may obtain a patent therefore, subject to the conditions and requirements of this title.”</a:t>
            </a:r>
          </a:p>
        </p:txBody>
      </p:sp>
      <p:sp>
        <p:nvSpPr>
          <p:cNvPr id="4" name="Text Box 6"/>
          <p:cNvSpPr txBox="1">
            <a:spLocks noChangeArrowheads="1"/>
          </p:cNvSpPr>
          <p:nvPr/>
        </p:nvSpPr>
        <p:spPr bwMode="auto">
          <a:xfrm>
            <a:off x="228600" y="152400"/>
            <a:ext cx="8610600" cy="677108"/>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Patent Law</a:t>
            </a:r>
          </a:p>
        </p:txBody>
      </p:sp>
    </p:spTree>
    <p:extLst>
      <p:ext uri="{BB962C8B-B14F-4D97-AF65-F5344CB8AC3E}">
        <p14:creationId xmlns:p14="http://schemas.microsoft.com/office/powerpoint/2010/main" val="156814734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6"/>
          <p:cNvSpPr txBox="1">
            <a:spLocks noChangeArrowheads="1"/>
          </p:cNvSpPr>
          <p:nvPr/>
        </p:nvSpPr>
        <p:spPr bwMode="auto">
          <a:xfrm>
            <a:off x="533400" y="609600"/>
            <a:ext cx="8001000" cy="3323987"/>
          </a:xfrm>
          <a:prstGeom prst="rect">
            <a:avLst/>
          </a:prstGeom>
          <a:noFill/>
          <a:ln w="9525">
            <a:noFill/>
            <a:miter lim="800000"/>
            <a:headEnd/>
            <a:tailEnd/>
          </a:ln>
        </p:spPr>
        <p:txBody>
          <a:bodyPr>
            <a:spAutoFit/>
          </a:bodyPr>
          <a:lstStyle/>
          <a:p>
            <a:pPr>
              <a:defRPr/>
            </a:pPr>
            <a:r>
              <a:rPr lang="en-US" sz="3000" dirty="0">
                <a:latin typeface="Comic Sans MS" pitchFamily="66" charset="0"/>
              </a:rPr>
              <a:t>If you </a:t>
            </a:r>
            <a:r>
              <a:rPr lang="en-US" sz="3000" dirty="0" smtClean="0">
                <a:latin typeface="Comic Sans MS" pitchFamily="66" charset="0"/>
              </a:rPr>
              <a:t>invent a </a:t>
            </a:r>
            <a:r>
              <a:rPr lang="en-US" sz="3000" dirty="0">
                <a:latin typeface="Comic Sans MS" pitchFamily="66" charset="0"/>
              </a:rPr>
              <a:t>new use for an existing product you can file what is known as a </a:t>
            </a:r>
            <a:r>
              <a:rPr lang="en-US" sz="3000" u="sng" dirty="0">
                <a:latin typeface="Comic Sans MS" pitchFamily="66" charset="0"/>
              </a:rPr>
              <a:t>use patent</a:t>
            </a:r>
            <a:r>
              <a:rPr lang="en-US" sz="3000" dirty="0">
                <a:latin typeface="Comic Sans MS" pitchFamily="66" charset="0"/>
              </a:rPr>
              <a:t>. If the use patent is </a:t>
            </a:r>
            <a:r>
              <a:rPr lang="en-US" sz="3000" dirty="0" smtClean="0">
                <a:latin typeface="Comic Sans MS" pitchFamily="66" charset="0"/>
              </a:rPr>
              <a:t>approved, </a:t>
            </a:r>
            <a:r>
              <a:rPr lang="en-US" sz="3000" dirty="0">
                <a:latin typeface="Comic Sans MS" pitchFamily="66" charset="0"/>
              </a:rPr>
              <a:t>you would have patent protection for that particular use of the product and could license those rights. </a:t>
            </a:r>
            <a:endParaRPr lang="en-US" sz="3000" dirty="0" smtClean="0">
              <a:latin typeface="Comic Sans MS" pitchFamily="66" charset="0"/>
            </a:endParaRPr>
          </a:p>
          <a:p>
            <a:pPr algn="ctr">
              <a:defRPr/>
            </a:pPr>
            <a:endParaRPr lang="en-US" sz="3000" b="1" dirty="0">
              <a:solidFill>
                <a:srgbClr val="C00000"/>
              </a:solidFill>
              <a:latin typeface="Comic Sans MS" pitchFamily="66" charset="0"/>
            </a:endParaRPr>
          </a:p>
        </p:txBody>
      </p:sp>
      <p:sp>
        <p:nvSpPr>
          <p:cNvPr id="2" name="Oval 1"/>
          <p:cNvSpPr/>
          <p:nvPr/>
        </p:nvSpPr>
        <p:spPr bwMode="auto">
          <a:xfrm>
            <a:off x="381000" y="3810000"/>
            <a:ext cx="8470900" cy="23622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en-US" sz="3200" dirty="0">
                <a:solidFill>
                  <a:srgbClr val="FFFFFF"/>
                </a:solidFill>
                <a:latin typeface="Comic Sans MS" pitchFamily="66" charset="0"/>
              </a:rPr>
              <a:t>Note: You don’t have a patent on the actual product, only the “new use” of that product.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FFFFFF"/>
              </a:solidFill>
              <a:effectLst/>
            </a:endParaRPr>
          </a:p>
        </p:txBody>
      </p:sp>
    </p:spTree>
    <p:extLst>
      <p:ext uri="{BB962C8B-B14F-4D97-AF65-F5344CB8AC3E}">
        <p14:creationId xmlns:p14="http://schemas.microsoft.com/office/powerpoint/2010/main" val="39919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228600" y="471488"/>
            <a:ext cx="8686800" cy="677108"/>
          </a:xfrm>
          <a:prstGeom prst="rect">
            <a:avLst/>
          </a:prstGeom>
          <a:noFill/>
          <a:ln w="9525">
            <a:noFill/>
            <a:miter lim="800000"/>
            <a:headEnd/>
            <a:tailEnd/>
          </a:ln>
        </p:spPr>
        <p:txBody>
          <a:bodyPr>
            <a:spAutoFit/>
          </a:bodyPr>
          <a:lstStyle/>
          <a:p>
            <a:pPr algn="ctr">
              <a:defRPr/>
            </a:pPr>
            <a:r>
              <a:rPr lang="en-US" sz="3800" b="1" dirty="0">
                <a:solidFill>
                  <a:srgbClr val="C00000"/>
                </a:solidFill>
                <a:latin typeface="Comic Sans MS" pitchFamily="66" charset="0"/>
              </a:rPr>
              <a:t>The New Use </a:t>
            </a:r>
            <a:r>
              <a:rPr lang="en-US" sz="3800" b="1" dirty="0" smtClean="0">
                <a:solidFill>
                  <a:srgbClr val="C00000"/>
                </a:solidFill>
                <a:latin typeface="Comic Sans MS" pitchFamily="66" charset="0"/>
              </a:rPr>
              <a:t>Must Be Unique</a:t>
            </a:r>
            <a:endParaRPr lang="en-US" sz="3800" b="1" dirty="0">
              <a:solidFill>
                <a:srgbClr val="C00000"/>
              </a:solidFill>
              <a:latin typeface="Comic Sans MS" pitchFamily="66" charset="0"/>
            </a:endParaRPr>
          </a:p>
        </p:txBody>
      </p:sp>
      <p:sp>
        <p:nvSpPr>
          <p:cNvPr id="73731" name="Text Box 6"/>
          <p:cNvSpPr txBox="1">
            <a:spLocks noChangeArrowheads="1"/>
          </p:cNvSpPr>
          <p:nvPr/>
        </p:nvSpPr>
        <p:spPr bwMode="auto">
          <a:xfrm>
            <a:off x="304800" y="1371600"/>
            <a:ext cx="8229600" cy="4708525"/>
          </a:xfrm>
          <a:prstGeom prst="rect">
            <a:avLst/>
          </a:prstGeom>
          <a:noFill/>
          <a:ln w="9525">
            <a:noFill/>
            <a:miter lim="800000"/>
            <a:headEnd/>
            <a:tailEnd/>
          </a:ln>
        </p:spPr>
        <p:txBody>
          <a:bodyPr>
            <a:spAutoFit/>
          </a:bodyPr>
          <a:lstStyle/>
          <a:p>
            <a:r>
              <a:rPr lang="en-US" sz="3000" dirty="0">
                <a:latin typeface="Comic Sans MS" pitchFamily="66" charset="0"/>
              </a:rPr>
              <a:t>Certain industries lend themselves to the </a:t>
            </a:r>
            <a:r>
              <a:rPr lang="en-US" sz="3000" u="sng" dirty="0" smtClean="0">
                <a:latin typeface="Comic Sans MS" pitchFamily="66" charset="0"/>
              </a:rPr>
              <a:t>new use </a:t>
            </a:r>
            <a:r>
              <a:rPr lang="en-US" sz="3000" u="sng" dirty="0">
                <a:latin typeface="Comic Sans MS" pitchFamily="66" charset="0"/>
              </a:rPr>
              <a:t>patent</a:t>
            </a:r>
            <a:r>
              <a:rPr lang="en-US" sz="3000" dirty="0">
                <a:latin typeface="Comic Sans MS" pitchFamily="66" charset="0"/>
              </a:rPr>
              <a:t> scenario better than others. The pharmaceutical industry is a good example. When a drug is developed to treat a condition it is often discovered later that the drug is also an effective treatment for one or more other conditions. A use patent can be filed for the new uses of the drug as long as the new uses are unique and distinct from existing uses.</a:t>
            </a:r>
          </a:p>
        </p:txBody>
      </p:sp>
    </p:spTree>
    <p:extLst>
      <p:ext uri="{BB962C8B-B14F-4D97-AF65-F5344CB8AC3E}">
        <p14:creationId xmlns:p14="http://schemas.microsoft.com/office/powerpoint/2010/main" val="3603603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6"/>
          <p:cNvSpPr txBox="1">
            <a:spLocks noChangeArrowheads="1"/>
          </p:cNvSpPr>
          <p:nvPr/>
        </p:nvSpPr>
        <p:spPr bwMode="auto">
          <a:xfrm>
            <a:off x="304800" y="1371600"/>
            <a:ext cx="8686800" cy="4708525"/>
          </a:xfrm>
          <a:prstGeom prst="rect">
            <a:avLst/>
          </a:prstGeom>
          <a:noFill/>
          <a:ln w="9525">
            <a:noFill/>
            <a:miter lim="800000"/>
            <a:headEnd/>
            <a:tailEnd/>
          </a:ln>
        </p:spPr>
        <p:txBody>
          <a:bodyPr wrap="square">
            <a:spAutoFit/>
          </a:bodyPr>
          <a:lstStyle/>
          <a:p>
            <a:r>
              <a:rPr lang="en-US" sz="3000" dirty="0">
                <a:latin typeface="Comic Sans MS" pitchFamily="66" charset="0"/>
              </a:rPr>
              <a:t>A unique combination including acetylsalicylic acid (aspirin), </a:t>
            </a:r>
            <a:r>
              <a:rPr lang="en-US" sz="3000" dirty="0" err="1">
                <a:latin typeface="Comic Sans MS" pitchFamily="66" charset="0"/>
              </a:rPr>
              <a:t>ethylenediamine</a:t>
            </a:r>
            <a:r>
              <a:rPr lang="en-US" sz="3000" dirty="0">
                <a:latin typeface="Comic Sans MS" pitchFamily="66" charset="0"/>
              </a:rPr>
              <a:t> </a:t>
            </a:r>
            <a:r>
              <a:rPr lang="en-US" sz="3000" dirty="0" err="1">
                <a:latin typeface="Comic Sans MS" pitchFamily="66" charset="0"/>
              </a:rPr>
              <a:t>dihydriodide</a:t>
            </a:r>
            <a:r>
              <a:rPr lang="en-US" sz="3000" dirty="0">
                <a:latin typeface="Comic Sans MS" pitchFamily="66" charset="0"/>
              </a:rPr>
              <a:t> (EDDI), potassium iodide, sodium acetate and sodium </a:t>
            </a:r>
            <a:r>
              <a:rPr lang="en-US" sz="3000" dirty="0" err="1">
                <a:latin typeface="Comic Sans MS" pitchFamily="66" charset="0"/>
              </a:rPr>
              <a:t>diacetate</a:t>
            </a:r>
            <a:r>
              <a:rPr lang="en-US" sz="3000" dirty="0">
                <a:latin typeface="Comic Sans MS" pitchFamily="66" charset="0"/>
              </a:rPr>
              <a:t>, useful in helping poultry, swine, and cattle overcome certain symptoms after vaccination. The inventive combinations readily dissolve in water at room temperature to form an effective concentration for inclusion in the animal's drinking water.</a:t>
            </a:r>
            <a:br>
              <a:rPr lang="en-US" sz="3000" dirty="0">
                <a:latin typeface="Comic Sans MS" pitchFamily="66" charset="0"/>
              </a:rPr>
            </a:br>
            <a:endParaRPr lang="en-US" sz="3000" dirty="0">
              <a:latin typeface="Comic Sans MS" pitchFamily="66" charset="0"/>
            </a:endParaRPr>
          </a:p>
        </p:txBody>
      </p:sp>
      <p:sp>
        <p:nvSpPr>
          <p:cNvPr id="4" name="Text Box 5"/>
          <p:cNvSpPr txBox="1">
            <a:spLocks noChangeArrowheads="1"/>
          </p:cNvSpPr>
          <p:nvPr/>
        </p:nvSpPr>
        <p:spPr bwMode="auto">
          <a:xfrm>
            <a:off x="76200" y="152400"/>
            <a:ext cx="8915400" cy="677108"/>
          </a:xfrm>
          <a:prstGeom prst="rect">
            <a:avLst/>
          </a:prstGeom>
          <a:solidFill>
            <a:srgbClr val="C00000"/>
          </a:solidFill>
          <a:ln w="38100">
            <a:solidFill>
              <a:schemeClr val="tx1"/>
            </a:solidFill>
            <a:miter lim="800000"/>
            <a:headEnd/>
            <a:tailEnd/>
          </a:ln>
        </p:spPr>
        <p:txBody>
          <a:bodyPr>
            <a:spAutoFit/>
          </a:bodyPr>
          <a:lstStyle/>
          <a:p>
            <a:pPr algn="ctr">
              <a:spcBef>
                <a:spcPct val="50000"/>
              </a:spcBef>
              <a:defRPr/>
            </a:pPr>
            <a:r>
              <a:rPr lang="en-US" sz="3800" dirty="0">
                <a:solidFill>
                  <a:srgbClr val="FFFFFF"/>
                </a:solidFill>
                <a:latin typeface="Comic Sans MS" pitchFamily="66" charset="0"/>
              </a:rPr>
              <a:t>Sample </a:t>
            </a:r>
            <a:r>
              <a:rPr lang="en-US" sz="3800" dirty="0" smtClean="0">
                <a:solidFill>
                  <a:srgbClr val="FFFFFF"/>
                </a:solidFill>
                <a:latin typeface="Comic Sans MS" pitchFamily="66" charset="0"/>
              </a:rPr>
              <a:t>“New Use” Claim</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476653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7"/>
          <p:cNvSpPr txBox="1">
            <a:spLocks noChangeArrowheads="1"/>
          </p:cNvSpPr>
          <p:nvPr/>
        </p:nvSpPr>
        <p:spPr bwMode="auto">
          <a:xfrm>
            <a:off x="0" y="1493520"/>
            <a:ext cx="8763000" cy="584200"/>
          </a:xfrm>
          <a:prstGeom prst="rect">
            <a:avLst/>
          </a:prstGeom>
          <a:noFill/>
          <a:ln w="9525">
            <a:noFill/>
            <a:miter lim="800000"/>
            <a:headEnd/>
            <a:tailEnd/>
          </a:ln>
        </p:spPr>
        <p:txBody>
          <a:bodyPr>
            <a:spAutoFit/>
          </a:bodyPr>
          <a:lstStyle/>
          <a:p>
            <a:pPr algn="ctr">
              <a:spcBef>
                <a:spcPct val="50000"/>
              </a:spcBef>
              <a:buClr>
                <a:schemeClr val="tx2"/>
              </a:buClr>
              <a:tabLst>
                <a:tab pos="0" algn="l"/>
              </a:tabLst>
            </a:pPr>
            <a:r>
              <a:rPr lang="en-US" sz="3200" b="1" dirty="0">
                <a:latin typeface="Times New Roman" pitchFamily="18" charset="0"/>
              </a:rPr>
              <a:t>	</a:t>
            </a:r>
          </a:p>
        </p:txBody>
      </p:sp>
      <p:sp>
        <p:nvSpPr>
          <p:cNvPr id="842761" name="Text Box 9"/>
          <p:cNvSpPr txBox="1">
            <a:spLocks noChangeArrowheads="1"/>
          </p:cNvSpPr>
          <p:nvPr/>
        </p:nvSpPr>
        <p:spPr bwMode="auto">
          <a:xfrm>
            <a:off x="0" y="990600"/>
            <a:ext cx="9144000" cy="2893100"/>
          </a:xfrm>
          <a:prstGeom prst="rect">
            <a:avLst/>
          </a:prstGeom>
          <a:noFill/>
          <a:ln w="9525">
            <a:noFill/>
            <a:miter lim="800000"/>
            <a:headEnd/>
            <a:tailEnd/>
          </a:ln>
        </p:spPr>
        <p:txBody>
          <a:bodyPr wrap="square">
            <a:spAutoFit/>
          </a:bodyPr>
          <a:lstStyle/>
          <a:p>
            <a:pPr lvl="1" indent="-457200">
              <a:buClr>
                <a:srgbClr val="C00000"/>
              </a:buClr>
              <a:buFont typeface="Wingdings" pitchFamily="2" charset="2"/>
              <a:buChar char="ü"/>
              <a:defRPr/>
            </a:pPr>
            <a:r>
              <a:rPr lang="en-US" sz="2600" dirty="0">
                <a:latin typeface="Comic Sans MS" pitchFamily="66" charset="0"/>
              </a:rPr>
              <a:t>Who </a:t>
            </a:r>
            <a:r>
              <a:rPr lang="en-US" sz="2600" u="sng" dirty="0">
                <a:solidFill>
                  <a:srgbClr val="C00000"/>
                </a:solidFill>
                <a:latin typeface="Comic Sans MS" pitchFamily="66" charset="0"/>
              </a:rPr>
              <a:t>owns</a:t>
            </a:r>
            <a:r>
              <a:rPr lang="en-US" sz="2600" dirty="0">
                <a:latin typeface="Comic Sans MS" pitchFamily="66" charset="0"/>
              </a:rPr>
              <a:t> </a:t>
            </a:r>
            <a:r>
              <a:rPr lang="en-US" sz="2600" dirty="0" smtClean="0">
                <a:latin typeface="Comic Sans MS" pitchFamily="66" charset="0"/>
              </a:rPr>
              <a:t>the IP.</a:t>
            </a:r>
            <a:endParaRPr lang="en-US" sz="2600" dirty="0">
              <a:latin typeface="Comic Sans MS" pitchFamily="66" charset="0"/>
            </a:endParaRPr>
          </a:p>
          <a:p>
            <a:pPr lvl="1" indent="-457200">
              <a:buClr>
                <a:srgbClr val="C00000"/>
              </a:buClr>
              <a:buFont typeface="Wingdings" pitchFamily="2" charset="2"/>
              <a:buChar char="ü"/>
              <a:defRPr/>
            </a:pPr>
            <a:r>
              <a:rPr lang="en-US" sz="2600" dirty="0">
                <a:latin typeface="Comic Sans MS" pitchFamily="66" charset="0"/>
              </a:rPr>
              <a:t>When and how </a:t>
            </a:r>
            <a:r>
              <a:rPr lang="en-US" sz="2600" dirty="0" smtClean="0">
                <a:latin typeface="Comic Sans MS" pitchFamily="66" charset="0"/>
              </a:rPr>
              <a:t>owners can exercise their </a:t>
            </a:r>
            <a:r>
              <a:rPr lang="en-US" sz="2600" dirty="0" smtClean="0">
                <a:solidFill>
                  <a:srgbClr val="C00000"/>
                </a:solidFill>
                <a:latin typeface="Comic Sans MS" pitchFamily="66" charset="0"/>
              </a:rPr>
              <a:t>“rights”</a:t>
            </a:r>
            <a:r>
              <a:rPr lang="en-US" sz="2600" dirty="0" smtClean="0">
                <a:latin typeface="Comic Sans MS" pitchFamily="66" charset="0"/>
              </a:rPr>
              <a:t> to prevent others from </a:t>
            </a:r>
            <a:r>
              <a:rPr lang="en-US" sz="2600" dirty="0">
                <a:latin typeface="Comic Sans MS" pitchFamily="66" charset="0"/>
              </a:rPr>
              <a:t>exploiting </a:t>
            </a:r>
            <a:r>
              <a:rPr lang="en-US" sz="2600" dirty="0" smtClean="0">
                <a:latin typeface="Comic Sans MS" pitchFamily="66" charset="0"/>
              </a:rPr>
              <a:t>inventions (patents) or creative works (copyrights).</a:t>
            </a:r>
          </a:p>
          <a:p>
            <a:pPr marL="501650" lvl="1" indent="-457200">
              <a:buClr>
                <a:srgbClr val="C00000"/>
              </a:buClr>
              <a:buFont typeface="Wingdings" pitchFamily="2" charset="2"/>
              <a:buChar char="ü"/>
              <a:defRPr/>
            </a:pPr>
            <a:r>
              <a:rPr lang="en-US" sz="2600" dirty="0">
                <a:latin typeface="Comic Sans MS" pitchFamily="66" charset="0"/>
              </a:rPr>
              <a:t>The degree of </a:t>
            </a:r>
            <a:r>
              <a:rPr lang="en-US" sz="2600" dirty="0">
                <a:solidFill>
                  <a:srgbClr val="C00000"/>
                </a:solidFill>
                <a:latin typeface="Comic Sans MS" pitchFamily="66" charset="0"/>
              </a:rPr>
              <a:t>recognition and protection</a:t>
            </a:r>
            <a:r>
              <a:rPr lang="en-US" sz="2600" dirty="0">
                <a:solidFill>
                  <a:schemeClr val="accent6">
                    <a:lumMod val="50000"/>
                  </a:schemeClr>
                </a:solidFill>
                <a:latin typeface="Comic Sans MS" pitchFamily="66" charset="0"/>
              </a:rPr>
              <a:t> </a:t>
            </a:r>
            <a:r>
              <a:rPr lang="en-US" sz="2600" dirty="0">
                <a:latin typeface="Comic Sans MS" pitchFamily="66" charset="0"/>
              </a:rPr>
              <a:t>the</a:t>
            </a:r>
            <a:r>
              <a:rPr lang="en-US" sz="2600" dirty="0">
                <a:solidFill>
                  <a:schemeClr val="accent6">
                    <a:lumMod val="50000"/>
                  </a:schemeClr>
                </a:solidFill>
                <a:latin typeface="Comic Sans MS" pitchFamily="66" charset="0"/>
              </a:rPr>
              <a:t> </a:t>
            </a:r>
            <a:r>
              <a:rPr lang="en-US" sz="2600" dirty="0">
                <a:latin typeface="Comic Sans MS" pitchFamily="66" charset="0"/>
              </a:rPr>
              <a:t>courts are willing to give IP.</a:t>
            </a:r>
          </a:p>
          <a:p>
            <a:pPr marL="0" lvl="1">
              <a:buClr>
                <a:srgbClr val="C00000"/>
              </a:buClr>
              <a:defRPr/>
            </a:pPr>
            <a:endParaRPr lang="en-US" sz="2600" dirty="0">
              <a:latin typeface="Comic Sans MS" pitchFamily="66" charset="0"/>
            </a:endParaRPr>
          </a:p>
        </p:txBody>
      </p:sp>
      <p:sp>
        <p:nvSpPr>
          <p:cNvPr id="6" name="Text Box 3"/>
          <p:cNvSpPr txBox="1">
            <a:spLocks noChangeArrowheads="1"/>
          </p:cNvSpPr>
          <p:nvPr/>
        </p:nvSpPr>
        <p:spPr bwMode="auto">
          <a:xfrm>
            <a:off x="152400" y="3048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Intellectual Property law determines</a:t>
            </a:r>
          </a:p>
        </p:txBody>
      </p:sp>
      <p:sp>
        <p:nvSpPr>
          <p:cNvPr id="2" name="Oval 1"/>
          <p:cNvSpPr/>
          <p:nvPr/>
        </p:nvSpPr>
        <p:spPr bwMode="auto">
          <a:xfrm>
            <a:off x="304800" y="3429000"/>
            <a:ext cx="8534400" cy="29718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20000"/>
              </a:spcBef>
              <a:defRPr/>
            </a:pPr>
            <a:r>
              <a:rPr lang="en-US" sz="3000" dirty="0" smtClean="0">
                <a:solidFill>
                  <a:srgbClr val="FFFFFF"/>
                </a:solidFill>
                <a:latin typeface="Comic Sans MS" pitchFamily="66" charset="0"/>
              </a:rPr>
              <a:t>If the owner has not practiced due diligence in defending a right, the courts may take this into account when hearing an infringement suit.  </a:t>
            </a:r>
            <a:endParaRPr lang="en-US" sz="3000" dirty="0">
              <a:solidFill>
                <a:srgbClr val="FFFFFF"/>
              </a:solidFill>
              <a:latin typeface="Comic Sans MS" pitchFamily="66" charset="0"/>
            </a:endParaRPr>
          </a:p>
        </p:txBody>
      </p:sp>
    </p:spTree>
    <p:extLst>
      <p:ext uri="{BB962C8B-B14F-4D97-AF65-F5344CB8AC3E}">
        <p14:creationId xmlns:p14="http://schemas.microsoft.com/office/powerpoint/2010/main" val="344966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6"/>
          <p:cNvSpPr txBox="1">
            <a:spLocks noChangeArrowheads="1"/>
          </p:cNvSpPr>
          <p:nvPr/>
        </p:nvSpPr>
        <p:spPr bwMode="auto">
          <a:xfrm>
            <a:off x="533400" y="1447800"/>
            <a:ext cx="8001000" cy="2862322"/>
          </a:xfrm>
          <a:prstGeom prst="rect">
            <a:avLst/>
          </a:prstGeom>
          <a:noFill/>
          <a:ln w="9525">
            <a:noFill/>
            <a:miter lim="800000"/>
            <a:headEnd/>
            <a:tailEnd/>
          </a:ln>
        </p:spPr>
        <p:txBody>
          <a:bodyPr>
            <a:spAutoFit/>
          </a:bodyPr>
          <a:lstStyle/>
          <a:p>
            <a:pPr marL="6350" indent="-6350">
              <a:spcBef>
                <a:spcPct val="50000"/>
              </a:spcBef>
            </a:pPr>
            <a:r>
              <a:rPr lang="en-US" sz="3600" dirty="0">
                <a:latin typeface="Comic Sans MS" pitchFamily="66" charset="0"/>
              </a:rPr>
              <a:t>A method of stimulating the growth of swine comprising feeding such swine aspirin in a specified amount which is an effective method to increase their rate of growth.</a:t>
            </a:r>
          </a:p>
        </p:txBody>
      </p:sp>
      <p:sp>
        <p:nvSpPr>
          <p:cNvPr id="4" name="Text Box 5"/>
          <p:cNvSpPr txBox="1">
            <a:spLocks noChangeArrowheads="1"/>
          </p:cNvSpPr>
          <p:nvPr/>
        </p:nvSpPr>
        <p:spPr bwMode="auto">
          <a:xfrm>
            <a:off x="76200" y="152400"/>
            <a:ext cx="8915400" cy="677108"/>
          </a:xfrm>
          <a:prstGeom prst="rect">
            <a:avLst/>
          </a:prstGeom>
          <a:solidFill>
            <a:srgbClr val="C00000"/>
          </a:solidFill>
          <a:ln w="38100">
            <a:solidFill>
              <a:schemeClr val="tx1"/>
            </a:solidFill>
            <a:miter lim="800000"/>
            <a:headEnd/>
            <a:tailEnd/>
          </a:ln>
        </p:spPr>
        <p:txBody>
          <a:bodyPr>
            <a:spAutoFit/>
          </a:bodyPr>
          <a:lstStyle/>
          <a:p>
            <a:pPr algn="ctr">
              <a:spcBef>
                <a:spcPct val="50000"/>
              </a:spcBef>
              <a:defRPr/>
            </a:pPr>
            <a:r>
              <a:rPr lang="en-US" sz="3800" dirty="0">
                <a:solidFill>
                  <a:srgbClr val="FFFFFF"/>
                </a:solidFill>
                <a:latin typeface="Comic Sans MS" pitchFamily="66" charset="0"/>
              </a:rPr>
              <a:t>Sample </a:t>
            </a:r>
            <a:r>
              <a:rPr lang="en-US" sz="3800" dirty="0" smtClean="0">
                <a:solidFill>
                  <a:srgbClr val="FFFFFF"/>
                </a:solidFill>
                <a:latin typeface="Comic Sans MS" pitchFamily="66" charset="0"/>
              </a:rPr>
              <a:t>“New Use” Claim</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21813839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Parts of a Patent Application</a:t>
            </a:r>
          </a:p>
        </p:txBody>
      </p:sp>
      <p:sp>
        <p:nvSpPr>
          <p:cNvPr id="86019" name="Text Box 6"/>
          <p:cNvSpPr txBox="1">
            <a:spLocks noChangeArrowheads="1"/>
          </p:cNvSpPr>
          <p:nvPr/>
        </p:nvSpPr>
        <p:spPr bwMode="auto">
          <a:xfrm>
            <a:off x="304800" y="1220788"/>
            <a:ext cx="6400800" cy="5311775"/>
          </a:xfrm>
          <a:prstGeom prst="rect">
            <a:avLst/>
          </a:prstGeom>
          <a:noFill/>
          <a:ln w="9525">
            <a:noFill/>
            <a:miter lim="800000"/>
            <a:headEnd/>
            <a:tailEnd/>
          </a:ln>
        </p:spPr>
        <p:txBody>
          <a:bodyPr>
            <a:spAutoFit/>
          </a:bodyPr>
          <a:lstStyle/>
          <a:p>
            <a:pPr marL="920750" lvl="1" indent="-344488">
              <a:spcBef>
                <a:spcPct val="30000"/>
              </a:spcBef>
              <a:spcAft>
                <a:spcPct val="30000"/>
              </a:spcAft>
              <a:buClr>
                <a:srgbClr val="C00000"/>
              </a:buClr>
              <a:buFont typeface="Wingdings" pitchFamily="2" charset="2"/>
              <a:buChar char="§"/>
              <a:defRPr/>
            </a:pPr>
            <a:r>
              <a:rPr lang="en-US" sz="3200" dirty="0">
                <a:latin typeface="Comic Sans MS" pitchFamily="66" charset="0"/>
              </a:rPr>
              <a:t>Title</a:t>
            </a:r>
          </a:p>
          <a:p>
            <a:pPr marL="920750" lvl="1" indent="-344488">
              <a:spcBef>
                <a:spcPct val="30000"/>
              </a:spcBef>
              <a:spcAft>
                <a:spcPct val="30000"/>
              </a:spcAft>
              <a:buClr>
                <a:srgbClr val="C00000"/>
              </a:buClr>
              <a:buFont typeface="Wingdings" pitchFamily="2" charset="2"/>
              <a:buChar char="§"/>
              <a:defRPr/>
            </a:pPr>
            <a:r>
              <a:rPr lang="en-US" sz="3200" dirty="0">
                <a:latin typeface="Comic Sans MS" pitchFamily="66" charset="0"/>
              </a:rPr>
              <a:t>Field of the invention</a:t>
            </a:r>
          </a:p>
          <a:p>
            <a:pPr marL="920750" lvl="1" indent="-344488">
              <a:spcBef>
                <a:spcPct val="30000"/>
              </a:spcBef>
              <a:spcAft>
                <a:spcPct val="30000"/>
              </a:spcAft>
              <a:buClr>
                <a:srgbClr val="C00000"/>
              </a:buClr>
              <a:buFont typeface="Wingdings" pitchFamily="2" charset="2"/>
              <a:buChar char="§"/>
              <a:defRPr/>
            </a:pPr>
            <a:r>
              <a:rPr lang="en-US" sz="3200" dirty="0">
                <a:latin typeface="Comic Sans MS" pitchFamily="66" charset="0"/>
              </a:rPr>
              <a:t>Background</a:t>
            </a:r>
          </a:p>
          <a:p>
            <a:pPr marL="920750" lvl="1" indent="-344488">
              <a:spcBef>
                <a:spcPct val="30000"/>
              </a:spcBef>
              <a:spcAft>
                <a:spcPct val="30000"/>
              </a:spcAft>
              <a:buClr>
                <a:srgbClr val="C00000"/>
              </a:buClr>
              <a:buFont typeface="Wingdings" pitchFamily="2" charset="2"/>
              <a:buChar char="§"/>
              <a:defRPr/>
            </a:pPr>
            <a:r>
              <a:rPr lang="en-US" sz="3200" dirty="0">
                <a:latin typeface="Comic Sans MS" pitchFamily="66" charset="0"/>
              </a:rPr>
              <a:t>Objects and advantages</a:t>
            </a:r>
          </a:p>
          <a:p>
            <a:pPr marL="920750" lvl="1" indent="-344488">
              <a:spcBef>
                <a:spcPct val="30000"/>
              </a:spcBef>
              <a:spcAft>
                <a:spcPct val="30000"/>
              </a:spcAft>
              <a:buClr>
                <a:srgbClr val="C00000"/>
              </a:buClr>
              <a:buFont typeface="Wingdings" pitchFamily="2" charset="2"/>
              <a:buChar char="§"/>
              <a:defRPr/>
            </a:pPr>
            <a:r>
              <a:rPr lang="en-US" sz="3200" dirty="0">
                <a:latin typeface="Comic Sans MS" pitchFamily="66" charset="0"/>
              </a:rPr>
              <a:t>Detailed description</a:t>
            </a:r>
          </a:p>
          <a:p>
            <a:pPr marL="920750" lvl="1" indent="-344488">
              <a:spcBef>
                <a:spcPct val="30000"/>
              </a:spcBef>
              <a:spcAft>
                <a:spcPct val="30000"/>
              </a:spcAft>
              <a:buClr>
                <a:srgbClr val="C00000"/>
              </a:buClr>
              <a:buFont typeface="Wingdings" pitchFamily="2" charset="2"/>
              <a:buChar char="§"/>
              <a:defRPr/>
            </a:pPr>
            <a:r>
              <a:rPr lang="en-US" sz="3200" dirty="0">
                <a:latin typeface="Comic Sans MS" pitchFamily="66" charset="0"/>
              </a:rPr>
              <a:t>Claims</a:t>
            </a:r>
          </a:p>
          <a:p>
            <a:pPr marL="920750" lvl="1" indent="-344488">
              <a:spcBef>
                <a:spcPct val="30000"/>
              </a:spcBef>
              <a:spcAft>
                <a:spcPct val="30000"/>
              </a:spcAft>
              <a:buClr>
                <a:srgbClr val="C00000"/>
              </a:buClr>
              <a:buFont typeface="Wingdings" pitchFamily="2" charset="2"/>
              <a:buChar char="§"/>
              <a:defRPr/>
            </a:pPr>
            <a:r>
              <a:rPr lang="en-US" sz="3200" dirty="0">
                <a:latin typeface="Comic Sans MS" pitchFamily="66" charset="0"/>
              </a:rPr>
              <a:t>Abstract</a:t>
            </a:r>
          </a:p>
        </p:txBody>
      </p:sp>
    </p:spTree>
    <p:extLst>
      <p:ext uri="{BB962C8B-B14F-4D97-AF65-F5344CB8AC3E}">
        <p14:creationId xmlns:p14="http://schemas.microsoft.com/office/powerpoint/2010/main" val="170346021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6"/>
          <p:cNvSpPr txBox="1">
            <a:spLocks noChangeArrowheads="1"/>
          </p:cNvSpPr>
          <p:nvPr/>
        </p:nvSpPr>
        <p:spPr bwMode="auto">
          <a:xfrm>
            <a:off x="152400" y="1295400"/>
            <a:ext cx="8991600" cy="2062163"/>
          </a:xfrm>
          <a:prstGeom prst="rect">
            <a:avLst/>
          </a:prstGeom>
          <a:noFill/>
          <a:ln w="9525">
            <a:noFill/>
            <a:miter lim="800000"/>
            <a:headEnd/>
            <a:tailEnd/>
          </a:ln>
        </p:spPr>
        <p:txBody>
          <a:bodyPr>
            <a:spAutoFit/>
          </a:bodyPr>
          <a:lstStyle/>
          <a:p>
            <a:pPr marL="336550" lvl="1" indent="-222250">
              <a:spcBef>
                <a:spcPct val="30000"/>
              </a:spcBef>
              <a:spcAft>
                <a:spcPct val="30000"/>
              </a:spcAft>
              <a:buClr>
                <a:schemeClr val="tx2"/>
              </a:buClr>
              <a:defRPr/>
            </a:pPr>
            <a:r>
              <a:rPr lang="en-US" sz="3200" b="1" dirty="0">
                <a:solidFill>
                  <a:srgbClr val="C00000"/>
                </a:solidFill>
                <a:latin typeface="Times New Roman" pitchFamily="18" charset="0"/>
              </a:rPr>
              <a:t>	</a:t>
            </a:r>
            <a:r>
              <a:rPr lang="en-US" sz="3200" b="1" u="sng" dirty="0">
                <a:solidFill>
                  <a:srgbClr val="C00000"/>
                </a:solidFill>
                <a:latin typeface="Comic Sans MS" pitchFamily="66" charset="0"/>
              </a:rPr>
              <a:t>Title</a:t>
            </a:r>
            <a:r>
              <a:rPr lang="en-US" sz="3200" b="1" dirty="0">
                <a:solidFill>
                  <a:srgbClr val="C00000"/>
                </a:solidFill>
                <a:latin typeface="Comic Sans MS" pitchFamily="66" charset="0"/>
              </a:rPr>
              <a:t> </a:t>
            </a:r>
            <a:r>
              <a:rPr lang="en-US" sz="3200" dirty="0">
                <a:latin typeface="Comic Sans MS" pitchFamily="66" charset="0"/>
              </a:rPr>
              <a:t>– Should reflect the essence of the </a:t>
            </a:r>
            <a:r>
              <a:rPr lang="en-US" sz="3200" dirty="0" smtClean="0">
                <a:latin typeface="Comic Sans MS" pitchFamily="66" charset="0"/>
              </a:rPr>
              <a:t>invention.  Be careful that the title is neither too </a:t>
            </a:r>
            <a:r>
              <a:rPr lang="en-US" sz="3200" dirty="0">
                <a:latin typeface="Comic Sans MS" pitchFamily="66" charset="0"/>
              </a:rPr>
              <a:t>long </a:t>
            </a:r>
            <a:r>
              <a:rPr lang="en-US" sz="3200" dirty="0" smtClean="0">
                <a:latin typeface="Comic Sans MS" pitchFamily="66" charset="0"/>
              </a:rPr>
              <a:t>nor so </a:t>
            </a:r>
            <a:r>
              <a:rPr lang="en-US" sz="3200" dirty="0">
                <a:latin typeface="Comic Sans MS" pitchFamily="66" charset="0"/>
              </a:rPr>
              <a:t>specific that </a:t>
            </a:r>
            <a:r>
              <a:rPr lang="en-US" sz="3200" dirty="0" smtClean="0">
                <a:latin typeface="Comic Sans MS" pitchFamily="66" charset="0"/>
              </a:rPr>
              <a:t>it is </a:t>
            </a:r>
            <a:r>
              <a:rPr lang="en-US" sz="3200" dirty="0">
                <a:latin typeface="Comic Sans MS" pitchFamily="66" charset="0"/>
              </a:rPr>
              <a:t>narrower than the full scope of invention.</a:t>
            </a: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Parts of a Patent Application</a:t>
            </a:r>
          </a:p>
        </p:txBody>
      </p:sp>
    </p:spTree>
    <p:extLst>
      <p:ext uri="{BB962C8B-B14F-4D97-AF65-F5344CB8AC3E}">
        <p14:creationId xmlns:p14="http://schemas.microsoft.com/office/powerpoint/2010/main" val="6939723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6"/>
          <p:cNvSpPr txBox="1">
            <a:spLocks noChangeArrowheads="1"/>
          </p:cNvSpPr>
          <p:nvPr/>
        </p:nvSpPr>
        <p:spPr bwMode="auto">
          <a:xfrm>
            <a:off x="152400" y="1295400"/>
            <a:ext cx="8991600" cy="2554287"/>
          </a:xfrm>
          <a:prstGeom prst="rect">
            <a:avLst/>
          </a:prstGeom>
          <a:noFill/>
          <a:ln w="9525">
            <a:noFill/>
            <a:miter lim="800000"/>
            <a:headEnd/>
            <a:tailEnd/>
          </a:ln>
        </p:spPr>
        <p:txBody>
          <a:bodyPr>
            <a:spAutoFit/>
          </a:bodyPr>
          <a:lstStyle/>
          <a:p>
            <a:pPr marL="336550" lvl="1" indent="-222250">
              <a:spcBef>
                <a:spcPct val="30000"/>
              </a:spcBef>
              <a:buClr>
                <a:schemeClr val="tx2"/>
              </a:buClr>
              <a:defRPr/>
            </a:pPr>
            <a:r>
              <a:rPr lang="en-US" sz="3200" b="1" dirty="0">
                <a:solidFill>
                  <a:srgbClr val="C00000"/>
                </a:solidFill>
                <a:latin typeface="Times New Roman" pitchFamily="18" charset="0"/>
              </a:rPr>
              <a:t>	</a:t>
            </a:r>
            <a:r>
              <a:rPr lang="en-US" sz="3200" b="1" u="sng" dirty="0">
                <a:solidFill>
                  <a:srgbClr val="C00000"/>
                </a:solidFill>
                <a:latin typeface="Comic Sans MS" pitchFamily="66" charset="0"/>
              </a:rPr>
              <a:t>Field of Invention</a:t>
            </a:r>
            <a:r>
              <a:rPr lang="en-US" sz="3200" b="1" dirty="0">
                <a:solidFill>
                  <a:srgbClr val="C00000"/>
                </a:solidFill>
                <a:latin typeface="Comic Sans MS" pitchFamily="66" charset="0"/>
              </a:rPr>
              <a:t> </a:t>
            </a:r>
            <a:r>
              <a:rPr lang="en-US" sz="3200" dirty="0">
                <a:latin typeface="Comic Sans MS" pitchFamily="66" charset="0"/>
              </a:rPr>
              <a:t>– A one-sentence paragraph stating the general and specific field in which your invention falls, e.g., “This invention relates to bicycles, specifically to an improved </a:t>
            </a:r>
            <a:r>
              <a:rPr lang="en-US" sz="3200" dirty="0" smtClean="0">
                <a:latin typeface="Comic Sans MS" pitchFamily="66" charset="0"/>
              </a:rPr>
              <a:t>pedal </a:t>
            </a:r>
            <a:r>
              <a:rPr lang="en-US" sz="3200" dirty="0">
                <a:latin typeface="Comic Sans MS" pitchFamily="66" charset="0"/>
              </a:rPr>
              <a:t>mechanism for a bicycle.”</a:t>
            </a: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Parts of a Patent Application</a:t>
            </a:r>
          </a:p>
        </p:txBody>
      </p:sp>
    </p:spTree>
    <p:extLst>
      <p:ext uri="{BB962C8B-B14F-4D97-AF65-F5344CB8AC3E}">
        <p14:creationId xmlns:p14="http://schemas.microsoft.com/office/powerpoint/2010/main" val="115383628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6"/>
          <p:cNvSpPr txBox="1">
            <a:spLocks noChangeArrowheads="1"/>
          </p:cNvSpPr>
          <p:nvPr/>
        </p:nvSpPr>
        <p:spPr bwMode="auto">
          <a:xfrm>
            <a:off x="152400" y="1219200"/>
            <a:ext cx="8991600" cy="5035550"/>
          </a:xfrm>
          <a:prstGeom prst="rect">
            <a:avLst/>
          </a:prstGeom>
          <a:noFill/>
          <a:ln w="9525">
            <a:noFill/>
            <a:miter lim="800000"/>
            <a:headEnd/>
            <a:tailEnd/>
          </a:ln>
        </p:spPr>
        <p:txBody>
          <a:bodyPr>
            <a:spAutoFit/>
          </a:bodyPr>
          <a:lstStyle/>
          <a:p>
            <a:pPr marL="336550" lvl="1" indent="-222250">
              <a:spcBef>
                <a:spcPct val="30000"/>
              </a:spcBef>
              <a:buClr>
                <a:schemeClr val="tx2"/>
              </a:buClr>
              <a:defRPr/>
            </a:pPr>
            <a:r>
              <a:rPr lang="en-US" sz="3200" b="1" dirty="0">
                <a:solidFill>
                  <a:srgbClr val="C00000"/>
                </a:solidFill>
                <a:latin typeface="Times New Roman" pitchFamily="18" charset="0"/>
              </a:rPr>
              <a:t>	</a:t>
            </a:r>
            <a:r>
              <a:rPr lang="en-US" sz="3200" b="1" u="sng" dirty="0">
                <a:solidFill>
                  <a:srgbClr val="C00000"/>
                </a:solidFill>
                <a:latin typeface="Comic Sans MS" pitchFamily="66" charset="0"/>
              </a:rPr>
              <a:t>Background</a:t>
            </a:r>
            <a:r>
              <a:rPr lang="en-US" sz="3200" b="1" dirty="0">
                <a:solidFill>
                  <a:srgbClr val="C00000"/>
                </a:solidFill>
                <a:latin typeface="Comic Sans MS" pitchFamily="66" charset="0"/>
              </a:rPr>
              <a:t> </a:t>
            </a:r>
            <a:r>
              <a:rPr lang="en-US" sz="3200" b="1" dirty="0">
                <a:latin typeface="Comic Sans MS" pitchFamily="66" charset="0"/>
              </a:rPr>
              <a:t>– </a:t>
            </a:r>
            <a:r>
              <a:rPr lang="en-US" sz="3200" dirty="0">
                <a:latin typeface="Comic Sans MS" pitchFamily="66" charset="0"/>
              </a:rPr>
              <a:t>Explain how the problem to which your invention is directed was approached previously, and then list all the disadvantages of the former approach.</a:t>
            </a:r>
            <a:endParaRPr lang="en-US" sz="2400" dirty="0">
              <a:latin typeface="Comic Sans MS" pitchFamily="66" charset="0"/>
            </a:endParaRPr>
          </a:p>
          <a:p>
            <a:pPr marL="919163" lvl="2" indent="-228600">
              <a:spcBef>
                <a:spcPct val="30000"/>
              </a:spcBef>
              <a:buFontTx/>
              <a:buChar char="•"/>
              <a:defRPr/>
            </a:pPr>
            <a:r>
              <a:rPr lang="en-US" sz="2800" dirty="0">
                <a:latin typeface="Comic Sans MS" pitchFamily="66" charset="0"/>
              </a:rPr>
              <a:t>Don’t be too derogatory, but make your invention look as good as possible by explaining why the prior art isn’t as </a:t>
            </a:r>
            <a:r>
              <a:rPr lang="en-US" sz="2800" dirty="0" smtClean="0">
                <a:latin typeface="Comic Sans MS" pitchFamily="66" charset="0"/>
              </a:rPr>
              <a:t>good.</a:t>
            </a:r>
            <a:endParaRPr lang="en-US" sz="2800" dirty="0">
              <a:latin typeface="Comic Sans MS" pitchFamily="66" charset="0"/>
            </a:endParaRPr>
          </a:p>
          <a:p>
            <a:pPr marL="979488" lvl="2" indent="-228600">
              <a:spcBef>
                <a:spcPct val="30000"/>
              </a:spcBef>
              <a:buFontTx/>
              <a:buChar char="•"/>
              <a:defRPr/>
            </a:pPr>
            <a:r>
              <a:rPr lang="en-US" sz="2800" dirty="0">
                <a:latin typeface="Comic Sans MS" pitchFamily="66" charset="0"/>
              </a:rPr>
              <a:t>Keep statements factual – not </a:t>
            </a:r>
            <a:r>
              <a:rPr lang="en-US" sz="2800" dirty="0" smtClean="0">
                <a:latin typeface="Comic Sans MS" pitchFamily="66" charset="0"/>
              </a:rPr>
              <a:t>opinionated.</a:t>
            </a:r>
            <a:endParaRPr lang="en-US" sz="2800" dirty="0">
              <a:latin typeface="Comic Sans MS" pitchFamily="66" charset="0"/>
            </a:endParaRPr>
          </a:p>
          <a:p>
            <a:pPr marL="979488" lvl="2" indent="-228600">
              <a:spcBef>
                <a:spcPct val="30000"/>
              </a:spcBef>
              <a:buFontTx/>
              <a:buChar char="•"/>
              <a:defRPr/>
            </a:pPr>
            <a:r>
              <a:rPr lang="en-US" sz="2800" dirty="0">
                <a:latin typeface="Comic Sans MS" pitchFamily="66" charset="0"/>
              </a:rPr>
              <a:t>Explain why a solution to the problem is </a:t>
            </a:r>
            <a:r>
              <a:rPr lang="en-US" sz="2800" dirty="0" smtClean="0">
                <a:latin typeface="Comic Sans MS" pitchFamily="66" charset="0"/>
              </a:rPr>
              <a:t>needed.</a:t>
            </a:r>
            <a:endParaRPr lang="en-US" sz="2800" dirty="0">
              <a:latin typeface="Comic Sans MS" pitchFamily="66" charset="0"/>
            </a:endParaRP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Parts of a Patent Application</a:t>
            </a:r>
          </a:p>
        </p:txBody>
      </p:sp>
    </p:spTree>
    <p:extLst>
      <p:ext uri="{BB962C8B-B14F-4D97-AF65-F5344CB8AC3E}">
        <p14:creationId xmlns:p14="http://schemas.microsoft.com/office/powerpoint/2010/main" val="399950596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6"/>
          <p:cNvSpPr txBox="1">
            <a:spLocks noChangeArrowheads="1"/>
          </p:cNvSpPr>
          <p:nvPr/>
        </p:nvSpPr>
        <p:spPr bwMode="auto">
          <a:xfrm>
            <a:off x="152400" y="1143000"/>
            <a:ext cx="8991600" cy="5346079"/>
          </a:xfrm>
          <a:prstGeom prst="rect">
            <a:avLst/>
          </a:prstGeom>
          <a:noFill/>
          <a:ln w="9525">
            <a:noFill/>
            <a:miter lim="800000"/>
            <a:headEnd/>
            <a:tailEnd/>
          </a:ln>
        </p:spPr>
        <p:txBody>
          <a:bodyPr>
            <a:spAutoFit/>
          </a:bodyPr>
          <a:lstStyle/>
          <a:p>
            <a:pPr marL="336550" lvl="1" indent="-222250" defTabSz="401638">
              <a:spcBef>
                <a:spcPct val="30000"/>
              </a:spcBef>
              <a:buClr>
                <a:schemeClr val="tx2"/>
              </a:buClr>
              <a:defRPr/>
            </a:pPr>
            <a:r>
              <a:rPr lang="en-US" sz="3200" b="1" dirty="0">
                <a:latin typeface="Times New Roman" pitchFamily="18" charset="0"/>
              </a:rPr>
              <a:t>	</a:t>
            </a:r>
            <a:r>
              <a:rPr lang="en-US" sz="3200" b="1" u="sng" dirty="0">
                <a:solidFill>
                  <a:srgbClr val="C00000"/>
                </a:solidFill>
                <a:latin typeface="Comic Sans MS" pitchFamily="66" charset="0"/>
              </a:rPr>
              <a:t>Objects and Advantages</a:t>
            </a:r>
            <a:endParaRPr lang="en-US" sz="3200" b="1" dirty="0">
              <a:solidFill>
                <a:srgbClr val="C00000"/>
              </a:solidFill>
              <a:latin typeface="Comic Sans MS" pitchFamily="66" charset="0"/>
            </a:endParaRPr>
          </a:p>
          <a:p>
            <a:pPr marL="911225" lvl="2" indent="-222250" defTabSz="401638">
              <a:spcBef>
                <a:spcPct val="30000"/>
              </a:spcBef>
              <a:spcAft>
                <a:spcPct val="10000"/>
              </a:spcAft>
              <a:buClr>
                <a:srgbClr val="C00000"/>
              </a:buClr>
              <a:buFont typeface="Wingdings" pitchFamily="2" charset="2"/>
              <a:buChar char="§"/>
              <a:defRPr/>
            </a:pPr>
            <a:r>
              <a:rPr lang="en-US" sz="2600" dirty="0">
                <a:latin typeface="Comic Sans MS" pitchFamily="66" charset="0"/>
              </a:rPr>
              <a:t>Objects – “What the invention </a:t>
            </a:r>
            <a:r>
              <a:rPr lang="en-US" sz="2600" dirty="0" smtClean="0">
                <a:latin typeface="Comic Sans MS" pitchFamily="66" charset="0"/>
              </a:rPr>
              <a:t>accomplishes.”</a:t>
            </a:r>
            <a:endParaRPr lang="en-US" sz="2600" dirty="0">
              <a:latin typeface="Comic Sans MS" pitchFamily="66" charset="0"/>
            </a:endParaRPr>
          </a:p>
          <a:p>
            <a:pPr marL="911225" lvl="2" indent="-222250" defTabSz="401638">
              <a:spcBef>
                <a:spcPct val="30000"/>
              </a:spcBef>
              <a:spcAft>
                <a:spcPct val="10000"/>
              </a:spcAft>
              <a:buClr>
                <a:srgbClr val="C00000"/>
              </a:buClr>
              <a:buFont typeface="Wingdings" pitchFamily="2" charset="2"/>
              <a:buChar char="§"/>
              <a:defRPr/>
            </a:pPr>
            <a:r>
              <a:rPr lang="en-US" sz="2600" dirty="0">
                <a:latin typeface="Comic Sans MS" pitchFamily="66" charset="0"/>
              </a:rPr>
              <a:t>Advantages – “Sing the Praises” of invention over prior </a:t>
            </a:r>
            <a:r>
              <a:rPr lang="en-US" sz="2600" dirty="0" smtClean="0">
                <a:latin typeface="Comic Sans MS" pitchFamily="66" charset="0"/>
              </a:rPr>
              <a:t>art.</a:t>
            </a:r>
            <a:endParaRPr lang="en-US" sz="2600" dirty="0">
              <a:latin typeface="Comic Sans MS" pitchFamily="66" charset="0"/>
            </a:endParaRPr>
          </a:p>
          <a:p>
            <a:pPr marL="911225" lvl="2" indent="-222250" defTabSz="401638">
              <a:spcBef>
                <a:spcPct val="30000"/>
              </a:spcBef>
              <a:spcAft>
                <a:spcPct val="10000"/>
              </a:spcAft>
              <a:buClr>
                <a:srgbClr val="C00000"/>
              </a:buClr>
              <a:buFont typeface="Wingdings" pitchFamily="2" charset="2"/>
              <a:buChar char="§"/>
              <a:defRPr/>
            </a:pPr>
            <a:r>
              <a:rPr lang="en-US" sz="2600" dirty="0">
                <a:latin typeface="Comic Sans MS" pitchFamily="66" charset="0"/>
              </a:rPr>
              <a:t>The more information placed here the </a:t>
            </a:r>
            <a:r>
              <a:rPr lang="en-US" sz="2600" dirty="0" smtClean="0">
                <a:latin typeface="Comic Sans MS" pitchFamily="66" charset="0"/>
              </a:rPr>
              <a:t>better.</a:t>
            </a:r>
            <a:endParaRPr lang="en-US" sz="2600" dirty="0">
              <a:latin typeface="Comic Sans MS" pitchFamily="66" charset="0"/>
            </a:endParaRPr>
          </a:p>
          <a:p>
            <a:pPr marL="911225" lvl="2" indent="-222250" defTabSz="401638">
              <a:spcBef>
                <a:spcPct val="30000"/>
              </a:spcBef>
              <a:spcAft>
                <a:spcPct val="10000"/>
              </a:spcAft>
              <a:buClr>
                <a:srgbClr val="C00000"/>
              </a:buClr>
              <a:buFont typeface="Wingdings" pitchFamily="2" charset="2"/>
              <a:buChar char="§"/>
              <a:defRPr/>
            </a:pPr>
            <a:r>
              <a:rPr lang="en-US" sz="2600" dirty="0">
                <a:latin typeface="Comic Sans MS" pitchFamily="66" charset="0"/>
              </a:rPr>
              <a:t>Remember – once </a:t>
            </a:r>
            <a:r>
              <a:rPr lang="en-US" sz="2600" dirty="0" smtClean="0">
                <a:latin typeface="Comic Sans MS" pitchFamily="66" charset="0"/>
              </a:rPr>
              <a:t>the patent </a:t>
            </a:r>
            <a:r>
              <a:rPr lang="en-US" sz="2600" dirty="0">
                <a:latin typeface="Comic Sans MS" pitchFamily="66" charset="0"/>
              </a:rPr>
              <a:t>issues, the entire </a:t>
            </a:r>
            <a:r>
              <a:rPr lang="en-US" sz="2600" dirty="0" smtClean="0">
                <a:latin typeface="Comic Sans MS" pitchFamily="66" charset="0"/>
              </a:rPr>
              <a:t>patent application </a:t>
            </a:r>
            <a:r>
              <a:rPr lang="en-US" sz="2600" dirty="0">
                <a:latin typeface="Comic Sans MS" pitchFamily="66" charset="0"/>
              </a:rPr>
              <a:t>becomes part of the public record (prior art</a:t>
            </a:r>
            <a:r>
              <a:rPr lang="en-US" sz="2600" dirty="0" smtClean="0">
                <a:latin typeface="Comic Sans MS" pitchFamily="66" charset="0"/>
              </a:rPr>
              <a:t>).</a:t>
            </a:r>
            <a:endParaRPr lang="en-US" sz="2600" dirty="0">
              <a:latin typeface="Comic Sans MS" pitchFamily="66" charset="0"/>
            </a:endParaRPr>
          </a:p>
          <a:p>
            <a:pPr marL="911225" lvl="2" indent="-222250" defTabSz="401638">
              <a:spcBef>
                <a:spcPct val="30000"/>
              </a:spcBef>
              <a:spcAft>
                <a:spcPct val="10000"/>
              </a:spcAft>
              <a:buClr>
                <a:srgbClr val="C00000"/>
              </a:buClr>
              <a:buFont typeface="Wingdings" pitchFamily="2" charset="2"/>
              <a:buChar char="§"/>
              <a:defRPr/>
            </a:pPr>
            <a:r>
              <a:rPr lang="en-US" sz="2600" dirty="0" smtClean="0">
                <a:latin typeface="Comic Sans MS" pitchFamily="66" charset="0"/>
              </a:rPr>
              <a:t>The more information you provide, the less </a:t>
            </a:r>
            <a:r>
              <a:rPr lang="en-US" sz="2600" dirty="0">
                <a:latin typeface="Comic Sans MS" pitchFamily="66" charset="0"/>
              </a:rPr>
              <a:t>likely </a:t>
            </a:r>
            <a:r>
              <a:rPr lang="en-US" sz="2600" dirty="0" smtClean="0">
                <a:latin typeface="Comic Sans MS" pitchFamily="66" charset="0"/>
              </a:rPr>
              <a:t>it will be that someone </a:t>
            </a:r>
            <a:r>
              <a:rPr lang="en-US" sz="2600" dirty="0">
                <a:latin typeface="Comic Sans MS" pitchFamily="66" charset="0"/>
              </a:rPr>
              <a:t>else can get an improvement patent </a:t>
            </a:r>
            <a:r>
              <a:rPr lang="en-US" sz="2600" dirty="0" smtClean="0">
                <a:latin typeface="Comic Sans MS" pitchFamily="66" charset="0"/>
              </a:rPr>
              <a:t>on your invention due </a:t>
            </a:r>
            <a:r>
              <a:rPr lang="en-US" sz="2600" dirty="0">
                <a:latin typeface="Comic Sans MS" pitchFamily="66" charset="0"/>
              </a:rPr>
              <a:t>to </a:t>
            </a:r>
            <a:r>
              <a:rPr lang="en-US" sz="2600" dirty="0" smtClean="0">
                <a:latin typeface="Comic Sans MS" pitchFamily="66" charset="0"/>
              </a:rPr>
              <a:t>obviousness.</a:t>
            </a:r>
            <a:endParaRPr lang="en-US" sz="2600" dirty="0">
              <a:latin typeface="Comic Sans MS" pitchFamily="66" charset="0"/>
            </a:endParaRP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Parts of a Patent Application</a:t>
            </a:r>
          </a:p>
        </p:txBody>
      </p:sp>
    </p:spTree>
    <p:extLst>
      <p:ext uri="{BB962C8B-B14F-4D97-AF65-F5344CB8AC3E}">
        <p14:creationId xmlns:p14="http://schemas.microsoft.com/office/powerpoint/2010/main" val="227051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6"/>
          <p:cNvSpPr txBox="1">
            <a:spLocks noChangeArrowheads="1"/>
          </p:cNvSpPr>
          <p:nvPr/>
        </p:nvSpPr>
        <p:spPr bwMode="auto">
          <a:xfrm>
            <a:off x="152400" y="1219200"/>
            <a:ext cx="8991600" cy="4764088"/>
          </a:xfrm>
          <a:prstGeom prst="rect">
            <a:avLst/>
          </a:prstGeom>
          <a:noFill/>
          <a:ln w="9525">
            <a:noFill/>
            <a:miter lim="800000"/>
            <a:headEnd/>
            <a:tailEnd/>
          </a:ln>
        </p:spPr>
        <p:txBody>
          <a:bodyPr>
            <a:spAutoFit/>
          </a:bodyPr>
          <a:lstStyle/>
          <a:p>
            <a:pPr marL="336550" lvl="1" indent="-222250" defTabSz="401638">
              <a:spcBef>
                <a:spcPct val="30000"/>
              </a:spcBef>
              <a:buClr>
                <a:schemeClr val="tx2"/>
              </a:buClr>
              <a:defRPr/>
            </a:pPr>
            <a:r>
              <a:rPr lang="en-US" sz="3200" b="1" dirty="0">
                <a:latin typeface="Times New Roman" pitchFamily="18" charset="0"/>
              </a:rPr>
              <a:t>	</a:t>
            </a:r>
            <a:r>
              <a:rPr lang="en-US" sz="3200" b="1" u="sng" dirty="0">
                <a:solidFill>
                  <a:srgbClr val="C00000"/>
                </a:solidFill>
                <a:latin typeface="Comic Sans MS" pitchFamily="66" charset="0"/>
              </a:rPr>
              <a:t>Detailed Description</a:t>
            </a:r>
          </a:p>
          <a:p>
            <a:pPr marL="911225" lvl="2" indent="-222250" defTabSz="401638">
              <a:spcBef>
                <a:spcPct val="30000"/>
              </a:spcBef>
              <a:spcAft>
                <a:spcPct val="10000"/>
              </a:spcAft>
              <a:buClr>
                <a:srgbClr val="C00000"/>
              </a:buClr>
              <a:buFont typeface="Wingdings" pitchFamily="2" charset="2"/>
              <a:buChar char="§"/>
              <a:defRPr/>
            </a:pPr>
            <a:r>
              <a:rPr lang="en-US" sz="2800" dirty="0">
                <a:latin typeface="Comic Sans MS" pitchFamily="66" charset="0"/>
              </a:rPr>
              <a:t>Description of drawings – a series of separate paragraphs, each briefly describing a respective figure or drawing, e.g., “Figure 1 is a perspective view of the invention.”</a:t>
            </a:r>
          </a:p>
          <a:p>
            <a:pPr marL="911225" lvl="2" indent="-222250" defTabSz="401638">
              <a:spcBef>
                <a:spcPct val="30000"/>
              </a:spcBef>
              <a:spcAft>
                <a:spcPct val="10000"/>
              </a:spcAft>
              <a:buClr>
                <a:srgbClr val="C00000"/>
              </a:buClr>
              <a:buFont typeface="Wingdings" pitchFamily="2" charset="2"/>
              <a:buChar char="§"/>
              <a:defRPr/>
            </a:pPr>
            <a:r>
              <a:rPr lang="en-US" sz="2800" dirty="0">
                <a:latin typeface="Comic Sans MS" pitchFamily="66" charset="0"/>
              </a:rPr>
              <a:t>Description of invention – a detailed description of the static physical structure of the invention.  If a process patent, describe the procedures or machinery used in the process.</a:t>
            </a: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Parts of a Patent Application</a:t>
            </a:r>
          </a:p>
        </p:txBody>
      </p:sp>
    </p:spTree>
    <p:extLst>
      <p:ext uri="{BB962C8B-B14F-4D97-AF65-F5344CB8AC3E}">
        <p14:creationId xmlns:p14="http://schemas.microsoft.com/office/powerpoint/2010/main" val="81078971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6"/>
          <p:cNvSpPr txBox="1">
            <a:spLocks noChangeArrowheads="1"/>
          </p:cNvSpPr>
          <p:nvPr/>
        </p:nvSpPr>
        <p:spPr bwMode="auto">
          <a:xfrm>
            <a:off x="152400" y="1219200"/>
            <a:ext cx="8991600" cy="3829050"/>
          </a:xfrm>
          <a:prstGeom prst="rect">
            <a:avLst/>
          </a:prstGeom>
          <a:noFill/>
          <a:ln w="9525">
            <a:noFill/>
            <a:miter lim="800000"/>
            <a:headEnd/>
            <a:tailEnd/>
          </a:ln>
        </p:spPr>
        <p:txBody>
          <a:bodyPr>
            <a:spAutoFit/>
          </a:bodyPr>
          <a:lstStyle/>
          <a:p>
            <a:pPr marL="336550" lvl="1" indent="-222250" defTabSz="401638">
              <a:spcBef>
                <a:spcPct val="30000"/>
              </a:spcBef>
              <a:buClr>
                <a:schemeClr val="accent6">
                  <a:lumMod val="50000"/>
                </a:schemeClr>
              </a:buClr>
              <a:defRPr/>
            </a:pPr>
            <a:r>
              <a:rPr lang="en-US" sz="3200" b="1" dirty="0">
                <a:latin typeface="Times New Roman" pitchFamily="18" charset="0"/>
              </a:rPr>
              <a:t>	</a:t>
            </a:r>
            <a:r>
              <a:rPr lang="en-US" sz="3200" b="1" u="sng" dirty="0">
                <a:solidFill>
                  <a:srgbClr val="C00000"/>
                </a:solidFill>
                <a:latin typeface="Comic Sans MS" pitchFamily="66" charset="0"/>
              </a:rPr>
              <a:t>Abstract</a:t>
            </a:r>
            <a:r>
              <a:rPr lang="en-US" sz="3200" b="1" dirty="0">
                <a:latin typeface="Comic Sans MS" pitchFamily="66" charset="0"/>
              </a:rPr>
              <a:t> – </a:t>
            </a:r>
            <a:r>
              <a:rPr lang="en-US" sz="3200" dirty="0">
                <a:latin typeface="Comic Sans MS" pitchFamily="66" charset="0"/>
              </a:rPr>
              <a:t>a one paragraph (~250 words) concise summary of the invention.</a:t>
            </a:r>
            <a:endParaRPr lang="en-US" sz="3200" u="sng" dirty="0">
              <a:latin typeface="Comic Sans MS" pitchFamily="66" charset="0"/>
            </a:endParaRPr>
          </a:p>
          <a:p>
            <a:pPr marL="911225" lvl="2" indent="-222250" defTabSz="401638">
              <a:lnSpc>
                <a:spcPct val="150000"/>
              </a:lnSpc>
              <a:spcBef>
                <a:spcPct val="30000"/>
              </a:spcBef>
              <a:spcAft>
                <a:spcPct val="10000"/>
              </a:spcAft>
              <a:buClr>
                <a:srgbClr val="C00000"/>
              </a:buClr>
              <a:buFont typeface="Wingdings" pitchFamily="2" charset="2"/>
              <a:buChar char="§"/>
              <a:defRPr/>
            </a:pPr>
            <a:r>
              <a:rPr lang="en-US" sz="2800" dirty="0">
                <a:latin typeface="Comic Sans MS" pitchFamily="66" charset="0"/>
              </a:rPr>
              <a:t>Examiner usually reads it </a:t>
            </a:r>
            <a:r>
              <a:rPr lang="en-US" sz="2800" dirty="0" smtClean="0">
                <a:latin typeface="Comic Sans MS" pitchFamily="66" charset="0"/>
              </a:rPr>
              <a:t>first.</a:t>
            </a:r>
            <a:endParaRPr lang="en-US" sz="2800" dirty="0">
              <a:latin typeface="Comic Sans MS" pitchFamily="66" charset="0"/>
            </a:endParaRPr>
          </a:p>
          <a:p>
            <a:pPr marL="911225" lvl="2" indent="-222250" defTabSz="401638">
              <a:spcBef>
                <a:spcPct val="30000"/>
              </a:spcBef>
              <a:spcAft>
                <a:spcPct val="10000"/>
              </a:spcAft>
              <a:buClr>
                <a:srgbClr val="C00000"/>
              </a:buClr>
              <a:buFont typeface="Wingdings" pitchFamily="2" charset="2"/>
              <a:buChar char="§"/>
              <a:defRPr/>
            </a:pPr>
            <a:r>
              <a:rPr lang="en-US" sz="2800" dirty="0">
                <a:latin typeface="Comic Sans MS" pitchFamily="66" charset="0"/>
              </a:rPr>
              <a:t>While it appears at the end of application, it goes on first page of issued </a:t>
            </a:r>
            <a:r>
              <a:rPr lang="en-US" sz="2800" dirty="0" smtClean="0">
                <a:latin typeface="Comic Sans MS" pitchFamily="66" charset="0"/>
              </a:rPr>
              <a:t>patents.</a:t>
            </a:r>
            <a:endParaRPr lang="en-US" sz="2800" dirty="0">
              <a:latin typeface="Comic Sans MS" pitchFamily="66" charset="0"/>
            </a:endParaRPr>
          </a:p>
          <a:p>
            <a:pPr marL="911225" lvl="2" indent="-222250" algn="ctr" defTabSz="401638">
              <a:spcBef>
                <a:spcPct val="30000"/>
              </a:spcBef>
              <a:spcAft>
                <a:spcPct val="10000"/>
              </a:spcAft>
              <a:buClr>
                <a:schemeClr val="hlink"/>
              </a:buClr>
              <a:defRPr/>
            </a:pPr>
            <a:endParaRPr lang="en-US" sz="1200" dirty="0">
              <a:latin typeface="Comic Sans MS" pitchFamily="66" charset="0"/>
            </a:endParaRPr>
          </a:p>
          <a:p>
            <a:pPr marL="911225" lvl="2" indent="-222250" defTabSz="401638">
              <a:spcBef>
                <a:spcPct val="30000"/>
              </a:spcBef>
              <a:spcAft>
                <a:spcPct val="10000"/>
              </a:spcAft>
              <a:buClr>
                <a:schemeClr val="hlink"/>
              </a:buClr>
              <a:defRPr/>
            </a:pPr>
            <a:r>
              <a:rPr lang="en-US" sz="3200" b="1" dirty="0">
                <a:solidFill>
                  <a:schemeClr val="accent6">
                    <a:lumMod val="50000"/>
                  </a:schemeClr>
                </a:solidFill>
                <a:latin typeface="Comic Sans MS" pitchFamily="66" charset="0"/>
              </a:rPr>
              <a:t>            </a:t>
            </a:r>
            <a:r>
              <a:rPr lang="en-US" sz="3200" b="1" u="sng" dirty="0">
                <a:solidFill>
                  <a:srgbClr val="C00000"/>
                </a:solidFill>
                <a:latin typeface="Comic Sans MS" pitchFamily="66" charset="0"/>
              </a:rPr>
              <a:t>Write it last</a:t>
            </a:r>
            <a:r>
              <a:rPr lang="en-US" sz="3200" b="1" dirty="0">
                <a:solidFill>
                  <a:srgbClr val="C00000"/>
                </a:solidFill>
                <a:latin typeface="Comic Sans MS" pitchFamily="66" charset="0"/>
              </a:rPr>
              <a:t>! </a:t>
            </a: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Parts of a Patent Application</a:t>
            </a:r>
          </a:p>
        </p:txBody>
      </p:sp>
    </p:spTree>
    <p:extLst>
      <p:ext uri="{BB962C8B-B14F-4D97-AF65-F5344CB8AC3E}">
        <p14:creationId xmlns:p14="http://schemas.microsoft.com/office/powerpoint/2010/main" val="169976763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6"/>
          <p:cNvSpPr txBox="1">
            <a:spLocks noChangeArrowheads="1"/>
          </p:cNvSpPr>
          <p:nvPr/>
        </p:nvSpPr>
        <p:spPr bwMode="auto">
          <a:xfrm>
            <a:off x="304800" y="1249362"/>
            <a:ext cx="8839200" cy="646331"/>
          </a:xfrm>
          <a:prstGeom prst="rect">
            <a:avLst/>
          </a:prstGeom>
          <a:noFill/>
          <a:ln w="9525">
            <a:noFill/>
            <a:miter lim="800000"/>
            <a:headEnd/>
            <a:tailEnd/>
          </a:ln>
        </p:spPr>
        <p:txBody>
          <a:bodyPr>
            <a:spAutoFit/>
          </a:bodyPr>
          <a:lstStyle/>
          <a:p>
            <a:pPr>
              <a:spcBef>
                <a:spcPct val="50000"/>
              </a:spcBef>
              <a:buClr>
                <a:schemeClr val="tx2"/>
              </a:buClr>
              <a:defRPr/>
            </a:pPr>
            <a:r>
              <a:rPr lang="en-US" sz="3600" b="1" u="sng" dirty="0">
                <a:solidFill>
                  <a:srgbClr val="C00000"/>
                </a:solidFill>
                <a:latin typeface="Comic Sans MS" pitchFamily="66" charset="0"/>
              </a:rPr>
              <a:t>The claim</a:t>
            </a:r>
            <a:r>
              <a:rPr lang="en-US" sz="3600" dirty="0">
                <a:solidFill>
                  <a:srgbClr val="C00000"/>
                </a:solidFill>
                <a:latin typeface="Comic Sans MS" pitchFamily="66" charset="0"/>
              </a:rPr>
              <a:t> </a:t>
            </a:r>
            <a:r>
              <a:rPr lang="en-US" sz="3600" dirty="0">
                <a:latin typeface="Comic Sans MS" pitchFamily="66" charset="0"/>
              </a:rPr>
              <a:t>-</a:t>
            </a:r>
            <a:r>
              <a:rPr lang="en-US" sz="3600" dirty="0">
                <a:solidFill>
                  <a:srgbClr val="1C9903"/>
                </a:solidFill>
                <a:latin typeface="Comic Sans MS" pitchFamily="66" charset="0"/>
              </a:rPr>
              <a:t> </a:t>
            </a:r>
            <a:r>
              <a:rPr lang="en-US" sz="3600" b="1" dirty="0">
                <a:latin typeface="Comic Sans MS" pitchFamily="66" charset="0"/>
              </a:rPr>
              <a:t>It is the invention!</a:t>
            </a:r>
          </a:p>
        </p:txBody>
      </p:sp>
      <p:sp>
        <p:nvSpPr>
          <p:cNvPr id="928776" name="Text Box 8"/>
          <p:cNvSpPr txBox="1">
            <a:spLocks noChangeArrowheads="1"/>
          </p:cNvSpPr>
          <p:nvPr/>
        </p:nvSpPr>
        <p:spPr bwMode="auto">
          <a:xfrm>
            <a:off x="304800" y="2092325"/>
            <a:ext cx="8839200" cy="4031873"/>
          </a:xfrm>
          <a:prstGeom prst="rect">
            <a:avLst/>
          </a:prstGeom>
          <a:noFill/>
          <a:ln w="9525">
            <a:noFill/>
            <a:miter lim="800000"/>
            <a:headEnd/>
            <a:tailEnd/>
          </a:ln>
        </p:spPr>
        <p:txBody>
          <a:bodyPr>
            <a:spAutoFit/>
          </a:bodyPr>
          <a:lstStyle/>
          <a:p>
            <a:pPr marL="288925" indent="-288925">
              <a:spcBef>
                <a:spcPct val="50000"/>
              </a:spcBef>
              <a:buClr>
                <a:srgbClr val="C00000"/>
              </a:buClr>
              <a:buFont typeface="Wingdings" pitchFamily="2" charset="2"/>
              <a:buChar char="§"/>
              <a:defRPr/>
            </a:pPr>
            <a:r>
              <a:rPr lang="en-US" sz="3200" dirty="0">
                <a:latin typeface="Comic Sans MS" pitchFamily="66" charset="0"/>
              </a:rPr>
              <a:t>Purpose of claim – to unambiguously define the invention in </a:t>
            </a:r>
            <a:r>
              <a:rPr lang="en-US" sz="3200" u="sng" dirty="0">
                <a:latin typeface="Comic Sans MS" pitchFamily="66" charset="0"/>
              </a:rPr>
              <a:t>words</a:t>
            </a:r>
            <a:r>
              <a:rPr lang="en-US" sz="3200" dirty="0">
                <a:latin typeface="Comic Sans MS" pitchFamily="66" charset="0"/>
              </a:rPr>
              <a:t> (no </a:t>
            </a:r>
            <a:r>
              <a:rPr lang="en-US" sz="3200" dirty="0" smtClean="0">
                <a:latin typeface="Comic Sans MS" pitchFamily="66" charset="0"/>
              </a:rPr>
              <a:t>diagrams or charts here).</a:t>
            </a:r>
            <a:endParaRPr lang="en-US" sz="3200" dirty="0">
              <a:latin typeface="Comic Sans MS" pitchFamily="66" charset="0"/>
            </a:endParaRPr>
          </a:p>
          <a:p>
            <a:pPr marL="288925" indent="-288925">
              <a:spcBef>
                <a:spcPct val="50000"/>
              </a:spcBef>
              <a:buClr>
                <a:srgbClr val="C00000"/>
              </a:buClr>
              <a:buFont typeface="Wingdings" pitchFamily="2" charset="2"/>
              <a:buChar char="§"/>
              <a:defRPr/>
            </a:pPr>
            <a:r>
              <a:rPr lang="en-US" sz="3200" dirty="0">
                <a:latin typeface="Comic Sans MS" pitchFamily="66" charset="0"/>
              </a:rPr>
              <a:t>Structure of claim – one “sentence” (can use , ; : but no period except at </a:t>
            </a:r>
            <a:r>
              <a:rPr lang="en-US" sz="3200" dirty="0" smtClean="0">
                <a:latin typeface="Comic Sans MS" pitchFamily="66" charset="0"/>
              </a:rPr>
              <a:t>the end).</a:t>
            </a:r>
          </a:p>
          <a:p>
            <a:pPr marL="288925" indent="-288925">
              <a:spcBef>
                <a:spcPct val="50000"/>
              </a:spcBef>
              <a:buClr>
                <a:srgbClr val="C00000"/>
              </a:buClr>
              <a:buFont typeface="Wingdings" pitchFamily="2" charset="2"/>
              <a:buChar char="§"/>
              <a:defRPr/>
            </a:pPr>
            <a:r>
              <a:rPr lang="en-US" sz="3200" dirty="0" smtClean="0">
                <a:latin typeface="Comic Sans MS" pitchFamily="66" charset="0"/>
              </a:rPr>
              <a:t>The rules of proper grammar do not apply when writing patent claims!</a:t>
            </a:r>
            <a:endParaRPr lang="en-US" sz="3200" dirty="0">
              <a:latin typeface="Comic Sans MS" pitchFamily="66" charset="0"/>
            </a:endParaRPr>
          </a:p>
        </p:txBody>
      </p:sp>
      <p:sp>
        <p:nvSpPr>
          <p:cNvPr id="6"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Parts of a Patent Application</a:t>
            </a:r>
          </a:p>
        </p:txBody>
      </p:sp>
    </p:spTree>
    <p:extLst>
      <p:ext uri="{BB962C8B-B14F-4D97-AF65-F5344CB8AC3E}">
        <p14:creationId xmlns:p14="http://schemas.microsoft.com/office/powerpoint/2010/main" val="2439616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87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87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87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6" grpId="0" build="p"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25" name="Text Box 9"/>
          <p:cNvSpPr txBox="1">
            <a:spLocks noChangeArrowheads="1"/>
          </p:cNvSpPr>
          <p:nvPr/>
        </p:nvSpPr>
        <p:spPr bwMode="auto">
          <a:xfrm>
            <a:off x="304800" y="1143000"/>
            <a:ext cx="8534400" cy="4893647"/>
          </a:xfrm>
          <a:prstGeom prst="rect">
            <a:avLst/>
          </a:prstGeom>
          <a:noFill/>
          <a:ln w="9525">
            <a:noFill/>
            <a:miter lim="800000"/>
            <a:headEnd/>
            <a:tailEnd/>
          </a:ln>
        </p:spPr>
        <p:txBody>
          <a:bodyPr wrap="square">
            <a:spAutoFit/>
          </a:bodyPr>
          <a:lstStyle/>
          <a:p>
            <a:pPr>
              <a:spcBef>
                <a:spcPct val="50000"/>
              </a:spcBef>
              <a:buClr>
                <a:srgbClr val="C00000"/>
              </a:buClr>
              <a:defRPr/>
            </a:pPr>
            <a:r>
              <a:rPr lang="en-US" sz="2800" b="1" dirty="0" smtClean="0">
                <a:latin typeface="Times New Roman" pitchFamily="18" charset="0"/>
              </a:rPr>
              <a:t> </a:t>
            </a:r>
            <a:r>
              <a:rPr lang="en-US" sz="3200" b="1" dirty="0">
                <a:latin typeface="Comic Sans MS" pitchFamily="66" charset="0"/>
              </a:rPr>
              <a:t>Five types of claims:</a:t>
            </a:r>
          </a:p>
          <a:p>
            <a:pPr marL="1025525" lvl="1" indent="-568325">
              <a:buClr>
                <a:srgbClr val="C00000"/>
              </a:buClr>
              <a:buFont typeface="Wingdings" pitchFamily="2" charset="2"/>
              <a:buChar char="§"/>
              <a:defRPr/>
            </a:pPr>
            <a:r>
              <a:rPr lang="en-US" sz="2800" b="1" dirty="0">
                <a:latin typeface="Comic Sans MS" pitchFamily="66" charset="0"/>
              </a:rPr>
              <a:t> </a:t>
            </a:r>
            <a:r>
              <a:rPr lang="en-US" sz="2800" dirty="0" smtClean="0">
                <a:latin typeface="Comic Sans MS" pitchFamily="66" charset="0"/>
              </a:rPr>
              <a:t>Process </a:t>
            </a:r>
            <a:r>
              <a:rPr lang="en-US" sz="2800" dirty="0">
                <a:latin typeface="Comic Sans MS" pitchFamily="66" charset="0"/>
              </a:rPr>
              <a:t>or method</a:t>
            </a:r>
          </a:p>
          <a:p>
            <a:pPr marL="914400" lvl="1" indent="-457200">
              <a:buClr>
                <a:srgbClr val="C00000"/>
              </a:buClr>
              <a:buFont typeface="Wingdings" pitchFamily="2" charset="2"/>
              <a:buChar char="§"/>
              <a:defRPr/>
            </a:pPr>
            <a:r>
              <a:rPr lang="en-US" sz="2800" dirty="0">
                <a:latin typeface="Comic Sans MS" pitchFamily="66" charset="0"/>
              </a:rPr>
              <a:t>  </a:t>
            </a:r>
            <a:r>
              <a:rPr lang="en-US" sz="2800" dirty="0" smtClean="0">
                <a:latin typeface="Comic Sans MS" pitchFamily="66" charset="0"/>
              </a:rPr>
              <a:t>Machine</a:t>
            </a:r>
            <a:endParaRPr lang="en-US" sz="2800" dirty="0">
              <a:latin typeface="Comic Sans MS" pitchFamily="66" charset="0"/>
            </a:endParaRPr>
          </a:p>
          <a:p>
            <a:pPr marL="914400" lvl="1" indent="-457200">
              <a:buClr>
                <a:srgbClr val="C00000"/>
              </a:buClr>
              <a:buFont typeface="Wingdings" pitchFamily="2" charset="2"/>
              <a:buChar char="§"/>
              <a:defRPr/>
            </a:pPr>
            <a:r>
              <a:rPr lang="en-US" sz="2800" dirty="0">
                <a:latin typeface="Comic Sans MS" pitchFamily="66" charset="0"/>
              </a:rPr>
              <a:t>  Article of manufacture </a:t>
            </a:r>
          </a:p>
          <a:p>
            <a:pPr marL="914400" lvl="1" indent="-457200">
              <a:buClr>
                <a:srgbClr val="C00000"/>
              </a:buClr>
              <a:buFont typeface="Wingdings" pitchFamily="2" charset="2"/>
              <a:buChar char="§"/>
              <a:defRPr/>
            </a:pPr>
            <a:r>
              <a:rPr lang="en-US" sz="2800" dirty="0">
                <a:latin typeface="Comic Sans MS" pitchFamily="66" charset="0"/>
              </a:rPr>
              <a:t>  Composition of matter</a:t>
            </a:r>
          </a:p>
          <a:p>
            <a:pPr marL="914400" lvl="1" indent="-457200">
              <a:buClr>
                <a:srgbClr val="C00000"/>
              </a:buClr>
              <a:buFont typeface="Wingdings" pitchFamily="2" charset="2"/>
              <a:buChar char="§"/>
              <a:defRPr/>
            </a:pPr>
            <a:r>
              <a:rPr lang="en-US" sz="2800" dirty="0">
                <a:latin typeface="Comic Sans MS" pitchFamily="66" charset="0"/>
              </a:rPr>
              <a:t>  New use of previous four statutory classes </a:t>
            </a:r>
          </a:p>
          <a:p>
            <a:pPr marL="801688" lvl="2">
              <a:buClr>
                <a:srgbClr val="C00000"/>
              </a:buClr>
              <a:defRPr/>
            </a:pPr>
            <a:r>
              <a:rPr lang="en-US" sz="2800" dirty="0" smtClean="0">
                <a:latin typeface="Comic Sans MS" pitchFamily="66" charset="0"/>
              </a:rPr>
              <a:t>		(</a:t>
            </a:r>
            <a:r>
              <a:rPr lang="en-US" sz="2800" dirty="0">
                <a:latin typeface="Comic Sans MS" pitchFamily="66" charset="0"/>
              </a:rPr>
              <a:t>always a method claim)</a:t>
            </a:r>
          </a:p>
          <a:p>
            <a:pPr>
              <a:spcBef>
                <a:spcPct val="50000"/>
              </a:spcBef>
              <a:buClr>
                <a:srgbClr val="C00000"/>
              </a:buClr>
              <a:defRPr/>
            </a:pPr>
            <a:r>
              <a:rPr lang="en-US" sz="3200" b="1" u="sng" dirty="0">
                <a:solidFill>
                  <a:srgbClr val="C00000"/>
                </a:solidFill>
                <a:latin typeface="Comic Sans MS" pitchFamily="66" charset="0"/>
              </a:rPr>
              <a:t>Good News</a:t>
            </a:r>
            <a:r>
              <a:rPr lang="en-US" sz="3200" b="1" dirty="0">
                <a:solidFill>
                  <a:srgbClr val="C00000"/>
                </a:solidFill>
                <a:latin typeface="Comic Sans MS" pitchFamily="66" charset="0"/>
              </a:rPr>
              <a:t>: </a:t>
            </a:r>
            <a:r>
              <a:rPr lang="en-US" sz="3200" dirty="0">
                <a:latin typeface="Comic Sans MS" pitchFamily="66" charset="0"/>
              </a:rPr>
              <a:t>Y</a:t>
            </a:r>
            <a:r>
              <a:rPr lang="en-US" sz="3200" dirty="0" smtClean="0">
                <a:latin typeface="Comic Sans MS" pitchFamily="66" charset="0"/>
              </a:rPr>
              <a:t>ou </a:t>
            </a:r>
            <a:r>
              <a:rPr lang="en-US" sz="3200" dirty="0">
                <a:latin typeface="Comic Sans MS" pitchFamily="66" charset="0"/>
              </a:rPr>
              <a:t>don’t have to classify the type of claim unless PTO Examiner decides your claim doesn’t fit any one of the five!</a:t>
            </a: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The Claim</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393683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08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7"/>
          <p:cNvSpPr txBox="1">
            <a:spLocks noChangeArrowheads="1"/>
          </p:cNvSpPr>
          <p:nvPr/>
        </p:nvSpPr>
        <p:spPr bwMode="auto">
          <a:xfrm>
            <a:off x="0" y="1493520"/>
            <a:ext cx="8763000" cy="584200"/>
          </a:xfrm>
          <a:prstGeom prst="rect">
            <a:avLst/>
          </a:prstGeom>
          <a:noFill/>
          <a:ln w="9525">
            <a:noFill/>
            <a:miter lim="800000"/>
            <a:headEnd/>
            <a:tailEnd/>
          </a:ln>
        </p:spPr>
        <p:txBody>
          <a:bodyPr>
            <a:spAutoFit/>
          </a:bodyPr>
          <a:lstStyle/>
          <a:p>
            <a:pPr algn="ctr">
              <a:spcBef>
                <a:spcPct val="50000"/>
              </a:spcBef>
              <a:buClr>
                <a:schemeClr val="tx2"/>
              </a:buClr>
              <a:tabLst>
                <a:tab pos="0" algn="l"/>
              </a:tabLst>
            </a:pPr>
            <a:r>
              <a:rPr lang="en-US" sz="3200" b="1" dirty="0">
                <a:latin typeface="Times New Roman" pitchFamily="18" charset="0"/>
              </a:rPr>
              <a:t>	</a:t>
            </a:r>
          </a:p>
        </p:txBody>
      </p:sp>
      <p:sp>
        <p:nvSpPr>
          <p:cNvPr id="842761" name="Text Box 9"/>
          <p:cNvSpPr txBox="1">
            <a:spLocks noChangeArrowheads="1"/>
          </p:cNvSpPr>
          <p:nvPr/>
        </p:nvSpPr>
        <p:spPr bwMode="auto">
          <a:xfrm>
            <a:off x="0" y="990600"/>
            <a:ext cx="9144000" cy="3293209"/>
          </a:xfrm>
          <a:prstGeom prst="rect">
            <a:avLst/>
          </a:prstGeom>
          <a:noFill/>
          <a:ln w="9525">
            <a:noFill/>
            <a:miter lim="800000"/>
            <a:headEnd/>
            <a:tailEnd/>
          </a:ln>
        </p:spPr>
        <p:txBody>
          <a:bodyPr wrap="square">
            <a:spAutoFit/>
          </a:bodyPr>
          <a:lstStyle/>
          <a:p>
            <a:pPr lvl="1" indent="-457200">
              <a:buClr>
                <a:srgbClr val="C00000"/>
              </a:buClr>
              <a:buFont typeface="Wingdings" pitchFamily="2" charset="2"/>
              <a:buChar char="ü"/>
              <a:defRPr/>
            </a:pPr>
            <a:r>
              <a:rPr lang="en-US" sz="2600" dirty="0">
                <a:latin typeface="Comic Sans MS" pitchFamily="66" charset="0"/>
              </a:rPr>
              <a:t>Who </a:t>
            </a:r>
            <a:r>
              <a:rPr lang="en-US" sz="2600" u="sng" dirty="0">
                <a:solidFill>
                  <a:srgbClr val="C00000"/>
                </a:solidFill>
                <a:latin typeface="Comic Sans MS" pitchFamily="66" charset="0"/>
              </a:rPr>
              <a:t>owns</a:t>
            </a:r>
            <a:r>
              <a:rPr lang="en-US" sz="2600" dirty="0">
                <a:latin typeface="Comic Sans MS" pitchFamily="66" charset="0"/>
              </a:rPr>
              <a:t> </a:t>
            </a:r>
            <a:r>
              <a:rPr lang="en-US" sz="2600" dirty="0" smtClean="0">
                <a:latin typeface="Comic Sans MS" pitchFamily="66" charset="0"/>
              </a:rPr>
              <a:t>the IP.</a:t>
            </a:r>
            <a:endParaRPr lang="en-US" sz="2600" dirty="0">
              <a:latin typeface="Comic Sans MS" pitchFamily="66" charset="0"/>
            </a:endParaRPr>
          </a:p>
          <a:p>
            <a:pPr lvl="1" indent="-457200">
              <a:buClr>
                <a:srgbClr val="C00000"/>
              </a:buClr>
              <a:buFont typeface="Wingdings" pitchFamily="2" charset="2"/>
              <a:buChar char="ü"/>
              <a:defRPr/>
            </a:pPr>
            <a:r>
              <a:rPr lang="en-US" sz="2600" dirty="0">
                <a:latin typeface="Comic Sans MS" pitchFamily="66" charset="0"/>
              </a:rPr>
              <a:t>When and how owners can exercise their </a:t>
            </a:r>
            <a:r>
              <a:rPr lang="en-US" sz="2600" dirty="0">
                <a:solidFill>
                  <a:srgbClr val="C00000"/>
                </a:solidFill>
                <a:latin typeface="Comic Sans MS" pitchFamily="66" charset="0"/>
              </a:rPr>
              <a:t>“rights”</a:t>
            </a:r>
            <a:r>
              <a:rPr lang="en-US" sz="2600" dirty="0">
                <a:latin typeface="Comic Sans MS" pitchFamily="66" charset="0"/>
              </a:rPr>
              <a:t> to prevent others from exploiting inventions (patents) or creative works (copyrights).</a:t>
            </a:r>
          </a:p>
          <a:p>
            <a:pPr marL="501650" lvl="1" indent="-457200">
              <a:buClr>
                <a:srgbClr val="C00000"/>
              </a:buClr>
              <a:buFont typeface="Wingdings" pitchFamily="2" charset="2"/>
              <a:buChar char="ü"/>
              <a:defRPr/>
            </a:pPr>
            <a:r>
              <a:rPr lang="en-US" sz="2600" dirty="0" smtClean="0">
                <a:latin typeface="Comic Sans MS" pitchFamily="66" charset="0"/>
              </a:rPr>
              <a:t>The degree </a:t>
            </a:r>
            <a:r>
              <a:rPr lang="en-US" sz="2600" dirty="0">
                <a:latin typeface="Comic Sans MS" pitchFamily="66" charset="0"/>
              </a:rPr>
              <a:t>of </a:t>
            </a:r>
            <a:r>
              <a:rPr lang="en-US" sz="2600" dirty="0">
                <a:solidFill>
                  <a:srgbClr val="C00000"/>
                </a:solidFill>
                <a:latin typeface="Comic Sans MS" pitchFamily="66" charset="0"/>
              </a:rPr>
              <a:t>recognition and protection</a:t>
            </a:r>
            <a:r>
              <a:rPr lang="en-US" sz="2600" dirty="0">
                <a:solidFill>
                  <a:schemeClr val="accent6">
                    <a:lumMod val="50000"/>
                  </a:schemeClr>
                </a:solidFill>
                <a:latin typeface="Comic Sans MS" pitchFamily="66" charset="0"/>
              </a:rPr>
              <a:t> </a:t>
            </a:r>
            <a:r>
              <a:rPr lang="en-US" sz="2600" dirty="0" smtClean="0">
                <a:latin typeface="Comic Sans MS" pitchFamily="66" charset="0"/>
              </a:rPr>
              <a:t>the</a:t>
            </a:r>
            <a:r>
              <a:rPr lang="en-US" sz="2600" dirty="0" smtClean="0">
                <a:solidFill>
                  <a:schemeClr val="accent6">
                    <a:lumMod val="50000"/>
                  </a:schemeClr>
                </a:solidFill>
                <a:latin typeface="Comic Sans MS" pitchFamily="66" charset="0"/>
              </a:rPr>
              <a:t> </a:t>
            </a:r>
            <a:r>
              <a:rPr lang="en-US" sz="2600" dirty="0" smtClean="0">
                <a:latin typeface="Comic Sans MS" pitchFamily="66" charset="0"/>
              </a:rPr>
              <a:t>courts </a:t>
            </a:r>
            <a:r>
              <a:rPr lang="en-US" sz="2600" dirty="0">
                <a:latin typeface="Comic Sans MS" pitchFamily="66" charset="0"/>
              </a:rPr>
              <a:t>are willing to give </a:t>
            </a:r>
            <a:r>
              <a:rPr lang="en-US" sz="2600" dirty="0" smtClean="0">
                <a:latin typeface="Comic Sans MS" pitchFamily="66" charset="0"/>
              </a:rPr>
              <a:t>IP.</a:t>
            </a:r>
          </a:p>
          <a:p>
            <a:pPr marL="501650" lvl="1" indent="-457200">
              <a:buClr>
                <a:srgbClr val="C00000"/>
              </a:buClr>
              <a:buFont typeface="Wingdings" pitchFamily="2" charset="2"/>
              <a:buChar char="ü"/>
              <a:defRPr/>
            </a:pPr>
            <a:r>
              <a:rPr lang="en-US" sz="2600" dirty="0" smtClean="0">
                <a:latin typeface="Comic Sans MS" pitchFamily="66" charset="0"/>
              </a:rPr>
              <a:t>IP law determines when and how a person can </a:t>
            </a:r>
            <a:r>
              <a:rPr lang="en-US" sz="2600" u="sng" dirty="0" smtClean="0">
                <a:latin typeface="Comic Sans MS" pitchFamily="66" charset="0"/>
              </a:rPr>
              <a:t>control</a:t>
            </a:r>
            <a:r>
              <a:rPr lang="en-US" sz="2600" dirty="0" smtClean="0">
                <a:latin typeface="Comic Sans MS" pitchFamily="66" charset="0"/>
              </a:rPr>
              <a:t> his/her invention/creation.</a:t>
            </a:r>
            <a:endParaRPr lang="en-US" sz="2600" dirty="0">
              <a:latin typeface="Comic Sans MS" pitchFamily="66" charset="0"/>
            </a:endParaRPr>
          </a:p>
        </p:txBody>
      </p:sp>
      <p:sp>
        <p:nvSpPr>
          <p:cNvPr id="6" name="Text Box 3"/>
          <p:cNvSpPr txBox="1">
            <a:spLocks noChangeArrowheads="1"/>
          </p:cNvSpPr>
          <p:nvPr/>
        </p:nvSpPr>
        <p:spPr bwMode="auto">
          <a:xfrm>
            <a:off x="152400" y="3048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Intellectual Property law determines</a:t>
            </a:r>
          </a:p>
        </p:txBody>
      </p:sp>
      <p:sp>
        <p:nvSpPr>
          <p:cNvPr id="2" name="Oval 1"/>
          <p:cNvSpPr/>
          <p:nvPr/>
        </p:nvSpPr>
        <p:spPr bwMode="auto">
          <a:xfrm>
            <a:off x="152400" y="4267200"/>
            <a:ext cx="8839200" cy="21336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3200" dirty="0">
                <a:solidFill>
                  <a:srgbClr val="FFFFFF"/>
                </a:solidFill>
                <a:latin typeface="Comic Sans MS" pitchFamily="66" charset="0"/>
              </a:rPr>
              <a:t>It doesn’t have to be about seeking the most lucrative financial deal.</a:t>
            </a:r>
          </a:p>
        </p:txBody>
      </p:sp>
    </p:spTree>
    <p:extLst>
      <p:ext uri="{BB962C8B-B14F-4D97-AF65-F5344CB8AC3E}">
        <p14:creationId xmlns:p14="http://schemas.microsoft.com/office/powerpoint/2010/main" val="202258583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8"/>
          <p:cNvSpPr txBox="1">
            <a:spLocks noChangeArrowheads="1"/>
          </p:cNvSpPr>
          <p:nvPr/>
        </p:nvSpPr>
        <p:spPr bwMode="auto">
          <a:xfrm>
            <a:off x="228600" y="1143000"/>
            <a:ext cx="8839200" cy="3354765"/>
          </a:xfrm>
          <a:prstGeom prst="rect">
            <a:avLst/>
          </a:prstGeom>
          <a:noFill/>
          <a:ln w="9525">
            <a:noFill/>
            <a:miter lim="800000"/>
            <a:headEnd/>
            <a:tailEnd/>
          </a:ln>
        </p:spPr>
        <p:txBody>
          <a:bodyPr>
            <a:spAutoFit/>
          </a:bodyPr>
          <a:lstStyle/>
          <a:p>
            <a:pPr marL="342900" indent="-342900">
              <a:spcBef>
                <a:spcPct val="50000"/>
              </a:spcBef>
              <a:buClr>
                <a:schemeClr val="accent6">
                  <a:lumMod val="50000"/>
                </a:schemeClr>
              </a:buClr>
              <a:defRPr/>
            </a:pPr>
            <a:r>
              <a:rPr lang="en-US" sz="3000" dirty="0">
                <a:latin typeface="Comic Sans MS" pitchFamily="66" charset="0"/>
              </a:rPr>
              <a:t>   </a:t>
            </a:r>
            <a:r>
              <a:rPr lang="en-US" sz="3200" dirty="0">
                <a:latin typeface="Comic Sans MS" pitchFamily="66" charset="0"/>
              </a:rPr>
              <a:t>Claims are governed by the PTO “Rules of </a:t>
            </a:r>
            <a:r>
              <a:rPr lang="en-US" sz="3200" dirty="0" smtClean="0">
                <a:latin typeface="Comic Sans MS" pitchFamily="66" charset="0"/>
              </a:rPr>
              <a:t>Practice.”  </a:t>
            </a:r>
            <a:r>
              <a:rPr lang="en-US" sz="3200" dirty="0">
                <a:latin typeface="Comic Sans MS" pitchFamily="66" charset="0"/>
              </a:rPr>
              <a:t>The filing fee allows:</a:t>
            </a:r>
          </a:p>
          <a:p>
            <a:pPr marL="914400" lvl="1" indent="-457200">
              <a:lnSpc>
                <a:spcPct val="150000"/>
              </a:lnSpc>
              <a:buClr>
                <a:srgbClr val="C00000"/>
              </a:buClr>
              <a:buFont typeface="Wingdings" pitchFamily="2" charset="2"/>
              <a:buChar char="§"/>
              <a:tabLst>
                <a:tab pos="1087438" algn="l"/>
              </a:tabLst>
              <a:defRPr/>
            </a:pPr>
            <a:r>
              <a:rPr lang="en-US" sz="2800" dirty="0">
                <a:latin typeface="Comic Sans MS" pitchFamily="66" charset="0"/>
              </a:rPr>
              <a:t>  </a:t>
            </a:r>
            <a:r>
              <a:rPr lang="en-US" sz="2600" dirty="0">
                <a:latin typeface="Comic Sans MS" pitchFamily="66" charset="0"/>
              </a:rPr>
              <a:t>Three independent claims</a:t>
            </a:r>
          </a:p>
          <a:p>
            <a:pPr marL="914400" lvl="1" indent="-457200">
              <a:buClr>
                <a:srgbClr val="C00000"/>
              </a:buClr>
              <a:buFont typeface="Wingdings" pitchFamily="2" charset="2"/>
              <a:buChar char="§"/>
              <a:tabLst>
                <a:tab pos="1087438" algn="l"/>
              </a:tabLst>
              <a:defRPr/>
            </a:pPr>
            <a:r>
              <a:rPr lang="en-US" sz="2600" dirty="0">
                <a:latin typeface="Comic Sans MS" pitchFamily="66" charset="0"/>
              </a:rPr>
              <a:t>  Twenty total </a:t>
            </a:r>
            <a:r>
              <a:rPr lang="en-US" sz="2600" dirty="0" smtClean="0">
                <a:latin typeface="Comic Sans MS" pitchFamily="66" charset="0"/>
              </a:rPr>
              <a:t>claims</a:t>
            </a:r>
            <a:endParaRPr lang="en-US" sz="2600" dirty="0">
              <a:latin typeface="Comic Sans MS" pitchFamily="66" charset="0"/>
            </a:endParaRPr>
          </a:p>
          <a:p>
            <a:pPr marL="914400" lvl="1" indent="-457200">
              <a:buClr>
                <a:srgbClr val="C00000"/>
              </a:buClr>
              <a:buFont typeface="Wingdings" pitchFamily="2" charset="2"/>
              <a:buChar char="§"/>
              <a:tabLst>
                <a:tab pos="1087438" algn="l"/>
              </a:tabLst>
              <a:defRPr/>
            </a:pPr>
            <a:r>
              <a:rPr lang="en-US" sz="2600" dirty="0">
                <a:latin typeface="Comic Sans MS" pitchFamily="66" charset="0"/>
              </a:rPr>
              <a:t>  More are allowed for additional filing fee</a:t>
            </a:r>
          </a:p>
          <a:p>
            <a:pPr marL="914400" lvl="1" indent="-457200">
              <a:buClr>
                <a:srgbClr val="C00000"/>
              </a:buClr>
              <a:buFont typeface="Wingdings" pitchFamily="2" charset="2"/>
              <a:buChar char="§"/>
              <a:tabLst>
                <a:tab pos="1087438" algn="l"/>
              </a:tabLst>
              <a:defRPr/>
            </a:pPr>
            <a:r>
              <a:rPr lang="en-US" sz="2600" dirty="0">
                <a:latin typeface="Comic Sans MS" pitchFamily="66" charset="0"/>
              </a:rPr>
              <a:t>  Multiple dependent claims </a:t>
            </a:r>
            <a:r>
              <a:rPr lang="en-US" sz="2600" dirty="0" smtClean="0">
                <a:latin typeface="Comic Sans MS" pitchFamily="66" charset="0"/>
              </a:rPr>
              <a:t>are allowed </a:t>
            </a:r>
            <a:r>
              <a:rPr lang="en-US" sz="2600" dirty="0">
                <a:latin typeface="Comic Sans MS" pitchFamily="66" charset="0"/>
              </a:rPr>
              <a:t>for </a:t>
            </a:r>
            <a:r>
              <a:rPr lang="en-US" sz="2600" dirty="0" smtClean="0">
                <a:latin typeface="Comic Sans MS" pitchFamily="66" charset="0"/>
              </a:rPr>
              <a:t>an</a:t>
            </a:r>
          </a:p>
          <a:p>
            <a:pPr lvl="1">
              <a:buClr>
                <a:srgbClr val="C00000"/>
              </a:buClr>
              <a:tabLst>
                <a:tab pos="1087438" algn="l"/>
              </a:tabLst>
              <a:defRPr/>
            </a:pPr>
            <a:r>
              <a:rPr lang="en-US" sz="2600" dirty="0">
                <a:latin typeface="Comic Sans MS" pitchFamily="66" charset="0"/>
              </a:rPr>
              <a:t> </a:t>
            </a:r>
            <a:r>
              <a:rPr lang="en-US" sz="2600" dirty="0" smtClean="0">
                <a:latin typeface="Comic Sans MS" pitchFamily="66" charset="0"/>
              </a:rPr>
              <a:t>      additional</a:t>
            </a:r>
            <a:r>
              <a:rPr lang="en-US" sz="2600" dirty="0">
                <a:latin typeface="Comic Sans MS" pitchFamily="66" charset="0"/>
              </a:rPr>
              <a:t> </a:t>
            </a:r>
            <a:r>
              <a:rPr lang="en-US" sz="2800" dirty="0" smtClean="0">
                <a:latin typeface="Comic Sans MS" pitchFamily="66" charset="0"/>
              </a:rPr>
              <a:t>fee</a:t>
            </a:r>
            <a:endParaRPr lang="en-US" sz="2800" dirty="0">
              <a:latin typeface="Comic Sans MS" pitchFamily="66" charset="0"/>
            </a:endParaRPr>
          </a:p>
        </p:txBody>
      </p:sp>
      <p:sp>
        <p:nvSpPr>
          <p:cNvPr id="930825" name="Text Box 9"/>
          <p:cNvSpPr txBox="1">
            <a:spLocks noChangeArrowheads="1"/>
          </p:cNvSpPr>
          <p:nvPr/>
        </p:nvSpPr>
        <p:spPr bwMode="auto">
          <a:xfrm>
            <a:off x="-76200" y="4648200"/>
            <a:ext cx="9144000" cy="1329595"/>
          </a:xfrm>
          <a:prstGeom prst="rect">
            <a:avLst/>
          </a:prstGeom>
          <a:noFill/>
          <a:ln w="9525">
            <a:noFill/>
            <a:miter lim="800000"/>
            <a:headEnd/>
            <a:tailEnd/>
          </a:ln>
        </p:spPr>
        <p:txBody>
          <a:bodyPr wrap="square">
            <a:spAutoFit/>
          </a:bodyPr>
          <a:lstStyle/>
          <a:p>
            <a:pPr marL="401638" indent="-401638">
              <a:spcBef>
                <a:spcPct val="10000"/>
              </a:spcBef>
              <a:buClr>
                <a:schemeClr val="accent6">
                  <a:lumMod val="50000"/>
                </a:schemeClr>
              </a:buClr>
              <a:defRPr/>
            </a:pPr>
            <a:r>
              <a:rPr lang="en-US" sz="3200" b="1" dirty="0">
                <a:latin typeface="Times New Roman" pitchFamily="18" charset="0"/>
              </a:rPr>
              <a:t>   </a:t>
            </a:r>
            <a:r>
              <a:rPr lang="en-US" sz="2800" dirty="0">
                <a:latin typeface="Comic Sans MS" pitchFamily="66" charset="0"/>
              </a:rPr>
              <a:t>L</a:t>
            </a:r>
            <a:r>
              <a:rPr lang="en-US" sz="2800" dirty="0" smtClean="0">
                <a:latin typeface="Comic Sans MS" pitchFamily="66" charset="0"/>
              </a:rPr>
              <a:t>imit </a:t>
            </a:r>
            <a:r>
              <a:rPr lang="en-US" sz="2800" dirty="0">
                <a:latin typeface="Comic Sans MS" pitchFamily="66" charset="0"/>
              </a:rPr>
              <a:t>claim to a description of what the invention is</a:t>
            </a:r>
            <a:r>
              <a:rPr lang="en-US" sz="2800" dirty="0" smtClean="0">
                <a:latin typeface="Comic Sans MS" pitchFamily="66" charset="0"/>
              </a:rPr>
              <a:t>:</a:t>
            </a:r>
          </a:p>
          <a:p>
            <a:pPr marL="401638" indent="-401638">
              <a:spcBef>
                <a:spcPct val="10000"/>
              </a:spcBef>
              <a:buClr>
                <a:schemeClr val="accent6">
                  <a:lumMod val="50000"/>
                </a:schemeClr>
              </a:buClr>
              <a:defRPr/>
            </a:pPr>
            <a:endParaRPr lang="en-US" sz="1200" dirty="0">
              <a:latin typeface="Comic Sans MS" pitchFamily="66" charset="0"/>
            </a:endParaRPr>
          </a:p>
          <a:p>
            <a:pPr marL="565150" lvl="1">
              <a:spcBef>
                <a:spcPct val="10000"/>
              </a:spcBef>
              <a:buClr>
                <a:schemeClr val="accent6">
                  <a:lumMod val="50000"/>
                </a:schemeClr>
              </a:buClr>
              <a:defRPr/>
            </a:pPr>
            <a:r>
              <a:rPr lang="en-US" sz="3200" b="1" dirty="0" smtClean="0">
                <a:solidFill>
                  <a:srgbClr val="C00000"/>
                </a:solidFill>
                <a:latin typeface="Comic Sans MS" pitchFamily="66" charset="0"/>
              </a:rPr>
              <a:t>Not </a:t>
            </a:r>
            <a:r>
              <a:rPr lang="en-US" sz="3200" b="1" dirty="0">
                <a:solidFill>
                  <a:srgbClr val="C00000"/>
                </a:solidFill>
                <a:latin typeface="Comic Sans MS" pitchFamily="66" charset="0"/>
              </a:rPr>
              <a:t>what it isn’t and not its advantages!</a:t>
            </a:r>
          </a:p>
        </p:txBody>
      </p:sp>
      <p:sp>
        <p:nvSpPr>
          <p:cNvPr id="5"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The Claim</a:t>
            </a:r>
          </a:p>
        </p:txBody>
      </p:sp>
    </p:spTree>
    <p:extLst>
      <p:ext uri="{BB962C8B-B14F-4D97-AF65-F5344CB8AC3E}">
        <p14:creationId xmlns:p14="http://schemas.microsoft.com/office/powerpoint/2010/main" val="1903224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08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08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381000" y="1371600"/>
            <a:ext cx="8763000" cy="1662113"/>
          </a:xfrm>
          <a:prstGeom prst="rect">
            <a:avLst/>
          </a:prstGeom>
          <a:noFill/>
          <a:ln w="9525">
            <a:noFill/>
            <a:miter lim="800000"/>
            <a:headEnd/>
            <a:tailEnd/>
          </a:ln>
        </p:spPr>
        <p:txBody>
          <a:bodyPr>
            <a:spAutoFit/>
          </a:bodyPr>
          <a:lstStyle/>
          <a:p>
            <a:pPr marL="177800" lvl="1">
              <a:buClr>
                <a:schemeClr val="tx2"/>
              </a:buClr>
              <a:defRPr/>
            </a:pPr>
            <a:r>
              <a:rPr lang="en-US" sz="3200" b="1" dirty="0">
                <a:latin typeface="Comic Sans MS" pitchFamily="66" charset="0"/>
              </a:rPr>
              <a:t>Characterization of claim</a:t>
            </a:r>
          </a:p>
          <a:p>
            <a:pPr marL="508000" lvl="1">
              <a:lnSpc>
                <a:spcPct val="150000"/>
              </a:lnSpc>
              <a:buClr>
                <a:srgbClr val="C00000"/>
              </a:buClr>
              <a:buFont typeface="Wingdings" pitchFamily="2" charset="2"/>
              <a:buChar char="§"/>
              <a:defRPr/>
            </a:pPr>
            <a:r>
              <a:rPr lang="en-US" sz="2800" b="1" dirty="0">
                <a:latin typeface="Comic Sans MS" pitchFamily="66" charset="0"/>
              </a:rPr>
              <a:t>  </a:t>
            </a:r>
            <a:r>
              <a:rPr lang="en-US" sz="2800" dirty="0">
                <a:latin typeface="Comic Sans MS" pitchFamily="66" charset="0"/>
              </a:rPr>
              <a:t>Broad (the less said, the broader)</a:t>
            </a:r>
          </a:p>
          <a:p>
            <a:pPr marL="508000" lvl="1">
              <a:buClr>
                <a:srgbClr val="C00000"/>
              </a:buClr>
              <a:buFont typeface="Wingdings" pitchFamily="2" charset="2"/>
              <a:buChar char="§"/>
              <a:defRPr/>
            </a:pPr>
            <a:r>
              <a:rPr lang="en-US" sz="2800" dirty="0">
                <a:latin typeface="Comic Sans MS" pitchFamily="66" charset="0"/>
              </a:rPr>
              <a:t>  	 Narrow (the more said, the narrower)</a:t>
            </a:r>
          </a:p>
        </p:txBody>
      </p:sp>
      <p:sp>
        <p:nvSpPr>
          <p:cNvPr id="955399" name="Text Box 7"/>
          <p:cNvSpPr txBox="1">
            <a:spLocks noChangeArrowheads="1"/>
          </p:cNvSpPr>
          <p:nvPr/>
        </p:nvSpPr>
        <p:spPr bwMode="auto">
          <a:xfrm>
            <a:off x="381000" y="3657600"/>
            <a:ext cx="8763000" cy="1600200"/>
          </a:xfrm>
          <a:prstGeom prst="rect">
            <a:avLst/>
          </a:prstGeom>
          <a:noFill/>
          <a:ln w="9525">
            <a:noFill/>
            <a:miter lim="800000"/>
            <a:headEnd/>
            <a:tailEnd/>
          </a:ln>
        </p:spPr>
        <p:txBody>
          <a:bodyPr>
            <a:spAutoFit/>
          </a:bodyPr>
          <a:lstStyle/>
          <a:p>
            <a:pPr marL="401638" indent="-401638">
              <a:spcBef>
                <a:spcPct val="10000"/>
              </a:spcBef>
              <a:buClr>
                <a:schemeClr val="tx2"/>
              </a:buClr>
              <a:defRPr/>
            </a:pPr>
            <a:r>
              <a:rPr lang="en-US" sz="3200" b="1" dirty="0">
                <a:latin typeface="Comic Sans MS" pitchFamily="66" charset="0"/>
              </a:rPr>
              <a:t> Ways to make a claim narrower</a:t>
            </a:r>
          </a:p>
          <a:p>
            <a:pPr marL="565150" lvl="1">
              <a:spcBef>
                <a:spcPct val="10000"/>
              </a:spcBef>
              <a:buClr>
                <a:srgbClr val="C00000"/>
              </a:buClr>
              <a:buFont typeface="Wingdings" pitchFamily="2" charset="2"/>
              <a:buChar char="§"/>
              <a:defRPr/>
            </a:pPr>
            <a:r>
              <a:rPr lang="en-US" sz="3200" b="1" dirty="0">
                <a:latin typeface="Times New Roman" pitchFamily="18" charset="0"/>
              </a:rPr>
              <a:t>  </a:t>
            </a:r>
            <a:r>
              <a:rPr lang="en-US" sz="2800" dirty="0">
                <a:latin typeface="Comic Sans MS" pitchFamily="66" charset="0"/>
              </a:rPr>
              <a:t>Qualify an existing element</a:t>
            </a:r>
          </a:p>
          <a:p>
            <a:pPr marL="565150" lvl="1">
              <a:spcBef>
                <a:spcPct val="10000"/>
              </a:spcBef>
              <a:buClr>
                <a:srgbClr val="C00000"/>
              </a:buClr>
              <a:buFont typeface="Wingdings" pitchFamily="2" charset="2"/>
              <a:buChar char="§"/>
              <a:defRPr/>
            </a:pPr>
            <a:r>
              <a:rPr lang="en-US" sz="2800" dirty="0">
                <a:latin typeface="Comic Sans MS" pitchFamily="66" charset="0"/>
              </a:rPr>
              <a:t>  Add additional elements</a:t>
            </a:r>
          </a:p>
        </p:txBody>
      </p:sp>
      <p:sp>
        <p:nvSpPr>
          <p:cNvPr id="5"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Strategies for Writing Claims</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1745220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5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9" grpId="0"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Text Box 2"/>
          <p:cNvSpPr txBox="1">
            <a:spLocks noChangeArrowheads="1"/>
          </p:cNvSpPr>
          <p:nvPr/>
        </p:nvSpPr>
        <p:spPr bwMode="auto">
          <a:xfrm>
            <a:off x="381000" y="1219200"/>
            <a:ext cx="8763000" cy="3668713"/>
          </a:xfrm>
          <a:prstGeom prst="rect">
            <a:avLst/>
          </a:prstGeom>
          <a:noFill/>
          <a:ln w="9525">
            <a:noFill/>
            <a:miter lim="800000"/>
            <a:headEnd/>
            <a:tailEnd/>
          </a:ln>
        </p:spPr>
        <p:txBody>
          <a:bodyPr>
            <a:spAutoFit/>
          </a:bodyPr>
          <a:lstStyle/>
          <a:p>
            <a:pPr marL="401638" indent="-401638">
              <a:spcBef>
                <a:spcPct val="10000"/>
              </a:spcBef>
              <a:buClr>
                <a:srgbClr val="C00000"/>
              </a:buClr>
              <a:buFont typeface="Wingdings" pitchFamily="2" charset="2"/>
              <a:buChar char="§"/>
              <a:defRPr/>
            </a:pPr>
            <a:r>
              <a:rPr lang="en-US" sz="2800" dirty="0">
                <a:latin typeface="Comic Sans MS" pitchFamily="66" charset="0"/>
              </a:rPr>
              <a:t>Write claim based upon your understanding of the </a:t>
            </a:r>
            <a:r>
              <a:rPr lang="en-US" sz="2800" dirty="0" smtClean="0">
                <a:latin typeface="Comic Sans MS" pitchFamily="66" charset="0"/>
              </a:rPr>
              <a:t>invention.</a:t>
            </a:r>
            <a:endParaRPr lang="en-US" sz="2800" dirty="0">
              <a:latin typeface="Comic Sans MS" pitchFamily="66" charset="0"/>
            </a:endParaRPr>
          </a:p>
          <a:p>
            <a:pPr marL="401638" indent="-401638">
              <a:spcBef>
                <a:spcPct val="10000"/>
              </a:spcBef>
              <a:buClr>
                <a:srgbClr val="C00000"/>
              </a:buClr>
              <a:buFont typeface="Wingdings" pitchFamily="2" charset="2"/>
              <a:buChar char="§"/>
              <a:defRPr/>
            </a:pPr>
            <a:r>
              <a:rPr lang="en-US" sz="2800" dirty="0">
                <a:latin typeface="Comic Sans MS" pitchFamily="66" charset="0"/>
              </a:rPr>
              <a:t>Broaden to extent allowed by prior art </a:t>
            </a:r>
            <a:r>
              <a:rPr lang="en-US" sz="2800" dirty="0" smtClean="0">
                <a:latin typeface="Comic Sans MS" pitchFamily="66" charset="0"/>
              </a:rPr>
              <a:t>search.</a:t>
            </a:r>
            <a:endParaRPr lang="en-US" sz="2800" dirty="0">
              <a:latin typeface="Comic Sans MS" pitchFamily="66" charset="0"/>
            </a:endParaRPr>
          </a:p>
          <a:p>
            <a:pPr marL="401638" indent="-401638">
              <a:spcBef>
                <a:spcPct val="10000"/>
              </a:spcBef>
              <a:buClr>
                <a:srgbClr val="C00000"/>
              </a:buClr>
              <a:buFont typeface="Wingdings" pitchFamily="2" charset="2"/>
              <a:buChar char="§"/>
              <a:defRPr/>
            </a:pPr>
            <a:r>
              <a:rPr lang="en-US" sz="2800" dirty="0">
                <a:latin typeface="Comic Sans MS" pitchFamily="66" charset="0"/>
              </a:rPr>
              <a:t>Narrow based upon your instincts concerning non-discovered prior </a:t>
            </a:r>
            <a:r>
              <a:rPr lang="en-US" sz="2800" dirty="0" smtClean="0">
                <a:latin typeface="Comic Sans MS" pitchFamily="66" charset="0"/>
              </a:rPr>
              <a:t>art.</a:t>
            </a:r>
            <a:endParaRPr lang="en-US" sz="2800" dirty="0">
              <a:latin typeface="Comic Sans MS" pitchFamily="66" charset="0"/>
            </a:endParaRPr>
          </a:p>
          <a:p>
            <a:pPr marL="401638" indent="-401638">
              <a:spcBef>
                <a:spcPct val="10000"/>
              </a:spcBef>
              <a:buClr>
                <a:srgbClr val="C00000"/>
              </a:buClr>
              <a:buFont typeface="Wingdings" pitchFamily="2" charset="2"/>
              <a:buChar char="§"/>
              <a:defRPr/>
            </a:pPr>
            <a:r>
              <a:rPr lang="en-US" sz="2800" b="1" u="sng" dirty="0">
                <a:solidFill>
                  <a:srgbClr val="C00000"/>
                </a:solidFill>
                <a:latin typeface="Comic Sans MS" pitchFamily="66" charset="0"/>
              </a:rPr>
              <a:t>Don’t be greedy</a:t>
            </a:r>
            <a:r>
              <a:rPr lang="en-US" sz="2800" b="1" dirty="0">
                <a:solidFill>
                  <a:srgbClr val="C00000"/>
                </a:solidFill>
                <a:latin typeface="Comic Sans MS" pitchFamily="66" charset="0"/>
              </a:rPr>
              <a:t>!  </a:t>
            </a:r>
            <a:r>
              <a:rPr lang="en-US" sz="2800" dirty="0">
                <a:latin typeface="Comic Sans MS" pitchFamily="66" charset="0"/>
              </a:rPr>
              <a:t>Seek adequate protection for your invention – but don’t try to “cover the </a:t>
            </a:r>
            <a:r>
              <a:rPr lang="en-US" sz="2800" dirty="0" smtClean="0">
                <a:latin typeface="Comic Sans MS" pitchFamily="66" charset="0"/>
              </a:rPr>
              <a:t>waterfront.”</a:t>
            </a:r>
            <a:endParaRPr lang="en-US" sz="2800" dirty="0">
              <a:latin typeface="Comic Sans MS" pitchFamily="66" charset="0"/>
            </a:endParaRPr>
          </a:p>
        </p:txBody>
      </p:sp>
      <p:sp>
        <p:nvSpPr>
          <p:cNvPr id="112644" name="Text Box 7"/>
          <p:cNvSpPr txBox="1">
            <a:spLocks noChangeArrowheads="1"/>
          </p:cNvSpPr>
          <p:nvPr/>
        </p:nvSpPr>
        <p:spPr bwMode="auto">
          <a:xfrm>
            <a:off x="381000" y="930275"/>
            <a:ext cx="2667000" cy="579438"/>
          </a:xfrm>
          <a:prstGeom prst="rect">
            <a:avLst/>
          </a:prstGeom>
          <a:noFill/>
          <a:ln w="9525">
            <a:noFill/>
            <a:miter lim="800000"/>
            <a:headEnd/>
            <a:tailEnd/>
          </a:ln>
        </p:spPr>
        <p:txBody>
          <a:bodyPr>
            <a:spAutoFit/>
          </a:bodyPr>
          <a:lstStyle/>
          <a:p>
            <a:pPr>
              <a:spcBef>
                <a:spcPct val="50000"/>
              </a:spcBef>
            </a:pPr>
            <a:endParaRPr lang="en-US" sz="3200" b="1">
              <a:latin typeface="Times New Roman" pitchFamily="18" charset="0"/>
            </a:endParaRPr>
          </a:p>
        </p:txBody>
      </p:sp>
      <p:grpSp>
        <p:nvGrpSpPr>
          <p:cNvPr id="2" name="Group 8"/>
          <p:cNvGrpSpPr>
            <a:grpSpLocks/>
          </p:cNvGrpSpPr>
          <p:nvPr/>
        </p:nvGrpSpPr>
        <p:grpSpPr bwMode="auto">
          <a:xfrm>
            <a:off x="152400" y="4876800"/>
            <a:ext cx="8991600" cy="2216150"/>
            <a:chOff x="96" y="3138"/>
            <a:chExt cx="5664" cy="1396"/>
          </a:xfrm>
        </p:grpSpPr>
        <p:sp>
          <p:nvSpPr>
            <p:cNvPr id="112646" name="Text Box 9"/>
            <p:cNvSpPr txBox="1">
              <a:spLocks noChangeArrowheads="1"/>
            </p:cNvSpPr>
            <p:nvPr/>
          </p:nvSpPr>
          <p:spPr bwMode="auto">
            <a:xfrm>
              <a:off x="240" y="3724"/>
              <a:ext cx="5520" cy="291"/>
            </a:xfrm>
            <a:prstGeom prst="rect">
              <a:avLst/>
            </a:prstGeom>
            <a:noFill/>
            <a:ln w="9525">
              <a:noFill/>
              <a:miter lim="800000"/>
              <a:headEnd/>
              <a:tailEnd/>
            </a:ln>
          </p:spPr>
          <p:txBody>
            <a:bodyPr>
              <a:spAutoFit/>
            </a:bodyPr>
            <a:lstStyle/>
            <a:p>
              <a:pPr>
                <a:spcBef>
                  <a:spcPct val="50000"/>
                </a:spcBef>
              </a:pPr>
              <a:endParaRPr lang="en-US" sz="2400" b="1">
                <a:latin typeface="Times New Roman" pitchFamily="18" charset="0"/>
              </a:endParaRPr>
            </a:p>
          </p:txBody>
        </p:sp>
        <p:sp>
          <p:nvSpPr>
            <p:cNvPr id="97287" name="Text Box 10"/>
            <p:cNvSpPr txBox="1">
              <a:spLocks noChangeArrowheads="1"/>
            </p:cNvSpPr>
            <p:nvPr/>
          </p:nvSpPr>
          <p:spPr bwMode="auto">
            <a:xfrm>
              <a:off x="96" y="3138"/>
              <a:ext cx="5664" cy="1396"/>
            </a:xfrm>
            <a:prstGeom prst="rect">
              <a:avLst/>
            </a:prstGeom>
            <a:noFill/>
            <a:ln w="9525">
              <a:noFill/>
              <a:miter lim="800000"/>
              <a:headEnd/>
              <a:tailEnd/>
            </a:ln>
          </p:spPr>
          <p:txBody>
            <a:bodyPr>
              <a:spAutoFit/>
            </a:bodyPr>
            <a:lstStyle/>
            <a:p>
              <a:pPr algn="ctr">
                <a:spcBef>
                  <a:spcPct val="50000"/>
                </a:spcBef>
                <a:defRPr/>
              </a:pPr>
              <a:r>
                <a:rPr lang="en-US" sz="3000" b="1" dirty="0">
                  <a:solidFill>
                    <a:schemeClr val="bg1">
                      <a:lumMod val="25000"/>
                    </a:schemeClr>
                  </a:solidFill>
                  <a:latin typeface="Comic Sans MS" pitchFamily="66" charset="0"/>
                </a:rPr>
                <a:t>Remember - If a claim is too broad, it may “read on” prior art that you never intended as your invention, thus invalidating the </a:t>
              </a:r>
              <a:r>
                <a:rPr lang="en-US" sz="3000" b="1" dirty="0" smtClean="0">
                  <a:solidFill>
                    <a:schemeClr val="bg1">
                      <a:lumMod val="25000"/>
                    </a:schemeClr>
                  </a:solidFill>
                  <a:latin typeface="Comic Sans MS" pitchFamily="66" charset="0"/>
                </a:rPr>
                <a:t>claim.</a:t>
              </a:r>
              <a:endParaRPr lang="en-US" sz="3000" b="1" dirty="0">
                <a:solidFill>
                  <a:schemeClr val="bg1">
                    <a:lumMod val="25000"/>
                  </a:schemeClr>
                </a:solidFill>
                <a:latin typeface="Comic Sans MS" pitchFamily="66" charset="0"/>
              </a:endParaRPr>
            </a:p>
            <a:p>
              <a:pPr>
                <a:spcBef>
                  <a:spcPct val="50000"/>
                </a:spcBef>
                <a:defRPr/>
              </a:pPr>
              <a:endParaRPr lang="en-US" sz="3200" b="1" dirty="0">
                <a:solidFill>
                  <a:srgbClr val="C00000"/>
                </a:solidFill>
                <a:latin typeface="Times New Roman" pitchFamily="18" charset="0"/>
              </a:endParaRPr>
            </a:p>
          </p:txBody>
        </p:sp>
      </p:grpSp>
      <p:sp>
        <p:nvSpPr>
          <p:cNvPr id="8"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Strategies for Writing Claims</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785989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334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334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334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6"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3"/>
          <p:cNvSpPr txBox="1">
            <a:spLocks noChangeArrowheads="1"/>
          </p:cNvSpPr>
          <p:nvPr/>
        </p:nvSpPr>
        <p:spPr bwMode="auto">
          <a:xfrm>
            <a:off x="381000" y="1660525"/>
            <a:ext cx="8458200" cy="1754188"/>
          </a:xfrm>
          <a:prstGeom prst="rect">
            <a:avLst/>
          </a:prstGeom>
          <a:noFill/>
          <a:ln w="9525">
            <a:noFill/>
            <a:miter lim="800000"/>
            <a:headEnd/>
            <a:tailEnd/>
          </a:ln>
        </p:spPr>
        <p:txBody>
          <a:bodyPr>
            <a:spAutoFit/>
          </a:bodyPr>
          <a:lstStyle/>
          <a:p>
            <a:pPr>
              <a:spcBef>
                <a:spcPct val="50000"/>
              </a:spcBef>
              <a:defRPr/>
            </a:pPr>
            <a:r>
              <a:rPr lang="en-US" sz="3600" b="1" u="sng" dirty="0">
                <a:solidFill>
                  <a:srgbClr val="C00000"/>
                </a:solidFill>
                <a:latin typeface="Comic Sans MS" pitchFamily="66" charset="0"/>
              </a:rPr>
              <a:t>Comprising</a:t>
            </a:r>
            <a:r>
              <a:rPr lang="en-US" sz="3600" dirty="0">
                <a:latin typeface="Comic Sans MS" pitchFamily="66" charset="0"/>
              </a:rPr>
              <a:t> – including all of the following items, but can also include others  (open-ended).</a:t>
            </a:r>
          </a:p>
        </p:txBody>
      </p:sp>
      <p:sp>
        <p:nvSpPr>
          <p:cNvPr id="949257" name="Text Box 9"/>
          <p:cNvSpPr txBox="1">
            <a:spLocks noChangeArrowheads="1"/>
          </p:cNvSpPr>
          <p:nvPr/>
        </p:nvSpPr>
        <p:spPr bwMode="auto">
          <a:xfrm>
            <a:off x="457200" y="4022725"/>
            <a:ext cx="8458200" cy="1754188"/>
          </a:xfrm>
          <a:prstGeom prst="rect">
            <a:avLst/>
          </a:prstGeom>
          <a:noFill/>
          <a:ln w="9525">
            <a:noFill/>
            <a:miter lim="800000"/>
            <a:headEnd/>
            <a:tailEnd/>
          </a:ln>
        </p:spPr>
        <p:txBody>
          <a:bodyPr>
            <a:spAutoFit/>
          </a:bodyPr>
          <a:lstStyle/>
          <a:p>
            <a:pPr>
              <a:spcBef>
                <a:spcPct val="50000"/>
              </a:spcBef>
              <a:defRPr/>
            </a:pPr>
            <a:r>
              <a:rPr lang="en-US" sz="3600" b="1" u="sng" dirty="0">
                <a:solidFill>
                  <a:srgbClr val="C00000"/>
                </a:solidFill>
                <a:latin typeface="Comic Sans MS" pitchFamily="66" charset="0"/>
              </a:rPr>
              <a:t>Consisting of</a:t>
            </a:r>
            <a:r>
              <a:rPr lang="en-US" sz="3600" dirty="0">
                <a:solidFill>
                  <a:srgbClr val="C00000"/>
                </a:solidFill>
                <a:latin typeface="Comic Sans MS" pitchFamily="66" charset="0"/>
              </a:rPr>
              <a:t> </a:t>
            </a:r>
            <a:r>
              <a:rPr lang="en-US" sz="3600" dirty="0">
                <a:latin typeface="Comic Sans MS" pitchFamily="66" charset="0"/>
              </a:rPr>
              <a:t>– including </a:t>
            </a:r>
            <a:r>
              <a:rPr lang="en-US" sz="3600" u="sng" dirty="0">
                <a:latin typeface="Comic Sans MS" pitchFamily="66" charset="0"/>
              </a:rPr>
              <a:t>only</a:t>
            </a:r>
            <a:r>
              <a:rPr lang="en-US" sz="3600" dirty="0">
                <a:latin typeface="Comic Sans MS" pitchFamily="66" charset="0"/>
              </a:rPr>
              <a:t> the following items (closed-ended).  Rarely used!</a:t>
            </a:r>
          </a:p>
        </p:txBody>
      </p:sp>
      <p:sp>
        <p:nvSpPr>
          <p:cNvPr id="5"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Important Distinction</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363127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9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7" grpId="0"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3"/>
          <p:cNvSpPr txBox="1">
            <a:spLocks noChangeArrowheads="1"/>
          </p:cNvSpPr>
          <p:nvPr/>
        </p:nvSpPr>
        <p:spPr bwMode="auto">
          <a:xfrm>
            <a:off x="0" y="1219200"/>
            <a:ext cx="9144000" cy="1569660"/>
          </a:xfrm>
          <a:prstGeom prst="rect">
            <a:avLst/>
          </a:prstGeom>
          <a:noFill/>
          <a:ln w="9525">
            <a:noFill/>
            <a:miter lim="800000"/>
            <a:headEnd/>
            <a:tailEnd/>
          </a:ln>
        </p:spPr>
        <p:txBody>
          <a:bodyPr wrap="square">
            <a:spAutoFit/>
          </a:bodyPr>
          <a:lstStyle/>
          <a:p>
            <a:pPr marL="401638" indent="-401638">
              <a:spcBef>
                <a:spcPct val="50000"/>
              </a:spcBef>
              <a:buClr>
                <a:srgbClr val="C00000"/>
              </a:buClr>
              <a:buFont typeface="Wingdings" pitchFamily="2" charset="2"/>
              <a:buChar char="§"/>
              <a:defRPr/>
            </a:pPr>
            <a:r>
              <a:rPr lang="en-US" sz="3200" b="1" u="sng" dirty="0">
                <a:solidFill>
                  <a:srgbClr val="C00000"/>
                </a:solidFill>
                <a:latin typeface="Comic Sans MS" pitchFamily="66" charset="0"/>
              </a:rPr>
              <a:t>Independent </a:t>
            </a:r>
            <a:r>
              <a:rPr lang="en-US" sz="3200" b="1" u="sng" dirty="0" smtClean="0">
                <a:solidFill>
                  <a:srgbClr val="C00000"/>
                </a:solidFill>
                <a:latin typeface="Comic Sans MS" pitchFamily="66" charset="0"/>
              </a:rPr>
              <a:t>Claims</a:t>
            </a:r>
            <a:r>
              <a:rPr lang="en-US" sz="3200" b="1" dirty="0" smtClean="0">
                <a:solidFill>
                  <a:srgbClr val="C00000"/>
                </a:solidFill>
                <a:latin typeface="Comic Sans MS" pitchFamily="66" charset="0"/>
              </a:rPr>
              <a:t> – </a:t>
            </a:r>
            <a:r>
              <a:rPr lang="en-US" sz="3200" dirty="0" smtClean="0">
                <a:latin typeface="Comic Sans MS" pitchFamily="66" charset="0"/>
              </a:rPr>
              <a:t>They don’t </a:t>
            </a:r>
            <a:r>
              <a:rPr lang="en-US" sz="3200" dirty="0">
                <a:latin typeface="Comic Sans MS" pitchFamily="66" charset="0"/>
              </a:rPr>
              <a:t>refer back to any preceding </a:t>
            </a:r>
            <a:r>
              <a:rPr lang="en-US" sz="3200" dirty="0" smtClean="0">
                <a:latin typeface="Comic Sans MS" pitchFamily="66" charset="0"/>
              </a:rPr>
              <a:t>claim, they </a:t>
            </a:r>
            <a:r>
              <a:rPr lang="en-US" sz="3200" dirty="0">
                <a:latin typeface="Comic Sans MS" pitchFamily="66" charset="0"/>
              </a:rPr>
              <a:t>“stand alone”.  The first claim is </a:t>
            </a:r>
            <a:r>
              <a:rPr lang="en-US" sz="3200" dirty="0" smtClean="0">
                <a:latin typeface="Comic Sans MS" pitchFamily="66" charset="0"/>
              </a:rPr>
              <a:t>always independent</a:t>
            </a:r>
            <a:r>
              <a:rPr lang="en-US" sz="3200" dirty="0">
                <a:latin typeface="Comic Sans MS" pitchFamily="66" charset="0"/>
              </a:rPr>
              <a:t>.</a:t>
            </a:r>
          </a:p>
        </p:txBody>
      </p:sp>
      <p:sp>
        <p:nvSpPr>
          <p:cNvPr id="957448" name="Text Box 8"/>
          <p:cNvSpPr txBox="1">
            <a:spLocks noChangeArrowheads="1"/>
          </p:cNvSpPr>
          <p:nvPr/>
        </p:nvSpPr>
        <p:spPr bwMode="auto">
          <a:xfrm>
            <a:off x="0" y="2971800"/>
            <a:ext cx="8839200" cy="1570038"/>
          </a:xfrm>
          <a:prstGeom prst="rect">
            <a:avLst/>
          </a:prstGeom>
          <a:noFill/>
          <a:ln w="9525">
            <a:noFill/>
            <a:miter lim="800000"/>
            <a:headEnd/>
            <a:tailEnd/>
          </a:ln>
        </p:spPr>
        <p:txBody>
          <a:bodyPr>
            <a:spAutoFit/>
          </a:bodyPr>
          <a:lstStyle/>
          <a:p>
            <a:pPr marL="401638" indent="-401638">
              <a:spcBef>
                <a:spcPct val="50000"/>
              </a:spcBef>
              <a:buClr>
                <a:srgbClr val="C00000"/>
              </a:buClr>
              <a:buFont typeface="Wingdings" pitchFamily="2" charset="2"/>
              <a:buChar char="§"/>
              <a:defRPr/>
            </a:pPr>
            <a:r>
              <a:rPr lang="en-US" sz="3200" b="1" u="sng" dirty="0">
                <a:solidFill>
                  <a:srgbClr val="C00000"/>
                </a:solidFill>
                <a:latin typeface="Comic Sans MS" pitchFamily="66" charset="0"/>
              </a:rPr>
              <a:t>Dependent </a:t>
            </a:r>
            <a:r>
              <a:rPr lang="en-US" sz="3200" b="1" u="sng" dirty="0" smtClean="0">
                <a:solidFill>
                  <a:srgbClr val="C00000"/>
                </a:solidFill>
                <a:latin typeface="Comic Sans MS" pitchFamily="66" charset="0"/>
              </a:rPr>
              <a:t>Claims</a:t>
            </a:r>
            <a:r>
              <a:rPr lang="en-US" sz="3200" b="1" dirty="0" smtClean="0">
                <a:solidFill>
                  <a:srgbClr val="C00000"/>
                </a:solidFill>
                <a:latin typeface="Comic Sans MS" pitchFamily="66" charset="0"/>
              </a:rPr>
              <a:t> – </a:t>
            </a:r>
            <a:r>
              <a:rPr lang="en-US" sz="3200" dirty="0" smtClean="0">
                <a:latin typeface="Comic Sans MS" pitchFamily="66" charset="0"/>
              </a:rPr>
              <a:t>They</a:t>
            </a:r>
            <a:r>
              <a:rPr lang="en-US" sz="3200" b="1" dirty="0" smtClean="0">
                <a:solidFill>
                  <a:srgbClr val="C00000"/>
                </a:solidFill>
                <a:latin typeface="Comic Sans MS" pitchFamily="66" charset="0"/>
              </a:rPr>
              <a:t> </a:t>
            </a:r>
            <a:r>
              <a:rPr lang="en-US" sz="3200" dirty="0" smtClean="0">
                <a:latin typeface="Comic Sans MS" pitchFamily="66" charset="0"/>
              </a:rPr>
              <a:t>refer </a:t>
            </a:r>
            <a:r>
              <a:rPr lang="en-US" sz="3200" dirty="0">
                <a:latin typeface="Comic Sans MS" pitchFamily="66" charset="0"/>
              </a:rPr>
              <a:t>back to a preceding or “parent” claim.  Write them in a series of successively narrower terms.</a:t>
            </a:r>
          </a:p>
        </p:txBody>
      </p:sp>
      <p:sp>
        <p:nvSpPr>
          <p:cNvPr id="957449" name="Text Box 9"/>
          <p:cNvSpPr txBox="1">
            <a:spLocks noChangeArrowheads="1"/>
          </p:cNvSpPr>
          <p:nvPr/>
        </p:nvSpPr>
        <p:spPr bwMode="auto">
          <a:xfrm>
            <a:off x="0" y="4754562"/>
            <a:ext cx="8991600" cy="1570038"/>
          </a:xfrm>
          <a:prstGeom prst="rect">
            <a:avLst/>
          </a:prstGeom>
          <a:noFill/>
          <a:ln w="9525">
            <a:noFill/>
            <a:miter lim="800000"/>
            <a:headEnd/>
            <a:tailEnd/>
          </a:ln>
        </p:spPr>
        <p:txBody>
          <a:bodyPr>
            <a:spAutoFit/>
          </a:bodyPr>
          <a:lstStyle/>
          <a:p>
            <a:pPr marL="401638" indent="-401638">
              <a:spcBef>
                <a:spcPct val="50000"/>
              </a:spcBef>
              <a:buClr>
                <a:srgbClr val="C00000"/>
              </a:buClr>
              <a:buFont typeface="Wingdings" pitchFamily="2" charset="2"/>
              <a:buChar char="§"/>
              <a:defRPr/>
            </a:pPr>
            <a:r>
              <a:rPr lang="en-US" sz="3200" dirty="0">
                <a:latin typeface="Comic Sans MS" pitchFamily="66" charset="0"/>
              </a:rPr>
              <a:t>If </a:t>
            </a:r>
            <a:r>
              <a:rPr lang="en-US" sz="3200" dirty="0" smtClean="0">
                <a:latin typeface="Comic Sans MS" pitchFamily="66" charset="0"/>
              </a:rPr>
              <a:t>a broader </a:t>
            </a:r>
            <a:r>
              <a:rPr lang="en-US" sz="3200" dirty="0">
                <a:latin typeface="Comic Sans MS" pitchFamily="66" charset="0"/>
              </a:rPr>
              <a:t>claim is disallowed, a more specific (narrower) one may be allowed (it then becomes the new independent claim).</a:t>
            </a:r>
          </a:p>
        </p:txBody>
      </p:sp>
      <p:sp>
        <p:nvSpPr>
          <p:cNvPr id="6"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Strategies for Writing Claims</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790864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74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7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8" grpId="0" autoUpdateAnimBg="0"/>
      <p:bldP spid="957449" grpId="0"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81000" y="1066800"/>
            <a:ext cx="8153400" cy="4856714"/>
          </a:xfrm>
          <a:prstGeom prst="rect">
            <a:avLst/>
          </a:prstGeom>
          <a:noFill/>
          <a:ln w="9525">
            <a:noFill/>
            <a:miter lim="800000"/>
            <a:headEnd/>
            <a:tailEnd/>
          </a:ln>
        </p:spPr>
        <p:txBody>
          <a:bodyPr>
            <a:spAutoFit/>
          </a:bodyPr>
          <a:lstStyle/>
          <a:p>
            <a:pPr marL="6350" indent="-6350">
              <a:spcBef>
                <a:spcPct val="50000"/>
              </a:spcBef>
              <a:spcAft>
                <a:spcPct val="30000"/>
              </a:spcAft>
              <a:buClr>
                <a:schemeClr val="accent6">
                  <a:lumMod val="50000"/>
                </a:schemeClr>
              </a:buClr>
              <a:tabLst>
                <a:tab pos="576263" algn="l"/>
              </a:tabLst>
              <a:defRPr/>
            </a:pPr>
            <a:r>
              <a:rPr lang="en-US" sz="3200" dirty="0">
                <a:latin typeface="Comic Sans MS" pitchFamily="66" charset="0"/>
              </a:rPr>
              <a:t>Many inventors have difficulty writing more than one independent claim for their invention.  Some strategies for writing multiple independent claims </a:t>
            </a:r>
            <a:r>
              <a:rPr lang="en-US" sz="3200" dirty="0" smtClean="0">
                <a:latin typeface="Comic Sans MS" pitchFamily="66" charset="0"/>
              </a:rPr>
              <a:t>include:</a:t>
            </a:r>
            <a:endParaRPr lang="en-US" sz="1000" dirty="0" smtClean="0">
              <a:latin typeface="Comic Sans MS" pitchFamily="66" charset="0"/>
            </a:endParaRPr>
          </a:p>
          <a:p>
            <a:pPr marL="1423988" lvl="1" indent="-457200">
              <a:spcBef>
                <a:spcPts val="0"/>
              </a:spcBef>
              <a:spcAft>
                <a:spcPts val="0"/>
              </a:spcAft>
              <a:buClr>
                <a:srgbClr val="C00000"/>
              </a:buClr>
              <a:buFont typeface="Wingdings" pitchFamily="2" charset="2"/>
              <a:buChar char="§"/>
              <a:tabLst>
                <a:tab pos="576263" algn="l"/>
              </a:tabLst>
              <a:defRPr/>
            </a:pPr>
            <a:r>
              <a:rPr lang="en-US" sz="2800" dirty="0">
                <a:latin typeface="Comic Sans MS" pitchFamily="66" charset="0"/>
              </a:rPr>
              <a:t>Describe the invention from several different </a:t>
            </a:r>
            <a:r>
              <a:rPr lang="en-US" sz="2800" dirty="0" smtClean="0">
                <a:latin typeface="Comic Sans MS" pitchFamily="66" charset="0"/>
              </a:rPr>
              <a:t>perspectives.</a:t>
            </a:r>
            <a:endParaRPr lang="en-US" sz="2800" dirty="0">
              <a:latin typeface="Comic Sans MS" pitchFamily="66" charset="0"/>
            </a:endParaRPr>
          </a:p>
          <a:p>
            <a:pPr marL="1423988" lvl="1" indent="-457200">
              <a:spcBef>
                <a:spcPts val="0"/>
              </a:spcBef>
              <a:spcAft>
                <a:spcPts val="0"/>
              </a:spcAft>
              <a:buClr>
                <a:srgbClr val="C00000"/>
              </a:buClr>
              <a:buFont typeface="Wingdings" pitchFamily="2" charset="2"/>
              <a:buChar char="§"/>
              <a:tabLst>
                <a:tab pos="576263" algn="l"/>
              </a:tabLst>
              <a:defRPr/>
            </a:pPr>
            <a:r>
              <a:rPr lang="en-US" sz="2800" dirty="0" smtClean="0">
                <a:latin typeface="Comic Sans MS" pitchFamily="66" charset="0"/>
              </a:rPr>
              <a:t>Write </a:t>
            </a:r>
            <a:r>
              <a:rPr lang="en-US" sz="2800" dirty="0">
                <a:latin typeface="Comic Sans MS" pitchFamily="66" charset="0"/>
              </a:rPr>
              <a:t>a claim on part of the invention, then on the remainder of invention, then on both parts </a:t>
            </a:r>
            <a:r>
              <a:rPr lang="en-US" sz="2800" dirty="0" smtClean="0">
                <a:latin typeface="Comic Sans MS" pitchFamily="66" charset="0"/>
              </a:rPr>
              <a:t>combined.</a:t>
            </a:r>
            <a:endParaRPr lang="en-US" sz="2800" dirty="0">
              <a:latin typeface="Comic Sans MS" pitchFamily="66" charset="0"/>
            </a:endParaRP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Strategies for Writing Claims</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6400463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762000" y="2055813"/>
            <a:ext cx="7391400" cy="1938992"/>
          </a:xfrm>
          <a:prstGeom prst="rect">
            <a:avLst/>
          </a:prstGeom>
          <a:noFill/>
          <a:ln w="9525">
            <a:noFill/>
            <a:miter lim="800000"/>
            <a:headEnd/>
            <a:tailEnd/>
          </a:ln>
        </p:spPr>
        <p:txBody>
          <a:bodyPr wrap="square">
            <a:spAutoFit/>
          </a:bodyPr>
          <a:lstStyle/>
          <a:p>
            <a:pPr algn="ctr">
              <a:spcBef>
                <a:spcPct val="50000"/>
              </a:spcBef>
              <a:defRPr/>
            </a:pPr>
            <a:r>
              <a:rPr lang="en-US" sz="4000" b="1" u="sng" dirty="0">
                <a:solidFill>
                  <a:srgbClr val="C00000"/>
                </a:solidFill>
                <a:latin typeface="Comic Sans MS" pitchFamily="66" charset="0"/>
              </a:rPr>
              <a:t>Important</a:t>
            </a:r>
            <a:r>
              <a:rPr lang="en-US" sz="4000" dirty="0">
                <a:solidFill>
                  <a:srgbClr val="C00000"/>
                </a:solidFill>
                <a:latin typeface="Comic Sans MS" pitchFamily="66" charset="0"/>
              </a:rPr>
              <a:t>:  </a:t>
            </a:r>
            <a:r>
              <a:rPr lang="en-US" sz="4000" dirty="0">
                <a:latin typeface="Comic Sans MS" pitchFamily="66" charset="0"/>
              </a:rPr>
              <a:t>Always chart claims to be certain no claims are “left </a:t>
            </a:r>
            <a:r>
              <a:rPr lang="en-US" sz="4000" dirty="0" smtClean="0">
                <a:latin typeface="Comic Sans MS" pitchFamily="66" charset="0"/>
              </a:rPr>
              <a:t>hanging!”</a:t>
            </a:r>
            <a:endParaRPr lang="en-US" sz="4000" dirty="0">
              <a:latin typeface="Comic Sans MS" pitchFamily="66" charset="0"/>
            </a:endParaRP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Strategies for Writing Claims</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95369521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28600" y="1066800"/>
            <a:ext cx="8763000" cy="5448300"/>
          </a:xfrm>
          <a:prstGeom prst="rect">
            <a:avLst/>
          </a:prstGeom>
          <a:noFill/>
          <a:ln w="9525">
            <a:noFill/>
            <a:miter lim="800000"/>
            <a:headEnd/>
            <a:tailEnd/>
          </a:ln>
        </p:spPr>
        <p:txBody>
          <a:bodyPr>
            <a:spAutoFit/>
          </a:bodyPr>
          <a:lstStyle/>
          <a:p>
            <a:pPr marL="6350" indent="-6350">
              <a:spcBef>
                <a:spcPct val="10000"/>
              </a:spcBef>
              <a:tabLst>
                <a:tab pos="576263" algn="l"/>
              </a:tabLst>
              <a:defRPr/>
            </a:pPr>
            <a:r>
              <a:rPr lang="en-US" sz="3200" b="1" u="sng" dirty="0">
                <a:solidFill>
                  <a:srgbClr val="C00000"/>
                </a:solidFill>
                <a:latin typeface="Comic Sans MS" pitchFamily="66" charset="0"/>
              </a:rPr>
              <a:t>Independent Claim</a:t>
            </a:r>
            <a:r>
              <a:rPr lang="en-US" sz="3200" b="1" dirty="0">
                <a:solidFill>
                  <a:srgbClr val="C00000"/>
                </a:solidFill>
                <a:latin typeface="Comic Sans MS" pitchFamily="66" charset="0"/>
              </a:rPr>
              <a:t> (with 3 elements)</a:t>
            </a:r>
            <a:endParaRPr lang="en-US" sz="3200" b="1" u="sng" dirty="0">
              <a:solidFill>
                <a:srgbClr val="C00000"/>
              </a:solidFill>
              <a:latin typeface="Comic Sans MS" pitchFamily="66" charset="0"/>
            </a:endParaRPr>
          </a:p>
          <a:p>
            <a:pPr marL="6350" indent="-6350">
              <a:spcBef>
                <a:spcPct val="10000"/>
              </a:spcBef>
              <a:tabLst>
                <a:tab pos="576263" algn="l"/>
              </a:tabLst>
              <a:defRPr/>
            </a:pPr>
            <a:r>
              <a:rPr lang="en-US" sz="2800" dirty="0">
                <a:latin typeface="Comic Sans MS" pitchFamily="66" charset="0"/>
              </a:rPr>
              <a:t>An article of furniture for holding objects for a sitting human, comprising:</a:t>
            </a:r>
          </a:p>
          <a:p>
            <a:pPr marL="6350" indent="-6350">
              <a:spcBef>
                <a:spcPct val="10000"/>
              </a:spcBef>
              <a:buFontTx/>
              <a:buAutoNum type="alphaLcParenBoth"/>
              <a:tabLst>
                <a:tab pos="576263" algn="l"/>
              </a:tabLst>
              <a:defRPr/>
            </a:pPr>
            <a:r>
              <a:rPr lang="en-US" sz="2800" dirty="0">
                <a:latin typeface="Comic Sans MS" pitchFamily="66" charset="0"/>
              </a:rPr>
              <a:t> 	a sheet of rigid material of sufficient size to 	accommodate use by a human being for writing 	and working;</a:t>
            </a:r>
          </a:p>
          <a:p>
            <a:pPr marL="6350" indent="-6350">
              <a:spcBef>
                <a:spcPct val="10000"/>
              </a:spcBef>
              <a:buFontTx/>
              <a:buAutoNum type="alphaLcParenBoth"/>
              <a:tabLst>
                <a:tab pos="576263" algn="l"/>
              </a:tabLst>
              <a:defRPr/>
            </a:pPr>
            <a:r>
              <a:rPr lang="en-US" sz="2800" dirty="0">
                <a:latin typeface="Comic Sans MS" pitchFamily="66" charset="0"/>
              </a:rPr>
              <a:t> a plurality of elongated support members of 	equal length; and</a:t>
            </a:r>
          </a:p>
          <a:p>
            <a:pPr marL="6350" indent="-6350">
              <a:spcBef>
                <a:spcPct val="10000"/>
              </a:spcBef>
              <a:buFontTx/>
              <a:buAutoNum type="alphaLcParenBoth"/>
              <a:tabLst>
                <a:tab pos="576263" algn="l"/>
              </a:tabLst>
              <a:defRPr/>
            </a:pPr>
            <a:r>
              <a:rPr lang="en-US" sz="2800" dirty="0">
                <a:latin typeface="Comic Sans MS" pitchFamily="66" charset="0"/>
              </a:rPr>
              <a:t> 	means for joining said elongated support 	members at right angles to the underside of 	said top at spaced locations so as to be able to 	support said top horizontally.</a:t>
            </a:r>
          </a:p>
        </p:txBody>
      </p:sp>
      <p:sp>
        <p:nvSpPr>
          <p:cNvPr id="4" name="Text Box 5"/>
          <p:cNvSpPr txBox="1">
            <a:spLocks noChangeArrowheads="1"/>
          </p:cNvSpPr>
          <p:nvPr/>
        </p:nvSpPr>
        <p:spPr bwMode="auto">
          <a:xfrm>
            <a:off x="19304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Strategies for Writing Claims</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68891639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28600" y="1066800"/>
            <a:ext cx="8763000" cy="5496889"/>
          </a:xfrm>
          <a:prstGeom prst="rect">
            <a:avLst/>
          </a:prstGeom>
          <a:noFill/>
          <a:ln w="9525">
            <a:noFill/>
            <a:miter lim="800000"/>
            <a:headEnd/>
            <a:tailEnd/>
          </a:ln>
        </p:spPr>
        <p:txBody>
          <a:bodyPr>
            <a:spAutoFit/>
          </a:bodyPr>
          <a:lstStyle/>
          <a:p>
            <a:pPr marL="6350" indent="-6350">
              <a:spcBef>
                <a:spcPct val="10000"/>
              </a:spcBef>
              <a:tabLst>
                <a:tab pos="576263" algn="l"/>
              </a:tabLst>
              <a:defRPr/>
            </a:pPr>
            <a:r>
              <a:rPr lang="en-US" sz="3200" b="1" u="sng" dirty="0">
                <a:solidFill>
                  <a:srgbClr val="C00000"/>
                </a:solidFill>
                <a:latin typeface="Comic Sans MS" pitchFamily="66" charset="0"/>
              </a:rPr>
              <a:t>Independent </a:t>
            </a:r>
            <a:r>
              <a:rPr lang="en-US" sz="3200" b="1" u="sng" dirty="0" smtClean="0">
                <a:solidFill>
                  <a:srgbClr val="C00000"/>
                </a:solidFill>
                <a:latin typeface="Comic Sans MS" pitchFamily="66" charset="0"/>
              </a:rPr>
              <a:t>Claim</a:t>
            </a:r>
            <a:r>
              <a:rPr lang="en-US" sz="3200" b="1" dirty="0" smtClean="0">
                <a:solidFill>
                  <a:srgbClr val="C00000"/>
                </a:solidFill>
                <a:latin typeface="Comic Sans MS" pitchFamily="66" charset="0"/>
              </a:rPr>
              <a:t> (1st element)</a:t>
            </a:r>
            <a:endParaRPr lang="en-US" sz="3200" b="1" u="sng" dirty="0">
              <a:solidFill>
                <a:srgbClr val="C00000"/>
              </a:solidFill>
              <a:latin typeface="Comic Sans MS" pitchFamily="66" charset="0"/>
            </a:endParaRPr>
          </a:p>
          <a:p>
            <a:pPr marL="6350" indent="-6350">
              <a:spcBef>
                <a:spcPct val="10000"/>
              </a:spcBef>
              <a:tabLst>
                <a:tab pos="576263" algn="l"/>
              </a:tabLst>
              <a:defRPr/>
            </a:pPr>
            <a:r>
              <a:rPr lang="en-US" sz="2800" dirty="0">
                <a:latin typeface="Comic Sans MS" pitchFamily="66" charset="0"/>
              </a:rPr>
              <a:t>An article of furniture for holding objects for a sitting human, comprising:</a:t>
            </a:r>
          </a:p>
          <a:p>
            <a:pPr marL="6350" indent="-6350">
              <a:spcBef>
                <a:spcPct val="10000"/>
              </a:spcBef>
              <a:buFontTx/>
              <a:buAutoNum type="alphaLcParenBoth"/>
              <a:tabLst>
                <a:tab pos="576263" algn="l"/>
              </a:tabLst>
              <a:defRPr/>
            </a:pPr>
            <a:r>
              <a:rPr lang="en-US" sz="2800" dirty="0">
                <a:latin typeface="Comic Sans MS" pitchFamily="66" charset="0"/>
              </a:rPr>
              <a:t> 	</a:t>
            </a:r>
            <a:r>
              <a:rPr lang="en-US" sz="2800" b="1" dirty="0">
                <a:solidFill>
                  <a:srgbClr val="C00000"/>
                </a:solidFill>
                <a:latin typeface="Comic Sans MS" pitchFamily="66" charset="0"/>
              </a:rPr>
              <a:t>a sheet of rigid material of sufficient size to 	accommodate use by a human being for 	writing and working</a:t>
            </a:r>
            <a:r>
              <a:rPr lang="en-US" sz="2800" dirty="0">
                <a:solidFill>
                  <a:srgbClr val="C00000"/>
                </a:solidFill>
                <a:latin typeface="Comic Sans MS" pitchFamily="66" charset="0"/>
              </a:rPr>
              <a:t>;</a:t>
            </a:r>
          </a:p>
          <a:p>
            <a:pPr marL="6350" indent="-6350">
              <a:spcBef>
                <a:spcPct val="10000"/>
              </a:spcBef>
              <a:buFontTx/>
              <a:buAutoNum type="alphaLcParenBoth"/>
              <a:tabLst>
                <a:tab pos="576263" algn="l"/>
              </a:tabLst>
              <a:defRPr/>
            </a:pPr>
            <a:r>
              <a:rPr lang="en-US" sz="2800" dirty="0">
                <a:latin typeface="Comic Sans MS" pitchFamily="66" charset="0"/>
              </a:rPr>
              <a:t> a plurality of elongated support members of 	equal length; and</a:t>
            </a:r>
          </a:p>
          <a:p>
            <a:pPr marL="6350" indent="-6350">
              <a:spcBef>
                <a:spcPct val="10000"/>
              </a:spcBef>
              <a:buFontTx/>
              <a:buAutoNum type="alphaLcParenBoth"/>
              <a:tabLst>
                <a:tab pos="576263" algn="l"/>
              </a:tabLst>
              <a:defRPr/>
            </a:pPr>
            <a:r>
              <a:rPr lang="en-US" sz="2800" dirty="0">
                <a:latin typeface="Comic Sans MS" pitchFamily="66" charset="0"/>
              </a:rPr>
              <a:t> 	means for joining said elongated support 	members at right angles to the underside of 	said top at spaced locations so as to be able to 	support said top horizontally.</a:t>
            </a: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Strategies for Writing Claims</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2450162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ext Box 7"/>
          <p:cNvSpPr txBox="1">
            <a:spLocks noChangeArrowheads="1"/>
          </p:cNvSpPr>
          <p:nvPr/>
        </p:nvSpPr>
        <p:spPr bwMode="auto">
          <a:xfrm>
            <a:off x="381000" y="2362200"/>
            <a:ext cx="8458200" cy="519113"/>
          </a:xfrm>
          <a:prstGeom prst="rect">
            <a:avLst/>
          </a:prstGeom>
          <a:noFill/>
          <a:ln w="9525">
            <a:noFill/>
            <a:miter lim="800000"/>
            <a:headEnd/>
            <a:tailEnd/>
          </a:ln>
        </p:spPr>
        <p:txBody>
          <a:bodyPr>
            <a:spAutoFit/>
          </a:bodyPr>
          <a:lstStyle/>
          <a:p>
            <a:pPr marL="457200" indent="-457200">
              <a:spcBef>
                <a:spcPct val="50000"/>
              </a:spcBef>
              <a:buFontTx/>
              <a:buAutoNum type="arabicPeriod"/>
              <a:defRPr/>
            </a:pPr>
            <a:r>
              <a:rPr lang="en-US" sz="2800" dirty="0">
                <a:solidFill>
                  <a:schemeClr val="bg2">
                    <a:lumMod val="75000"/>
                  </a:schemeClr>
                </a:solidFill>
                <a:latin typeface="Comic Sans MS" pitchFamily="66" charset="0"/>
              </a:rPr>
              <a:t>An article of furniture for holding. . .</a:t>
            </a:r>
          </a:p>
        </p:txBody>
      </p:sp>
      <p:sp>
        <p:nvSpPr>
          <p:cNvPr id="101414" name="Rectangle 11"/>
          <p:cNvSpPr>
            <a:spLocks noChangeArrowheads="1"/>
          </p:cNvSpPr>
          <p:nvPr/>
        </p:nvSpPr>
        <p:spPr bwMode="auto">
          <a:xfrm>
            <a:off x="1752600" y="1143000"/>
            <a:ext cx="685800" cy="838200"/>
          </a:xfrm>
          <a:prstGeom prst="rect">
            <a:avLst/>
          </a:prstGeom>
          <a:solidFill>
            <a:schemeClr val="bg1">
              <a:lumMod val="50000"/>
            </a:schemeClr>
          </a:solidFill>
          <a:ln w="9525">
            <a:solidFill>
              <a:schemeClr val="tx1"/>
            </a:solidFill>
            <a:miter lim="800000"/>
            <a:headEnd/>
            <a:tailEnd/>
          </a:ln>
        </p:spPr>
        <p:txBody>
          <a:bodyPr wrap="none" anchor="ctr"/>
          <a:lstStyle/>
          <a:p>
            <a:pPr>
              <a:defRPr/>
            </a:pPr>
            <a:endParaRPr lang="en-US"/>
          </a:p>
        </p:txBody>
      </p:sp>
      <p:sp>
        <p:nvSpPr>
          <p:cNvPr id="101412" name="Rectangle 14"/>
          <p:cNvSpPr>
            <a:spLocks noChangeArrowheads="1"/>
          </p:cNvSpPr>
          <p:nvPr/>
        </p:nvSpPr>
        <p:spPr bwMode="auto">
          <a:xfrm>
            <a:off x="2438400" y="1143000"/>
            <a:ext cx="685800" cy="838200"/>
          </a:xfrm>
          <a:prstGeom prst="rect">
            <a:avLst/>
          </a:prstGeom>
          <a:noFill/>
          <a:ln w="9525">
            <a:solidFill>
              <a:schemeClr val="tx1"/>
            </a:solidFill>
            <a:miter lim="800000"/>
            <a:headEnd/>
            <a:tailEnd/>
          </a:ln>
        </p:spPr>
        <p:txBody>
          <a:bodyPr wrap="none" anchor="ctr"/>
          <a:lstStyle/>
          <a:p>
            <a:endParaRPr lang="en-US"/>
          </a:p>
        </p:txBody>
      </p:sp>
      <p:sp>
        <p:nvSpPr>
          <p:cNvPr id="101410" name="Rectangle 17"/>
          <p:cNvSpPr>
            <a:spLocks noChangeArrowheads="1"/>
          </p:cNvSpPr>
          <p:nvPr/>
        </p:nvSpPr>
        <p:spPr bwMode="auto">
          <a:xfrm>
            <a:off x="3124200" y="1143000"/>
            <a:ext cx="685800" cy="838200"/>
          </a:xfrm>
          <a:prstGeom prst="rect">
            <a:avLst/>
          </a:prstGeom>
          <a:noFill/>
          <a:ln w="9525">
            <a:solidFill>
              <a:schemeClr val="tx1"/>
            </a:solidFill>
            <a:miter lim="800000"/>
            <a:headEnd/>
            <a:tailEnd/>
          </a:ln>
        </p:spPr>
        <p:txBody>
          <a:bodyPr wrap="none" anchor="ctr"/>
          <a:lstStyle/>
          <a:p>
            <a:endParaRPr lang="en-US"/>
          </a:p>
        </p:txBody>
      </p:sp>
      <p:sp>
        <p:nvSpPr>
          <p:cNvPr id="101408" name="Rectangle 20"/>
          <p:cNvSpPr>
            <a:spLocks noChangeArrowheads="1"/>
          </p:cNvSpPr>
          <p:nvPr/>
        </p:nvSpPr>
        <p:spPr bwMode="auto">
          <a:xfrm>
            <a:off x="3810000" y="1143000"/>
            <a:ext cx="685800" cy="838200"/>
          </a:xfrm>
          <a:prstGeom prst="rect">
            <a:avLst/>
          </a:prstGeom>
          <a:noFill/>
          <a:ln w="9525">
            <a:solidFill>
              <a:schemeClr val="tx1"/>
            </a:solidFill>
            <a:miter lim="800000"/>
            <a:headEnd/>
            <a:tailEnd/>
          </a:ln>
        </p:spPr>
        <p:txBody>
          <a:bodyPr wrap="none" anchor="ctr"/>
          <a:lstStyle/>
          <a:p>
            <a:endParaRPr lang="en-US"/>
          </a:p>
        </p:txBody>
      </p:sp>
      <p:sp>
        <p:nvSpPr>
          <p:cNvPr id="101409" name="Text Box 21"/>
          <p:cNvSpPr txBox="1">
            <a:spLocks noChangeArrowheads="1"/>
          </p:cNvSpPr>
          <p:nvPr/>
        </p:nvSpPr>
        <p:spPr bwMode="auto">
          <a:xfrm>
            <a:off x="3962400" y="1371600"/>
            <a:ext cx="381000" cy="366713"/>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4</a:t>
            </a:r>
          </a:p>
        </p:txBody>
      </p:sp>
      <p:sp>
        <p:nvSpPr>
          <p:cNvPr id="101406" name="Rectangle 23"/>
          <p:cNvSpPr>
            <a:spLocks noChangeArrowheads="1"/>
          </p:cNvSpPr>
          <p:nvPr/>
        </p:nvSpPr>
        <p:spPr bwMode="auto">
          <a:xfrm>
            <a:off x="4495800" y="1143000"/>
            <a:ext cx="685800" cy="838200"/>
          </a:xfrm>
          <a:prstGeom prst="rect">
            <a:avLst/>
          </a:prstGeom>
          <a:noFill/>
          <a:ln w="9525">
            <a:solidFill>
              <a:schemeClr val="tx1"/>
            </a:solidFill>
            <a:miter lim="800000"/>
            <a:headEnd/>
            <a:tailEnd/>
          </a:ln>
        </p:spPr>
        <p:txBody>
          <a:bodyPr wrap="none" anchor="ctr"/>
          <a:lstStyle/>
          <a:p>
            <a:endParaRPr lang="en-US"/>
          </a:p>
        </p:txBody>
      </p:sp>
      <p:sp>
        <p:nvSpPr>
          <p:cNvPr id="101407" name="Text Box 24"/>
          <p:cNvSpPr txBox="1">
            <a:spLocks noChangeArrowheads="1"/>
          </p:cNvSpPr>
          <p:nvPr/>
        </p:nvSpPr>
        <p:spPr bwMode="auto">
          <a:xfrm>
            <a:off x="4648200" y="1371600"/>
            <a:ext cx="381000" cy="366713"/>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5</a:t>
            </a:r>
          </a:p>
        </p:txBody>
      </p:sp>
      <p:sp>
        <p:nvSpPr>
          <p:cNvPr id="101404" name="Rectangle 26"/>
          <p:cNvSpPr>
            <a:spLocks noChangeArrowheads="1"/>
          </p:cNvSpPr>
          <p:nvPr/>
        </p:nvSpPr>
        <p:spPr bwMode="auto">
          <a:xfrm>
            <a:off x="5181600" y="1143000"/>
            <a:ext cx="685800" cy="838200"/>
          </a:xfrm>
          <a:prstGeom prst="rect">
            <a:avLst/>
          </a:prstGeom>
          <a:noFill/>
          <a:ln w="9525">
            <a:solidFill>
              <a:schemeClr val="tx1"/>
            </a:solidFill>
            <a:miter lim="800000"/>
            <a:headEnd/>
            <a:tailEnd/>
          </a:ln>
        </p:spPr>
        <p:txBody>
          <a:bodyPr wrap="none" anchor="ctr"/>
          <a:lstStyle/>
          <a:p>
            <a:endParaRPr lang="en-US"/>
          </a:p>
        </p:txBody>
      </p:sp>
      <p:sp>
        <p:nvSpPr>
          <p:cNvPr id="101405" name="Text Box 27"/>
          <p:cNvSpPr txBox="1">
            <a:spLocks noChangeArrowheads="1"/>
          </p:cNvSpPr>
          <p:nvPr/>
        </p:nvSpPr>
        <p:spPr bwMode="auto">
          <a:xfrm>
            <a:off x="5334000" y="1371600"/>
            <a:ext cx="381000" cy="366713"/>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6</a:t>
            </a:r>
          </a:p>
        </p:txBody>
      </p:sp>
      <p:sp>
        <p:nvSpPr>
          <p:cNvPr id="101402" name="Rectangle 29"/>
          <p:cNvSpPr>
            <a:spLocks noChangeArrowheads="1"/>
          </p:cNvSpPr>
          <p:nvPr/>
        </p:nvSpPr>
        <p:spPr bwMode="auto">
          <a:xfrm>
            <a:off x="5867400" y="1143000"/>
            <a:ext cx="685800" cy="838200"/>
          </a:xfrm>
          <a:prstGeom prst="rect">
            <a:avLst/>
          </a:prstGeom>
          <a:noFill/>
          <a:ln w="9525">
            <a:solidFill>
              <a:schemeClr val="tx1"/>
            </a:solidFill>
            <a:miter lim="800000"/>
            <a:headEnd/>
            <a:tailEnd/>
          </a:ln>
        </p:spPr>
        <p:txBody>
          <a:bodyPr wrap="none" anchor="ctr"/>
          <a:lstStyle/>
          <a:p>
            <a:endParaRPr lang="en-US"/>
          </a:p>
        </p:txBody>
      </p:sp>
      <p:sp>
        <p:nvSpPr>
          <p:cNvPr id="101403" name="Text Box 30"/>
          <p:cNvSpPr txBox="1">
            <a:spLocks noChangeArrowheads="1"/>
          </p:cNvSpPr>
          <p:nvPr/>
        </p:nvSpPr>
        <p:spPr bwMode="auto">
          <a:xfrm>
            <a:off x="6019800" y="1371600"/>
            <a:ext cx="381000" cy="366713"/>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7</a:t>
            </a:r>
          </a:p>
        </p:txBody>
      </p:sp>
      <p:sp>
        <p:nvSpPr>
          <p:cNvPr id="101400" name="Rectangle 32"/>
          <p:cNvSpPr>
            <a:spLocks noChangeArrowheads="1"/>
          </p:cNvSpPr>
          <p:nvPr/>
        </p:nvSpPr>
        <p:spPr bwMode="auto">
          <a:xfrm>
            <a:off x="6553200" y="1143000"/>
            <a:ext cx="685800" cy="838200"/>
          </a:xfrm>
          <a:prstGeom prst="rect">
            <a:avLst/>
          </a:prstGeom>
          <a:noFill/>
          <a:ln w="9525">
            <a:solidFill>
              <a:schemeClr val="tx1"/>
            </a:solidFill>
            <a:miter lim="800000"/>
            <a:headEnd/>
            <a:tailEnd/>
          </a:ln>
        </p:spPr>
        <p:txBody>
          <a:bodyPr wrap="none" anchor="ctr"/>
          <a:lstStyle/>
          <a:p>
            <a:endParaRPr lang="en-US"/>
          </a:p>
        </p:txBody>
      </p:sp>
      <p:sp>
        <p:nvSpPr>
          <p:cNvPr id="101401" name="Text Box 33"/>
          <p:cNvSpPr txBox="1">
            <a:spLocks noChangeArrowheads="1"/>
          </p:cNvSpPr>
          <p:nvPr/>
        </p:nvSpPr>
        <p:spPr bwMode="auto">
          <a:xfrm>
            <a:off x="6705600" y="1371600"/>
            <a:ext cx="381000" cy="366713"/>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8</a:t>
            </a:r>
          </a:p>
        </p:txBody>
      </p:sp>
      <p:sp>
        <p:nvSpPr>
          <p:cNvPr id="963618" name="Text Box 34"/>
          <p:cNvSpPr txBox="1">
            <a:spLocks noChangeArrowheads="1"/>
          </p:cNvSpPr>
          <p:nvPr/>
        </p:nvSpPr>
        <p:spPr bwMode="auto">
          <a:xfrm>
            <a:off x="381000" y="2895600"/>
            <a:ext cx="8458200" cy="946150"/>
          </a:xfrm>
          <a:prstGeom prst="rect">
            <a:avLst/>
          </a:prstGeom>
          <a:noFill/>
          <a:ln w="9525">
            <a:noFill/>
            <a:miter lim="800000"/>
            <a:headEnd/>
            <a:tailEnd/>
          </a:ln>
        </p:spPr>
        <p:txBody>
          <a:bodyPr>
            <a:spAutoFit/>
          </a:bodyPr>
          <a:lstStyle/>
          <a:p>
            <a:pPr marL="695325" indent="-457200">
              <a:spcBef>
                <a:spcPct val="50000"/>
              </a:spcBef>
              <a:buFontTx/>
              <a:buAutoNum type="arabicPeriod" startAt="2"/>
            </a:pPr>
            <a:r>
              <a:rPr lang="en-US" sz="2800">
                <a:solidFill>
                  <a:srgbClr val="FF0000"/>
                </a:solidFill>
                <a:latin typeface="Comic Sans MS" pitchFamily="66" charset="0"/>
              </a:rPr>
              <a:t>The article of furniture of Claim 1 wherein said sheet of rigid material is made of wood.</a:t>
            </a:r>
          </a:p>
        </p:txBody>
      </p:sp>
      <p:sp>
        <p:nvSpPr>
          <p:cNvPr id="963619" name="Text Box 35"/>
          <p:cNvSpPr txBox="1">
            <a:spLocks noChangeArrowheads="1"/>
          </p:cNvSpPr>
          <p:nvPr/>
        </p:nvSpPr>
        <p:spPr bwMode="auto">
          <a:xfrm>
            <a:off x="381000" y="3886200"/>
            <a:ext cx="8458200" cy="1373188"/>
          </a:xfrm>
          <a:prstGeom prst="rect">
            <a:avLst/>
          </a:prstGeom>
          <a:noFill/>
          <a:ln w="9525">
            <a:noFill/>
            <a:miter lim="800000"/>
            <a:headEnd/>
            <a:tailEnd/>
          </a:ln>
        </p:spPr>
        <p:txBody>
          <a:bodyPr>
            <a:spAutoFit/>
          </a:bodyPr>
          <a:lstStyle/>
          <a:p>
            <a:pPr marL="971550" indent="-457200">
              <a:spcBef>
                <a:spcPct val="50000"/>
              </a:spcBef>
              <a:buFontTx/>
              <a:buAutoNum type="arabicPeriod" startAt="3"/>
            </a:pPr>
            <a:r>
              <a:rPr lang="en-US" sz="2800">
                <a:solidFill>
                  <a:srgbClr val="1C9903"/>
                </a:solidFill>
                <a:latin typeface="Comic Sans MS" pitchFamily="66" charset="0"/>
              </a:rPr>
              <a:t>The article of furniture of Claim 2 wherein said sheet of rigid material of wood is made of chipboard.</a:t>
            </a:r>
          </a:p>
        </p:txBody>
      </p:sp>
      <p:sp>
        <p:nvSpPr>
          <p:cNvPr id="101384" name="Text Box 36"/>
          <p:cNvSpPr txBox="1">
            <a:spLocks noChangeArrowheads="1"/>
          </p:cNvSpPr>
          <p:nvPr/>
        </p:nvSpPr>
        <p:spPr bwMode="auto">
          <a:xfrm>
            <a:off x="1981200" y="1981200"/>
            <a:ext cx="304800" cy="366713"/>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I</a:t>
            </a:r>
          </a:p>
        </p:txBody>
      </p:sp>
      <p:sp>
        <p:nvSpPr>
          <p:cNvPr id="101385" name="Text Box 37"/>
          <p:cNvSpPr txBox="1">
            <a:spLocks noChangeArrowheads="1"/>
          </p:cNvSpPr>
          <p:nvPr/>
        </p:nvSpPr>
        <p:spPr bwMode="auto">
          <a:xfrm>
            <a:off x="2590800" y="1981200"/>
            <a:ext cx="304800" cy="366713"/>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D</a:t>
            </a:r>
          </a:p>
        </p:txBody>
      </p:sp>
      <p:sp>
        <p:nvSpPr>
          <p:cNvPr id="101386" name="Text Box 38"/>
          <p:cNvSpPr txBox="1">
            <a:spLocks noChangeArrowheads="1"/>
          </p:cNvSpPr>
          <p:nvPr/>
        </p:nvSpPr>
        <p:spPr bwMode="auto">
          <a:xfrm>
            <a:off x="3276600" y="1981200"/>
            <a:ext cx="304800" cy="366713"/>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D</a:t>
            </a:r>
          </a:p>
        </p:txBody>
      </p:sp>
      <p:sp>
        <p:nvSpPr>
          <p:cNvPr id="101387" name="Text Box 39"/>
          <p:cNvSpPr txBox="1">
            <a:spLocks noChangeArrowheads="1"/>
          </p:cNvSpPr>
          <p:nvPr/>
        </p:nvSpPr>
        <p:spPr bwMode="auto">
          <a:xfrm>
            <a:off x="4038600" y="1981200"/>
            <a:ext cx="304800" cy="366713"/>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D</a:t>
            </a:r>
          </a:p>
        </p:txBody>
      </p:sp>
      <p:sp>
        <p:nvSpPr>
          <p:cNvPr id="101388" name="Text Box 40"/>
          <p:cNvSpPr txBox="1">
            <a:spLocks noChangeArrowheads="1"/>
          </p:cNvSpPr>
          <p:nvPr/>
        </p:nvSpPr>
        <p:spPr bwMode="auto">
          <a:xfrm>
            <a:off x="4724400" y="1981200"/>
            <a:ext cx="304800" cy="366713"/>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D</a:t>
            </a:r>
          </a:p>
        </p:txBody>
      </p:sp>
      <p:sp>
        <p:nvSpPr>
          <p:cNvPr id="101389" name="Text Box 41"/>
          <p:cNvSpPr txBox="1">
            <a:spLocks noChangeArrowheads="1"/>
          </p:cNvSpPr>
          <p:nvPr/>
        </p:nvSpPr>
        <p:spPr bwMode="auto">
          <a:xfrm>
            <a:off x="5410200" y="1981200"/>
            <a:ext cx="304800" cy="366713"/>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D</a:t>
            </a:r>
          </a:p>
        </p:txBody>
      </p:sp>
      <p:sp>
        <p:nvSpPr>
          <p:cNvPr id="101390" name="Text Box 42"/>
          <p:cNvSpPr txBox="1">
            <a:spLocks noChangeArrowheads="1"/>
          </p:cNvSpPr>
          <p:nvPr/>
        </p:nvSpPr>
        <p:spPr bwMode="auto">
          <a:xfrm>
            <a:off x="6096000" y="1981200"/>
            <a:ext cx="304800" cy="366713"/>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D</a:t>
            </a:r>
          </a:p>
        </p:txBody>
      </p:sp>
      <p:sp>
        <p:nvSpPr>
          <p:cNvPr id="101391" name="Text Box 43"/>
          <p:cNvSpPr txBox="1">
            <a:spLocks noChangeArrowheads="1"/>
          </p:cNvSpPr>
          <p:nvPr/>
        </p:nvSpPr>
        <p:spPr bwMode="auto">
          <a:xfrm>
            <a:off x="6781800" y="1981200"/>
            <a:ext cx="304800" cy="366713"/>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D</a:t>
            </a:r>
          </a:p>
        </p:txBody>
      </p:sp>
      <p:sp>
        <p:nvSpPr>
          <p:cNvPr id="963592" name="Text Box 8"/>
          <p:cNvSpPr txBox="1">
            <a:spLocks noChangeArrowheads="1"/>
          </p:cNvSpPr>
          <p:nvPr/>
        </p:nvSpPr>
        <p:spPr bwMode="auto">
          <a:xfrm>
            <a:off x="533400" y="5257800"/>
            <a:ext cx="8610600" cy="1384300"/>
          </a:xfrm>
          <a:prstGeom prst="rect">
            <a:avLst/>
          </a:prstGeom>
          <a:noFill/>
          <a:ln w="9525">
            <a:noFill/>
            <a:miter lim="800000"/>
            <a:headEnd/>
            <a:tailEnd/>
          </a:ln>
        </p:spPr>
        <p:txBody>
          <a:bodyPr>
            <a:spAutoFit/>
          </a:bodyPr>
          <a:lstStyle/>
          <a:p>
            <a:pPr marL="1031875" indent="-457200">
              <a:spcBef>
                <a:spcPct val="50000"/>
              </a:spcBef>
              <a:buFontTx/>
              <a:buAutoNum type="arabicPeriod" startAt="4"/>
            </a:pPr>
            <a:r>
              <a:rPr lang="en-US" sz="2800">
                <a:solidFill>
                  <a:srgbClr val="FF9900"/>
                </a:solidFill>
                <a:latin typeface="Comic Sans MS" pitchFamily="66" charset="0"/>
              </a:rPr>
              <a:t>The article of furniture of Claim 3 wherein said sheet of chipboard has a rectangular shape.</a:t>
            </a:r>
          </a:p>
        </p:txBody>
      </p:sp>
      <p:sp>
        <p:nvSpPr>
          <p:cNvPr id="40" name="Text Box 21"/>
          <p:cNvSpPr txBox="1">
            <a:spLocks noChangeArrowheads="1"/>
          </p:cNvSpPr>
          <p:nvPr/>
        </p:nvSpPr>
        <p:spPr bwMode="auto">
          <a:xfrm>
            <a:off x="1905000" y="1371600"/>
            <a:ext cx="381000" cy="366713"/>
          </a:xfrm>
          <a:prstGeom prst="rect">
            <a:avLst/>
          </a:prstGeom>
          <a:noFill/>
          <a:ln w="9525">
            <a:noFill/>
            <a:miter lim="800000"/>
            <a:headEnd/>
            <a:tailEnd/>
          </a:ln>
        </p:spPr>
        <p:txBody>
          <a:bodyPr>
            <a:spAutoFit/>
          </a:bodyPr>
          <a:lstStyle/>
          <a:p>
            <a:pPr algn="ctr">
              <a:spcBef>
                <a:spcPct val="50000"/>
              </a:spcBef>
            </a:pPr>
            <a:r>
              <a:rPr lang="en-US" sz="1800" b="1">
                <a:solidFill>
                  <a:srgbClr val="FFFFFF"/>
                </a:solidFill>
                <a:latin typeface="Times New Roman" pitchFamily="18" charset="0"/>
              </a:rPr>
              <a:t>1</a:t>
            </a:r>
          </a:p>
        </p:txBody>
      </p:sp>
      <p:sp>
        <p:nvSpPr>
          <p:cNvPr id="41" name="Text Box 21"/>
          <p:cNvSpPr txBox="1">
            <a:spLocks noChangeArrowheads="1"/>
          </p:cNvSpPr>
          <p:nvPr/>
        </p:nvSpPr>
        <p:spPr bwMode="auto">
          <a:xfrm>
            <a:off x="2590800" y="1371600"/>
            <a:ext cx="381000" cy="366713"/>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2</a:t>
            </a:r>
          </a:p>
        </p:txBody>
      </p:sp>
      <p:sp>
        <p:nvSpPr>
          <p:cNvPr id="42" name="Text Box 21"/>
          <p:cNvSpPr txBox="1">
            <a:spLocks noChangeArrowheads="1"/>
          </p:cNvSpPr>
          <p:nvPr/>
        </p:nvSpPr>
        <p:spPr bwMode="auto">
          <a:xfrm>
            <a:off x="3276600" y="1371600"/>
            <a:ext cx="381000" cy="366713"/>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3</a:t>
            </a:r>
          </a:p>
        </p:txBody>
      </p:sp>
      <p:sp>
        <p:nvSpPr>
          <p:cNvPr id="31" name="Rectangle 14"/>
          <p:cNvSpPr>
            <a:spLocks noChangeArrowheads="1"/>
          </p:cNvSpPr>
          <p:nvPr/>
        </p:nvSpPr>
        <p:spPr bwMode="auto">
          <a:xfrm>
            <a:off x="2438400" y="1143000"/>
            <a:ext cx="685800" cy="8382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32" name="Text Box 21"/>
          <p:cNvSpPr txBox="1">
            <a:spLocks noChangeArrowheads="1"/>
          </p:cNvSpPr>
          <p:nvPr/>
        </p:nvSpPr>
        <p:spPr bwMode="auto">
          <a:xfrm>
            <a:off x="2590800" y="1371600"/>
            <a:ext cx="381000" cy="366713"/>
          </a:xfrm>
          <a:prstGeom prst="rect">
            <a:avLst/>
          </a:prstGeom>
          <a:noFill/>
          <a:ln w="9525">
            <a:noFill/>
            <a:miter lim="800000"/>
            <a:headEnd/>
            <a:tailEnd/>
          </a:ln>
        </p:spPr>
        <p:txBody>
          <a:bodyPr>
            <a:spAutoFit/>
          </a:bodyPr>
          <a:lstStyle/>
          <a:p>
            <a:pPr algn="ctr">
              <a:spcBef>
                <a:spcPct val="50000"/>
              </a:spcBef>
            </a:pPr>
            <a:r>
              <a:rPr lang="en-US" sz="1800" b="1">
                <a:solidFill>
                  <a:srgbClr val="FFFFFF"/>
                </a:solidFill>
                <a:latin typeface="Times New Roman" pitchFamily="18" charset="0"/>
              </a:rPr>
              <a:t>2</a:t>
            </a:r>
          </a:p>
        </p:txBody>
      </p:sp>
      <p:grpSp>
        <p:nvGrpSpPr>
          <p:cNvPr id="2" name="Group 34"/>
          <p:cNvGrpSpPr>
            <a:grpSpLocks/>
          </p:cNvGrpSpPr>
          <p:nvPr/>
        </p:nvGrpSpPr>
        <p:grpSpPr bwMode="auto">
          <a:xfrm>
            <a:off x="3124200" y="1143000"/>
            <a:ext cx="685800" cy="838200"/>
            <a:chOff x="3124200" y="1143000"/>
            <a:chExt cx="685800" cy="838200"/>
          </a:xfrm>
        </p:grpSpPr>
        <p:sp>
          <p:nvSpPr>
            <p:cNvPr id="119844" name="Rectangle 17"/>
            <p:cNvSpPr>
              <a:spLocks noChangeArrowheads="1"/>
            </p:cNvSpPr>
            <p:nvPr/>
          </p:nvSpPr>
          <p:spPr bwMode="auto">
            <a:xfrm>
              <a:off x="3124200" y="1143000"/>
              <a:ext cx="685800" cy="838200"/>
            </a:xfrm>
            <a:prstGeom prst="rect">
              <a:avLst/>
            </a:prstGeom>
            <a:solidFill>
              <a:srgbClr val="1C9903"/>
            </a:solidFill>
            <a:ln w="9525">
              <a:solidFill>
                <a:schemeClr val="tx1"/>
              </a:solidFill>
              <a:miter lim="800000"/>
              <a:headEnd/>
              <a:tailEnd/>
            </a:ln>
          </p:spPr>
          <p:txBody>
            <a:bodyPr wrap="none" anchor="ctr"/>
            <a:lstStyle/>
            <a:p>
              <a:endParaRPr lang="en-US"/>
            </a:p>
          </p:txBody>
        </p:sp>
        <p:sp>
          <p:nvSpPr>
            <p:cNvPr id="119845" name="Text Box 21"/>
            <p:cNvSpPr txBox="1">
              <a:spLocks noChangeArrowheads="1"/>
            </p:cNvSpPr>
            <p:nvPr/>
          </p:nvSpPr>
          <p:spPr bwMode="auto">
            <a:xfrm>
              <a:off x="3276600" y="1371600"/>
              <a:ext cx="381000" cy="366713"/>
            </a:xfrm>
            <a:prstGeom prst="rect">
              <a:avLst/>
            </a:prstGeom>
            <a:noFill/>
            <a:ln w="9525">
              <a:noFill/>
              <a:miter lim="800000"/>
              <a:headEnd/>
              <a:tailEnd/>
            </a:ln>
          </p:spPr>
          <p:txBody>
            <a:bodyPr>
              <a:spAutoFit/>
            </a:bodyPr>
            <a:lstStyle/>
            <a:p>
              <a:pPr algn="ctr">
                <a:spcBef>
                  <a:spcPct val="50000"/>
                </a:spcBef>
              </a:pPr>
              <a:r>
                <a:rPr lang="en-US" sz="1800" b="1">
                  <a:solidFill>
                    <a:srgbClr val="FFFFFF"/>
                  </a:solidFill>
                  <a:latin typeface="Times New Roman" pitchFamily="18" charset="0"/>
                </a:rPr>
                <a:t>3</a:t>
              </a:r>
            </a:p>
          </p:txBody>
        </p:sp>
      </p:grpSp>
      <p:sp>
        <p:nvSpPr>
          <p:cNvPr id="36" name="Rectangle 20"/>
          <p:cNvSpPr>
            <a:spLocks noChangeArrowheads="1"/>
          </p:cNvSpPr>
          <p:nvPr/>
        </p:nvSpPr>
        <p:spPr bwMode="auto">
          <a:xfrm>
            <a:off x="3810000" y="1143000"/>
            <a:ext cx="685800" cy="838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7" name="Text Box 21"/>
          <p:cNvSpPr txBox="1">
            <a:spLocks noChangeArrowheads="1"/>
          </p:cNvSpPr>
          <p:nvPr/>
        </p:nvSpPr>
        <p:spPr bwMode="auto">
          <a:xfrm>
            <a:off x="3962400" y="1371600"/>
            <a:ext cx="381000" cy="366713"/>
          </a:xfrm>
          <a:prstGeom prst="rect">
            <a:avLst/>
          </a:prstGeom>
          <a:noFill/>
          <a:ln w="9525">
            <a:noFill/>
            <a:miter lim="800000"/>
            <a:headEnd/>
            <a:tailEnd/>
          </a:ln>
        </p:spPr>
        <p:txBody>
          <a:bodyPr>
            <a:spAutoFit/>
          </a:bodyPr>
          <a:lstStyle/>
          <a:p>
            <a:pPr algn="ctr">
              <a:spcBef>
                <a:spcPct val="50000"/>
              </a:spcBef>
            </a:pPr>
            <a:r>
              <a:rPr lang="en-US" sz="1800" b="1">
                <a:solidFill>
                  <a:srgbClr val="FFFFFF"/>
                </a:solidFill>
                <a:latin typeface="Times New Roman" pitchFamily="18" charset="0"/>
              </a:rPr>
              <a:t>4</a:t>
            </a:r>
          </a:p>
        </p:txBody>
      </p:sp>
      <p:sp>
        <p:nvSpPr>
          <p:cNvPr id="38"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Simple Claims Map</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475778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4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4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4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4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4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4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4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4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14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4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4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4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14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3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3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138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138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13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13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13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13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137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6361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6361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635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P spid="101414" grpId="0" animBg="1"/>
      <p:bldP spid="101412" grpId="0" animBg="1"/>
      <p:bldP spid="101410" grpId="0" animBg="1"/>
      <p:bldP spid="101408" grpId="0" animBg="1"/>
      <p:bldP spid="101409" grpId="0"/>
      <p:bldP spid="101406" grpId="0" animBg="1"/>
      <p:bldP spid="101407" grpId="0"/>
      <p:bldP spid="101404" grpId="0" animBg="1"/>
      <p:bldP spid="101405" grpId="0"/>
      <p:bldP spid="101402" grpId="0" animBg="1"/>
      <p:bldP spid="101403" grpId="0"/>
      <p:bldP spid="101400" grpId="0" animBg="1"/>
      <p:bldP spid="101401" grpId="0"/>
      <p:bldP spid="963618" grpId="0"/>
      <p:bldP spid="963619" grpId="0"/>
      <p:bldP spid="101384" grpId="0"/>
      <p:bldP spid="101385" grpId="0"/>
      <p:bldP spid="101386" grpId="0"/>
      <p:bldP spid="101387" grpId="0"/>
      <p:bldP spid="101388" grpId="0"/>
      <p:bldP spid="101389" grpId="0"/>
      <p:bldP spid="101390" grpId="0"/>
      <p:bldP spid="101391" grpId="0"/>
      <p:bldP spid="963592" grpId="0"/>
      <p:bldP spid="40" grpId="0"/>
      <p:bldP spid="41" grpId="0"/>
      <p:bldP spid="42" grpId="0"/>
      <p:bldP spid="31" grpId="0" animBg="1"/>
      <p:bldP spid="32" grpId="0"/>
      <p:bldP spid="36" grpId="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7"/>
          <p:cNvSpPr txBox="1">
            <a:spLocks noChangeArrowheads="1"/>
          </p:cNvSpPr>
          <p:nvPr/>
        </p:nvSpPr>
        <p:spPr bwMode="auto">
          <a:xfrm>
            <a:off x="0" y="1493520"/>
            <a:ext cx="8763000" cy="584200"/>
          </a:xfrm>
          <a:prstGeom prst="rect">
            <a:avLst/>
          </a:prstGeom>
          <a:noFill/>
          <a:ln w="9525">
            <a:noFill/>
            <a:miter lim="800000"/>
            <a:headEnd/>
            <a:tailEnd/>
          </a:ln>
        </p:spPr>
        <p:txBody>
          <a:bodyPr>
            <a:spAutoFit/>
          </a:bodyPr>
          <a:lstStyle/>
          <a:p>
            <a:pPr algn="ctr">
              <a:spcBef>
                <a:spcPct val="50000"/>
              </a:spcBef>
              <a:buClr>
                <a:schemeClr val="tx2"/>
              </a:buClr>
              <a:tabLst>
                <a:tab pos="0" algn="l"/>
              </a:tabLst>
            </a:pPr>
            <a:r>
              <a:rPr lang="en-US" sz="3200" b="1" dirty="0">
                <a:latin typeface="Times New Roman" pitchFamily="18" charset="0"/>
              </a:rPr>
              <a:t>	</a:t>
            </a:r>
          </a:p>
        </p:txBody>
      </p:sp>
      <p:sp>
        <p:nvSpPr>
          <p:cNvPr id="842761" name="Text Box 9"/>
          <p:cNvSpPr txBox="1">
            <a:spLocks noChangeArrowheads="1"/>
          </p:cNvSpPr>
          <p:nvPr/>
        </p:nvSpPr>
        <p:spPr bwMode="auto">
          <a:xfrm>
            <a:off x="0" y="990600"/>
            <a:ext cx="9144000" cy="3293209"/>
          </a:xfrm>
          <a:prstGeom prst="rect">
            <a:avLst/>
          </a:prstGeom>
          <a:noFill/>
          <a:ln w="9525">
            <a:noFill/>
            <a:miter lim="800000"/>
            <a:headEnd/>
            <a:tailEnd/>
          </a:ln>
        </p:spPr>
        <p:txBody>
          <a:bodyPr wrap="square">
            <a:spAutoFit/>
          </a:bodyPr>
          <a:lstStyle/>
          <a:p>
            <a:pPr lvl="1" indent="-457200">
              <a:buClr>
                <a:srgbClr val="C00000"/>
              </a:buClr>
              <a:buFont typeface="Wingdings" pitchFamily="2" charset="2"/>
              <a:buChar char="ü"/>
              <a:defRPr/>
            </a:pPr>
            <a:r>
              <a:rPr lang="en-US" sz="2600" dirty="0">
                <a:latin typeface="Comic Sans MS" pitchFamily="66" charset="0"/>
              </a:rPr>
              <a:t>Who </a:t>
            </a:r>
            <a:r>
              <a:rPr lang="en-US" sz="2600" u="sng" dirty="0">
                <a:solidFill>
                  <a:srgbClr val="C00000"/>
                </a:solidFill>
                <a:latin typeface="Comic Sans MS" pitchFamily="66" charset="0"/>
              </a:rPr>
              <a:t>owns</a:t>
            </a:r>
            <a:r>
              <a:rPr lang="en-US" sz="2600" dirty="0">
                <a:latin typeface="Comic Sans MS" pitchFamily="66" charset="0"/>
              </a:rPr>
              <a:t> </a:t>
            </a:r>
            <a:r>
              <a:rPr lang="en-US" sz="2600" dirty="0" smtClean="0">
                <a:latin typeface="Comic Sans MS" pitchFamily="66" charset="0"/>
              </a:rPr>
              <a:t>the IP.</a:t>
            </a:r>
            <a:endParaRPr lang="en-US" sz="2600" dirty="0">
              <a:latin typeface="Comic Sans MS" pitchFamily="66" charset="0"/>
            </a:endParaRPr>
          </a:p>
          <a:p>
            <a:pPr lvl="1" indent="-457200">
              <a:buClr>
                <a:srgbClr val="C00000"/>
              </a:buClr>
              <a:buFont typeface="Wingdings" pitchFamily="2" charset="2"/>
              <a:buChar char="ü"/>
              <a:defRPr/>
            </a:pPr>
            <a:r>
              <a:rPr lang="en-US" sz="2600" dirty="0">
                <a:latin typeface="Comic Sans MS" pitchFamily="66" charset="0"/>
              </a:rPr>
              <a:t>When and how owners can exercise their </a:t>
            </a:r>
            <a:r>
              <a:rPr lang="en-US" sz="2600" dirty="0">
                <a:solidFill>
                  <a:srgbClr val="C00000"/>
                </a:solidFill>
                <a:latin typeface="Comic Sans MS" pitchFamily="66" charset="0"/>
              </a:rPr>
              <a:t>“rights”</a:t>
            </a:r>
            <a:r>
              <a:rPr lang="en-US" sz="2600" dirty="0">
                <a:latin typeface="Comic Sans MS" pitchFamily="66" charset="0"/>
              </a:rPr>
              <a:t> to prevent others from exploiting inventions (patents) or creative works (copyrights).</a:t>
            </a:r>
          </a:p>
          <a:p>
            <a:pPr marL="501650" lvl="1" indent="-457200">
              <a:buClr>
                <a:srgbClr val="C00000"/>
              </a:buClr>
              <a:buFont typeface="Wingdings" pitchFamily="2" charset="2"/>
              <a:buChar char="ü"/>
              <a:defRPr/>
            </a:pPr>
            <a:r>
              <a:rPr lang="en-US" sz="2600" dirty="0" smtClean="0">
                <a:latin typeface="Comic Sans MS" pitchFamily="66" charset="0"/>
              </a:rPr>
              <a:t>The degree </a:t>
            </a:r>
            <a:r>
              <a:rPr lang="en-US" sz="2600" dirty="0">
                <a:latin typeface="Comic Sans MS" pitchFamily="66" charset="0"/>
              </a:rPr>
              <a:t>of </a:t>
            </a:r>
            <a:r>
              <a:rPr lang="en-US" sz="2600" dirty="0">
                <a:solidFill>
                  <a:srgbClr val="C00000"/>
                </a:solidFill>
                <a:latin typeface="Comic Sans MS" pitchFamily="66" charset="0"/>
              </a:rPr>
              <a:t>recognition and protection</a:t>
            </a:r>
            <a:r>
              <a:rPr lang="en-US" sz="2600" dirty="0">
                <a:solidFill>
                  <a:schemeClr val="accent6">
                    <a:lumMod val="50000"/>
                  </a:schemeClr>
                </a:solidFill>
                <a:latin typeface="Comic Sans MS" pitchFamily="66" charset="0"/>
              </a:rPr>
              <a:t> </a:t>
            </a:r>
            <a:r>
              <a:rPr lang="en-US" sz="2600" dirty="0" smtClean="0">
                <a:latin typeface="Comic Sans MS" pitchFamily="66" charset="0"/>
              </a:rPr>
              <a:t>the</a:t>
            </a:r>
            <a:r>
              <a:rPr lang="en-US" sz="2600" dirty="0" smtClean="0">
                <a:solidFill>
                  <a:schemeClr val="accent6">
                    <a:lumMod val="50000"/>
                  </a:schemeClr>
                </a:solidFill>
                <a:latin typeface="Comic Sans MS" pitchFamily="66" charset="0"/>
              </a:rPr>
              <a:t> </a:t>
            </a:r>
            <a:r>
              <a:rPr lang="en-US" sz="2600" dirty="0" smtClean="0">
                <a:latin typeface="Comic Sans MS" pitchFamily="66" charset="0"/>
              </a:rPr>
              <a:t>courts </a:t>
            </a:r>
            <a:r>
              <a:rPr lang="en-US" sz="2600" dirty="0">
                <a:latin typeface="Comic Sans MS" pitchFamily="66" charset="0"/>
              </a:rPr>
              <a:t>are willing to give </a:t>
            </a:r>
            <a:r>
              <a:rPr lang="en-US" sz="2600" dirty="0" smtClean="0">
                <a:latin typeface="Comic Sans MS" pitchFamily="66" charset="0"/>
              </a:rPr>
              <a:t>IP.</a:t>
            </a:r>
          </a:p>
          <a:p>
            <a:pPr marL="501650" lvl="1" indent="-457200">
              <a:buClr>
                <a:srgbClr val="C00000"/>
              </a:buClr>
              <a:buFont typeface="Wingdings" pitchFamily="2" charset="2"/>
              <a:buChar char="ü"/>
              <a:defRPr/>
            </a:pPr>
            <a:r>
              <a:rPr lang="en-US" sz="2600" dirty="0" smtClean="0">
                <a:latin typeface="Comic Sans MS" pitchFamily="66" charset="0"/>
              </a:rPr>
              <a:t>IP law determines when and how a person can </a:t>
            </a:r>
            <a:r>
              <a:rPr lang="en-US" sz="2600" u="sng" dirty="0" smtClean="0">
                <a:latin typeface="Comic Sans MS" pitchFamily="66" charset="0"/>
              </a:rPr>
              <a:t>control</a:t>
            </a:r>
            <a:r>
              <a:rPr lang="en-US" sz="2600" dirty="0" smtClean="0">
                <a:latin typeface="Comic Sans MS" pitchFamily="66" charset="0"/>
              </a:rPr>
              <a:t> his/her invention/creation.</a:t>
            </a:r>
            <a:endParaRPr lang="en-US" sz="2600" dirty="0">
              <a:latin typeface="Comic Sans MS" pitchFamily="66" charset="0"/>
            </a:endParaRPr>
          </a:p>
        </p:txBody>
      </p:sp>
      <p:sp>
        <p:nvSpPr>
          <p:cNvPr id="6" name="Text Box 3"/>
          <p:cNvSpPr txBox="1">
            <a:spLocks noChangeArrowheads="1"/>
          </p:cNvSpPr>
          <p:nvPr/>
        </p:nvSpPr>
        <p:spPr bwMode="auto">
          <a:xfrm>
            <a:off x="152400" y="3048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Intellectual Property law determines</a:t>
            </a:r>
          </a:p>
        </p:txBody>
      </p:sp>
      <p:sp>
        <p:nvSpPr>
          <p:cNvPr id="2" name="Oval 1"/>
          <p:cNvSpPr/>
          <p:nvPr/>
        </p:nvSpPr>
        <p:spPr bwMode="auto">
          <a:xfrm>
            <a:off x="152400" y="4267200"/>
            <a:ext cx="8839200" cy="21336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2400" b="1" u="sng" dirty="0">
                <a:solidFill>
                  <a:srgbClr val="FFFFFF"/>
                </a:solidFill>
                <a:latin typeface="Comic Sans MS" pitchFamily="66" charset="0"/>
              </a:rPr>
              <a:t>Control</a:t>
            </a:r>
            <a:r>
              <a:rPr lang="en-US" sz="2400" dirty="0">
                <a:solidFill>
                  <a:srgbClr val="FFFFFF"/>
                </a:solidFill>
                <a:latin typeface="Comic Sans MS" pitchFamily="66" charset="0"/>
              </a:rPr>
              <a:t> may mean licensing rights to a new drug to the WHO for $1 so it can be made available in developing countries at affordable </a:t>
            </a:r>
            <a:r>
              <a:rPr lang="en-US" sz="2400" dirty="0" smtClean="0">
                <a:solidFill>
                  <a:srgbClr val="FFFFFF"/>
                </a:solidFill>
                <a:latin typeface="Comic Sans MS" pitchFamily="66" charset="0"/>
              </a:rPr>
              <a:t>prices…</a:t>
            </a:r>
            <a:endParaRPr lang="en-US" sz="2400" u="sng" dirty="0">
              <a:solidFill>
                <a:srgbClr val="FFFFFF"/>
              </a:solidFill>
              <a:latin typeface="Comic Sans MS" pitchFamily="66" charset="0"/>
            </a:endParaRPr>
          </a:p>
        </p:txBody>
      </p:sp>
    </p:spTree>
    <p:extLst>
      <p:ext uri="{BB962C8B-B14F-4D97-AF65-F5344CB8AC3E}">
        <p14:creationId xmlns:p14="http://schemas.microsoft.com/office/powerpoint/2010/main" val="143945469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28600" y="1066800"/>
            <a:ext cx="8763000" cy="4961358"/>
          </a:xfrm>
          <a:prstGeom prst="rect">
            <a:avLst/>
          </a:prstGeom>
          <a:noFill/>
          <a:ln w="9525">
            <a:noFill/>
            <a:miter lim="800000"/>
            <a:headEnd/>
            <a:tailEnd/>
          </a:ln>
        </p:spPr>
        <p:txBody>
          <a:bodyPr>
            <a:spAutoFit/>
          </a:bodyPr>
          <a:lstStyle/>
          <a:p>
            <a:pPr marL="6350" indent="-6350">
              <a:spcBef>
                <a:spcPct val="10000"/>
              </a:spcBef>
              <a:tabLst>
                <a:tab pos="576263" algn="l"/>
              </a:tabLst>
            </a:pPr>
            <a:r>
              <a:rPr lang="en-US" sz="2800" dirty="0">
                <a:latin typeface="Comic Sans MS" pitchFamily="66" charset="0"/>
              </a:rPr>
              <a:t>An article of furniture for holding objects for a sitting human, comprising</a:t>
            </a:r>
            <a:r>
              <a:rPr lang="en-US" sz="2800" dirty="0" smtClean="0">
                <a:latin typeface="Comic Sans MS" pitchFamily="66" charset="0"/>
              </a:rPr>
              <a:t>: </a:t>
            </a:r>
            <a:r>
              <a:rPr lang="en-US" sz="2800" b="1" dirty="0" smtClean="0">
                <a:solidFill>
                  <a:srgbClr val="C00000"/>
                </a:solidFill>
                <a:latin typeface="Comic Sans MS" pitchFamily="66" charset="0"/>
              </a:rPr>
              <a:t>(2nd </a:t>
            </a:r>
            <a:r>
              <a:rPr lang="en-US" sz="2800" b="1" dirty="0">
                <a:solidFill>
                  <a:srgbClr val="C00000"/>
                </a:solidFill>
                <a:latin typeface="Comic Sans MS" pitchFamily="66" charset="0"/>
              </a:rPr>
              <a:t>element</a:t>
            </a:r>
            <a:r>
              <a:rPr lang="en-US" sz="2800" b="1" dirty="0" smtClean="0">
                <a:solidFill>
                  <a:srgbClr val="C00000"/>
                </a:solidFill>
                <a:latin typeface="Comic Sans MS" pitchFamily="66" charset="0"/>
              </a:rPr>
              <a:t>)</a:t>
            </a:r>
            <a:endParaRPr lang="en-US" sz="2800" dirty="0">
              <a:latin typeface="Comic Sans MS" pitchFamily="66" charset="0"/>
            </a:endParaRPr>
          </a:p>
          <a:p>
            <a:pPr marL="6350" indent="-6350">
              <a:spcBef>
                <a:spcPct val="10000"/>
              </a:spcBef>
              <a:buFontTx/>
              <a:buAutoNum type="alphaLcParenBoth"/>
              <a:tabLst>
                <a:tab pos="576263" algn="l"/>
              </a:tabLst>
            </a:pPr>
            <a:r>
              <a:rPr lang="en-US" sz="2800" dirty="0">
                <a:latin typeface="Comic Sans MS" pitchFamily="66" charset="0"/>
              </a:rPr>
              <a:t> 	a sheet of rigid material of sufficient size to 	accommodate use by a human being for writing 	and working;</a:t>
            </a:r>
          </a:p>
          <a:p>
            <a:pPr marL="6350" indent="-6350">
              <a:spcBef>
                <a:spcPct val="10000"/>
              </a:spcBef>
              <a:buFontTx/>
              <a:buAutoNum type="alphaLcParenBoth"/>
              <a:tabLst>
                <a:tab pos="576263" algn="l"/>
              </a:tabLst>
            </a:pPr>
            <a:r>
              <a:rPr lang="en-US" sz="2800" dirty="0">
                <a:latin typeface="Comic Sans MS" pitchFamily="66" charset="0"/>
              </a:rPr>
              <a:t> </a:t>
            </a:r>
            <a:r>
              <a:rPr lang="en-US" sz="2800" b="1" dirty="0">
                <a:solidFill>
                  <a:srgbClr val="FF0000"/>
                </a:solidFill>
                <a:latin typeface="Comic Sans MS" pitchFamily="66" charset="0"/>
              </a:rPr>
              <a:t>a plurality of elongated support members of 	equal length</a:t>
            </a:r>
            <a:r>
              <a:rPr lang="en-US" sz="2800" dirty="0">
                <a:latin typeface="Comic Sans MS" pitchFamily="66" charset="0"/>
              </a:rPr>
              <a:t>; and</a:t>
            </a:r>
          </a:p>
          <a:p>
            <a:pPr marL="6350" indent="-6350">
              <a:spcBef>
                <a:spcPct val="10000"/>
              </a:spcBef>
              <a:buFontTx/>
              <a:buAutoNum type="alphaLcParenBoth"/>
              <a:tabLst>
                <a:tab pos="576263" algn="l"/>
              </a:tabLst>
            </a:pPr>
            <a:r>
              <a:rPr lang="en-US" sz="2800" dirty="0">
                <a:latin typeface="Comic Sans MS" pitchFamily="66" charset="0"/>
              </a:rPr>
              <a:t> 	means for joining said elongated support 	members at right angles to the underside of 	said top at spaced locations so as to be able to 	support said top horizontally.</a:t>
            </a: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Independent Claims</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420699337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
          <p:cNvSpPr>
            <a:spLocks noChangeArrowheads="1"/>
          </p:cNvSpPr>
          <p:nvPr/>
        </p:nvSpPr>
        <p:spPr bwMode="auto">
          <a:xfrm>
            <a:off x="506413"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1859" name="Rectangle 11"/>
          <p:cNvSpPr>
            <a:spLocks noChangeArrowheads="1"/>
          </p:cNvSpPr>
          <p:nvPr/>
        </p:nvSpPr>
        <p:spPr bwMode="auto">
          <a:xfrm>
            <a:off x="1252538"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1860" name="Rectangle 12"/>
          <p:cNvSpPr>
            <a:spLocks noChangeArrowheads="1"/>
          </p:cNvSpPr>
          <p:nvPr/>
        </p:nvSpPr>
        <p:spPr bwMode="auto">
          <a:xfrm>
            <a:off x="1998663"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1861" name="Text Box 18"/>
          <p:cNvSpPr txBox="1">
            <a:spLocks noChangeArrowheads="1"/>
          </p:cNvSpPr>
          <p:nvPr/>
        </p:nvSpPr>
        <p:spPr bwMode="auto">
          <a:xfrm>
            <a:off x="2911475" y="5824538"/>
            <a:ext cx="415925" cy="366712"/>
          </a:xfrm>
          <a:prstGeom prst="rect">
            <a:avLst/>
          </a:prstGeom>
          <a:noFill/>
          <a:ln w="9525">
            <a:noFill/>
            <a:miter lim="800000"/>
            <a:headEnd/>
            <a:tailEnd/>
          </a:ln>
        </p:spPr>
        <p:txBody>
          <a:bodyPr>
            <a:spAutoFit/>
          </a:bodyPr>
          <a:lstStyle/>
          <a:p>
            <a:pPr algn="ctr">
              <a:spcBef>
                <a:spcPct val="50000"/>
              </a:spcBef>
            </a:pPr>
            <a:endParaRPr lang="en-US" sz="1800" b="1">
              <a:latin typeface="Times New Roman" pitchFamily="18" charset="0"/>
            </a:endParaRPr>
          </a:p>
        </p:txBody>
      </p:sp>
      <p:sp>
        <p:nvSpPr>
          <p:cNvPr id="121862" name="Text Box 19"/>
          <p:cNvSpPr txBox="1">
            <a:spLocks noChangeArrowheads="1"/>
          </p:cNvSpPr>
          <p:nvPr/>
        </p:nvSpPr>
        <p:spPr bwMode="auto">
          <a:xfrm>
            <a:off x="3810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15</a:t>
            </a:r>
          </a:p>
          <a:p>
            <a:pPr algn="ctr"/>
            <a:r>
              <a:rPr lang="en-US" sz="1600" b="1">
                <a:latin typeface="Times New Roman" pitchFamily="18" charset="0"/>
              </a:rPr>
              <a:t>D</a:t>
            </a:r>
          </a:p>
        </p:txBody>
      </p:sp>
      <p:sp>
        <p:nvSpPr>
          <p:cNvPr id="121863" name="Text Box 20"/>
          <p:cNvSpPr txBox="1">
            <a:spLocks noChangeArrowheads="1"/>
          </p:cNvSpPr>
          <p:nvPr/>
        </p:nvSpPr>
        <p:spPr bwMode="auto">
          <a:xfrm>
            <a:off x="11557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14</a:t>
            </a:r>
          </a:p>
          <a:p>
            <a:pPr algn="ctr"/>
            <a:r>
              <a:rPr lang="en-US" sz="1600" b="1">
                <a:latin typeface="Times New Roman" pitchFamily="18" charset="0"/>
              </a:rPr>
              <a:t>D</a:t>
            </a:r>
          </a:p>
        </p:txBody>
      </p:sp>
      <p:sp>
        <p:nvSpPr>
          <p:cNvPr id="121864" name="Text Box 21"/>
          <p:cNvSpPr txBox="1">
            <a:spLocks noChangeArrowheads="1"/>
          </p:cNvSpPr>
          <p:nvPr/>
        </p:nvSpPr>
        <p:spPr bwMode="auto">
          <a:xfrm>
            <a:off x="18478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13</a:t>
            </a:r>
          </a:p>
          <a:p>
            <a:pPr algn="ctr"/>
            <a:r>
              <a:rPr lang="en-US" sz="1600" b="1">
                <a:latin typeface="Times New Roman" pitchFamily="18" charset="0"/>
              </a:rPr>
              <a:t>D</a:t>
            </a:r>
          </a:p>
        </p:txBody>
      </p:sp>
      <p:grpSp>
        <p:nvGrpSpPr>
          <p:cNvPr id="121865" name="Group 34"/>
          <p:cNvGrpSpPr>
            <a:grpSpLocks/>
          </p:cNvGrpSpPr>
          <p:nvPr/>
        </p:nvGrpSpPr>
        <p:grpSpPr bwMode="auto">
          <a:xfrm>
            <a:off x="2611438" y="1981200"/>
            <a:ext cx="6227762" cy="4495800"/>
            <a:chOff x="2611438" y="1981200"/>
            <a:chExt cx="6227763" cy="4495800"/>
          </a:xfrm>
        </p:grpSpPr>
        <p:sp>
          <p:nvSpPr>
            <p:cNvPr id="103426" name="Rectangle 2"/>
            <p:cNvSpPr>
              <a:spLocks noChangeArrowheads="1"/>
            </p:cNvSpPr>
            <p:nvPr/>
          </p:nvSpPr>
          <p:spPr bwMode="auto">
            <a:xfrm>
              <a:off x="2744788" y="5578475"/>
              <a:ext cx="747712" cy="898525"/>
            </a:xfrm>
            <a:prstGeom prst="rect">
              <a:avLst/>
            </a:prstGeom>
            <a:solidFill>
              <a:schemeClr val="bg2">
                <a:lumMod val="75000"/>
              </a:schemeClr>
            </a:solidFill>
            <a:ln w="9525">
              <a:solidFill>
                <a:schemeClr val="tx1"/>
              </a:solidFill>
              <a:miter lim="800000"/>
              <a:headEnd/>
              <a:tailEnd/>
            </a:ln>
          </p:spPr>
          <p:txBody>
            <a:bodyPr wrap="none" anchor="ctr"/>
            <a:lstStyle/>
            <a:p>
              <a:pPr>
                <a:defRPr/>
              </a:pPr>
              <a:endParaRPr lang="en-US"/>
            </a:p>
          </p:txBody>
        </p:sp>
        <p:sp>
          <p:nvSpPr>
            <p:cNvPr id="121869" name="Rectangle 4"/>
            <p:cNvSpPr>
              <a:spLocks noChangeArrowheads="1"/>
            </p:cNvSpPr>
            <p:nvPr/>
          </p:nvSpPr>
          <p:spPr bwMode="auto">
            <a:xfrm>
              <a:off x="34925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1870" name="Rectangle 5"/>
            <p:cNvSpPr>
              <a:spLocks noChangeArrowheads="1"/>
            </p:cNvSpPr>
            <p:nvPr/>
          </p:nvSpPr>
          <p:spPr bwMode="auto">
            <a:xfrm>
              <a:off x="4238625" y="1981200"/>
              <a:ext cx="747713" cy="898525"/>
            </a:xfrm>
            <a:prstGeom prst="rect">
              <a:avLst/>
            </a:prstGeom>
            <a:noFill/>
            <a:ln w="9525">
              <a:solidFill>
                <a:schemeClr val="tx1"/>
              </a:solidFill>
              <a:miter lim="800000"/>
              <a:headEnd/>
              <a:tailEnd/>
            </a:ln>
          </p:spPr>
          <p:txBody>
            <a:bodyPr wrap="none" anchor="ctr"/>
            <a:lstStyle/>
            <a:p>
              <a:endParaRPr lang="en-US"/>
            </a:p>
          </p:txBody>
        </p:sp>
        <p:sp>
          <p:nvSpPr>
            <p:cNvPr id="121871" name="Rectangle 6"/>
            <p:cNvSpPr>
              <a:spLocks noChangeArrowheads="1"/>
            </p:cNvSpPr>
            <p:nvPr/>
          </p:nvSpPr>
          <p:spPr bwMode="auto">
            <a:xfrm>
              <a:off x="4986338"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1872" name="Rectangle 7"/>
            <p:cNvSpPr>
              <a:spLocks noChangeArrowheads="1"/>
            </p:cNvSpPr>
            <p:nvPr/>
          </p:nvSpPr>
          <p:spPr bwMode="auto">
            <a:xfrm>
              <a:off x="5732463" y="1981200"/>
              <a:ext cx="747713" cy="898525"/>
            </a:xfrm>
            <a:prstGeom prst="rect">
              <a:avLst/>
            </a:prstGeom>
            <a:noFill/>
            <a:ln w="9525">
              <a:solidFill>
                <a:schemeClr val="tx1"/>
              </a:solidFill>
              <a:miter lim="800000"/>
              <a:headEnd/>
              <a:tailEnd/>
            </a:ln>
          </p:spPr>
          <p:txBody>
            <a:bodyPr wrap="none" anchor="ctr"/>
            <a:lstStyle/>
            <a:p>
              <a:endParaRPr lang="en-US"/>
            </a:p>
          </p:txBody>
        </p:sp>
        <p:sp>
          <p:nvSpPr>
            <p:cNvPr id="121873" name="Rectangle 8"/>
            <p:cNvSpPr>
              <a:spLocks noChangeArrowheads="1"/>
            </p:cNvSpPr>
            <p:nvPr/>
          </p:nvSpPr>
          <p:spPr bwMode="auto">
            <a:xfrm>
              <a:off x="648017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1874" name="Rectangle 9"/>
            <p:cNvSpPr>
              <a:spLocks noChangeArrowheads="1"/>
            </p:cNvSpPr>
            <p:nvPr/>
          </p:nvSpPr>
          <p:spPr bwMode="auto">
            <a:xfrm>
              <a:off x="72263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03441" name="Rectangle 13"/>
            <p:cNvSpPr>
              <a:spLocks noChangeArrowheads="1"/>
            </p:cNvSpPr>
            <p:nvPr/>
          </p:nvSpPr>
          <p:spPr bwMode="auto">
            <a:xfrm>
              <a:off x="2744788" y="1981200"/>
              <a:ext cx="747712" cy="898525"/>
            </a:xfrm>
            <a:prstGeom prst="rect">
              <a:avLst/>
            </a:prstGeom>
            <a:solidFill>
              <a:schemeClr val="bg2">
                <a:lumMod val="75000"/>
              </a:schemeClr>
            </a:solidFill>
            <a:ln w="9525">
              <a:solidFill>
                <a:schemeClr val="tx1"/>
              </a:solidFill>
              <a:miter lim="800000"/>
              <a:headEnd/>
              <a:tailEnd/>
            </a:ln>
          </p:spPr>
          <p:txBody>
            <a:bodyPr wrap="none" anchor="ctr"/>
            <a:lstStyle/>
            <a:p>
              <a:pPr>
                <a:defRPr/>
              </a:pPr>
              <a:endParaRPr lang="en-US"/>
            </a:p>
          </p:txBody>
        </p:sp>
        <p:sp>
          <p:nvSpPr>
            <p:cNvPr id="121876" name="Rectangle 14"/>
            <p:cNvSpPr>
              <a:spLocks noChangeArrowheads="1"/>
            </p:cNvSpPr>
            <p:nvPr/>
          </p:nvSpPr>
          <p:spPr bwMode="auto">
            <a:xfrm>
              <a:off x="797242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03443" name="Rectangle 15"/>
            <p:cNvSpPr>
              <a:spLocks noChangeArrowheads="1"/>
            </p:cNvSpPr>
            <p:nvPr/>
          </p:nvSpPr>
          <p:spPr bwMode="auto">
            <a:xfrm>
              <a:off x="2744788" y="4679950"/>
              <a:ext cx="747712" cy="898525"/>
            </a:xfrm>
            <a:prstGeom prst="rect">
              <a:avLst/>
            </a:prstGeom>
            <a:solidFill>
              <a:schemeClr val="bg2">
                <a:lumMod val="75000"/>
              </a:schemeClr>
            </a:solidFill>
            <a:ln w="9525">
              <a:solidFill>
                <a:schemeClr val="tx1"/>
              </a:solidFill>
              <a:miter lim="800000"/>
              <a:headEnd/>
              <a:tailEnd/>
            </a:ln>
          </p:spPr>
          <p:txBody>
            <a:bodyPr wrap="none" anchor="ctr"/>
            <a:lstStyle/>
            <a:p>
              <a:pPr>
                <a:defRPr/>
              </a:pPr>
              <a:endParaRPr lang="en-US"/>
            </a:p>
          </p:txBody>
        </p:sp>
        <p:sp>
          <p:nvSpPr>
            <p:cNvPr id="103444" name="Rectangle 16"/>
            <p:cNvSpPr>
              <a:spLocks noChangeArrowheads="1"/>
            </p:cNvSpPr>
            <p:nvPr/>
          </p:nvSpPr>
          <p:spPr bwMode="auto">
            <a:xfrm>
              <a:off x="2744788" y="3781425"/>
              <a:ext cx="747712" cy="898525"/>
            </a:xfrm>
            <a:prstGeom prst="rect">
              <a:avLst/>
            </a:prstGeom>
            <a:solidFill>
              <a:schemeClr val="bg2">
                <a:lumMod val="75000"/>
              </a:schemeClr>
            </a:solidFill>
            <a:ln w="9525">
              <a:solidFill>
                <a:schemeClr val="tx1"/>
              </a:solidFill>
              <a:miter lim="800000"/>
              <a:headEnd/>
              <a:tailEnd/>
            </a:ln>
          </p:spPr>
          <p:txBody>
            <a:bodyPr wrap="none" anchor="ctr"/>
            <a:lstStyle/>
            <a:p>
              <a:pPr>
                <a:defRPr/>
              </a:pPr>
              <a:endParaRPr lang="en-US"/>
            </a:p>
          </p:txBody>
        </p:sp>
        <p:sp>
          <p:nvSpPr>
            <p:cNvPr id="103445" name="Rectangle 17"/>
            <p:cNvSpPr>
              <a:spLocks noChangeArrowheads="1"/>
            </p:cNvSpPr>
            <p:nvPr/>
          </p:nvSpPr>
          <p:spPr bwMode="auto">
            <a:xfrm>
              <a:off x="2744788" y="2879725"/>
              <a:ext cx="747712" cy="901700"/>
            </a:xfrm>
            <a:prstGeom prst="rect">
              <a:avLst/>
            </a:prstGeom>
            <a:solidFill>
              <a:schemeClr val="bg2">
                <a:lumMod val="75000"/>
              </a:schemeClr>
            </a:solidFill>
            <a:ln w="9525">
              <a:solidFill>
                <a:schemeClr val="tx1"/>
              </a:solidFill>
              <a:miter lim="800000"/>
              <a:headEnd/>
              <a:tailEnd/>
            </a:ln>
          </p:spPr>
          <p:txBody>
            <a:bodyPr wrap="none" anchor="ctr"/>
            <a:lstStyle/>
            <a:p>
              <a:pPr>
                <a:defRPr/>
              </a:pPr>
              <a:endParaRPr lang="en-US"/>
            </a:p>
          </p:txBody>
        </p:sp>
        <p:sp>
          <p:nvSpPr>
            <p:cNvPr id="121880" name="Text Box 22"/>
            <p:cNvSpPr txBox="1">
              <a:spLocks noChangeArrowheads="1"/>
            </p:cNvSpPr>
            <p:nvPr/>
          </p:nvSpPr>
          <p:spPr bwMode="auto">
            <a:xfrm>
              <a:off x="2616200" y="2084388"/>
              <a:ext cx="995363" cy="582613"/>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1</a:t>
              </a:r>
            </a:p>
            <a:p>
              <a:pPr algn="ctr"/>
              <a:r>
                <a:rPr lang="en-US" sz="1600" b="1">
                  <a:solidFill>
                    <a:srgbClr val="FFFFFF"/>
                  </a:solidFill>
                  <a:latin typeface="Times New Roman" pitchFamily="18" charset="0"/>
                </a:rPr>
                <a:t>I</a:t>
              </a:r>
            </a:p>
          </p:txBody>
        </p:sp>
        <p:sp>
          <p:nvSpPr>
            <p:cNvPr id="121881" name="Text Box 23"/>
            <p:cNvSpPr txBox="1">
              <a:spLocks noChangeArrowheads="1"/>
            </p:cNvSpPr>
            <p:nvPr/>
          </p:nvSpPr>
          <p:spPr bwMode="auto">
            <a:xfrm>
              <a:off x="2616200" y="3000375"/>
              <a:ext cx="995363" cy="581025"/>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9</a:t>
              </a:r>
            </a:p>
            <a:p>
              <a:pPr algn="ctr"/>
              <a:r>
                <a:rPr lang="en-US" sz="1600" b="1">
                  <a:solidFill>
                    <a:srgbClr val="FFFFFF"/>
                  </a:solidFill>
                  <a:latin typeface="Times New Roman" pitchFamily="18" charset="0"/>
                </a:rPr>
                <a:t>D</a:t>
              </a:r>
            </a:p>
          </p:txBody>
        </p:sp>
        <p:sp>
          <p:nvSpPr>
            <p:cNvPr id="121882" name="Text Box 24"/>
            <p:cNvSpPr txBox="1">
              <a:spLocks noChangeArrowheads="1"/>
            </p:cNvSpPr>
            <p:nvPr/>
          </p:nvSpPr>
          <p:spPr bwMode="auto">
            <a:xfrm>
              <a:off x="2611438" y="3913188"/>
              <a:ext cx="995363" cy="582613"/>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10</a:t>
              </a:r>
            </a:p>
            <a:p>
              <a:pPr algn="ctr"/>
              <a:r>
                <a:rPr lang="en-US" sz="1600" b="1">
                  <a:solidFill>
                    <a:srgbClr val="FFFFFF"/>
                  </a:solidFill>
                  <a:latin typeface="Times New Roman" pitchFamily="18" charset="0"/>
                </a:rPr>
                <a:t>D</a:t>
              </a:r>
            </a:p>
          </p:txBody>
        </p:sp>
        <p:sp>
          <p:nvSpPr>
            <p:cNvPr id="121883" name="Text Box 25"/>
            <p:cNvSpPr txBox="1">
              <a:spLocks noChangeArrowheads="1"/>
            </p:cNvSpPr>
            <p:nvPr/>
          </p:nvSpPr>
          <p:spPr bwMode="auto">
            <a:xfrm>
              <a:off x="2611438" y="4876800"/>
              <a:ext cx="995363" cy="581025"/>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11</a:t>
              </a:r>
            </a:p>
            <a:p>
              <a:pPr algn="ctr"/>
              <a:r>
                <a:rPr lang="en-US" sz="1600" b="1">
                  <a:solidFill>
                    <a:srgbClr val="FFFFFF"/>
                  </a:solidFill>
                  <a:latin typeface="Times New Roman" pitchFamily="18" charset="0"/>
                </a:rPr>
                <a:t>D</a:t>
              </a:r>
            </a:p>
          </p:txBody>
        </p:sp>
        <p:sp>
          <p:nvSpPr>
            <p:cNvPr id="121884" name="Text Box 26"/>
            <p:cNvSpPr txBox="1">
              <a:spLocks noChangeArrowheads="1"/>
            </p:cNvSpPr>
            <p:nvPr/>
          </p:nvSpPr>
          <p:spPr bwMode="auto">
            <a:xfrm>
              <a:off x="2611438" y="5743575"/>
              <a:ext cx="995363" cy="581025"/>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12</a:t>
              </a:r>
            </a:p>
            <a:p>
              <a:pPr algn="ctr"/>
              <a:r>
                <a:rPr lang="en-US" sz="1600" b="1">
                  <a:solidFill>
                    <a:srgbClr val="FFFFFF"/>
                  </a:solidFill>
                  <a:latin typeface="Times New Roman" pitchFamily="18" charset="0"/>
                </a:rPr>
                <a:t>D</a:t>
              </a:r>
            </a:p>
          </p:txBody>
        </p:sp>
        <p:sp>
          <p:nvSpPr>
            <p:cNvPr id="121885" name="Text Box 27"/>
            <p:cNvSpPr txBox="1">
              <a:spLocks noChangeArrowheads="1"/>
            </p:cNvSpPr>
            <p:nvPr/>
          </p:nvSpPr>
          <p:spPr bwMode="auto">
            <a:xfrm>
              <a:off x="3386138" y="2084388"/>
              <a:ext cx="995363" cy="582613"/>
            </a:xfrm>
            <a:prstGeom prst="rect">
              <a:avLst/>
            </a:prstGeom>
            <a:noFill/>
            <a:ln w="9525">
              <a:noFill/>
              <a:miter lim="800000"/>
              <a:headEnd/>
              <a:tailEnd/>
            </a:ln>
          </p:spPr>
          <p:txBody>
            <a:bodyPr>
              <a:spAutoFit/>
            </a:bodyPr>
            <a:lstStyle/>
            <a:p>
              <a:pPr algn="ctr"/>
              <a:r>
                <a:rPr lang="en-US" sz="1600" b="1">
                  <a:latin typeface="Times New Roman" pitchFamily="18" charset="0"/>
                </a:rPr>
                <a:t>2</a:t>
              </a:r>
            </a:p>
            <a:p>
              <a:pPr algn="ctr"/>
              <a:r>
                <a:rPr lang="en-US" sz="1600" b="1">
                  <a:latin typeface="Times New Roman" pitchFamily="18" charset="0"/>
                </a:rPr>
                <a:t>D</a:t>
              </a:r>
            </a:p>
          </p:txBody>
        </p:sp>
        <p:sp>
          <p:nvSpPr>
            <p:cNvPr id="121886" name="Text Box 28"/>
            <p:cNvSpPr txBox="1">
              <a:spLocks noChangeArrowheads="1"/>
            </p:cNvSpPr>
            <p:nvPr/>
          </p:nvSpPr>
          <p:spPr bwMode="auto">
            <a:xfrm>
              <a:off x="4156075" y="2084388"/>
              <a:ext cx="995363" cy="582613"/>
            </a:xfrm>
            <a:prstGeom prst="rect">
              <a:avLst/>
            </a:prstGeom>
            <a:noFill/>
            <a:ln w="9525">
              <a:noFill/>
              <a:miter lim="800000"/>
              <a:headEnd/>
              <a:tailEnd/>
            </a:ln>
          </p:spPr>
          <p:txBody>
            <a:bodyPr>
              <a:spAutoFit/>
            </a:bodyPr>
            <a:lstStyle/>
            <a:p>
              <a:pPr algn="ctr"/>
              <a:r>
                <a:rPr lang="en-US" sz="1600" b="1">
                  <a:latin typeface="Times New Roman" pitchFamily="18" charset="0"/>
                </a:rPr>
                <a:t>3</a:t>
              </a:r>
            </a:p>
            <a:p>
              <a:pPr algn="ctr"/>
              <a:r>
                <a:rPr lang="en-US" sz="1600" b="1">
                  <a:latin typeface="Times New Roman" pitchFamily="18" charset="0"/>
                </a:rPr>
                <a:t>D</a:t>
              </a:r>
            </a:p>
          </p:txBody>
        </p:sp>
        <p:sp>
          <p:nvSpPr>
            <p:cNvPr id="121887" name="Text Box 29"/>
            <p:cNvSpPr txBox="1">
              <a:spLocks noChangeArrowheads="1"/>
            </p:cNvSpPr>
            <p:nvPr/>
          </p:nvSpPr>
          <p:spPr bwMode="auto">
            <a:xfrm>
              <a:off x="4848225" y="2084388"/>
              <a:ext cx="995363" cy="582613"/>
            </a:xfrm>
            <a:prstGeom prst="rect">
              <a:avLst/>
            </a:prstGeom>
            <a:noFill/>
            <a:ln w="9525">
              <a:noFill/>
              <a:miter lim="800000"/>
              <a:headEnd/>
              <a:tailEnd/>
            </a:ln>
          </p:spPr>
          <p:txBody>
            <a:bodyPr>
              <a:spAutoFit/>
            </a:bodyPr>
            <a:lstStyle/>
            <a:p>
              <a:pPr algn="ctr"/>
              <a:r>
                <a:rPr lang="en-US" sz="1600" b="1">
                  <a:latin typeface="Times New Roman" pitchFamily="18" charset="0"/>
                </a:rPr>
                <a:t>4</a:t>
              </a:r>
            </a:p>
            <a:p>
              <a:pPr algn="ctr"/>
              <a:r>
                <a:rPr lang="en-US" sz="1600" b="1">
                  <a:latin typeface="Times New Roman" pitchFamily="18" charset="0"/>
                </a:rPr>
                <a:t>D</a:t>
              </a:r>
            </a:p>
          </p:txBody>
        </p:sp>
        <p:sp>
          <p:nvSpPr>
            <p:cNvPr id="121888" name="Text Box 30"/>
            <p:cNvSpPr txBox="1">
              <a:spLocks noChangeArrowheads="1"/>
            </p:cNvSpPr>
            <p:nvPr/>
          </p:nvSpPr>
          <p:spPr bwMode="auto">
            <a:xfrm>
              <a:off x="5618163" y="2084388"/>
              <a:ext cx="995363" cy="582613"/>
            </a:xfrm>
            <a:prstGeom prst="rect">
              <a:avLst/>
            </a:prstGeom>
            <a:noFill/>
            <a:ln w="9525">
              <a:noFill/>
              <a:miter lim="800000"/>
              <a:headEnd/>
              <a:tailEnd/>
            </a:ln>
          </p:spPr>
          <p:txBody>
            <a:bodyPr>
              <a:spAutoFit/>
            </a:bodyPr>
            <a:lstStyle/>
            <a:p>
              <a:pPr algn="ctr"/>
              <a:r>
                <a:rPr lang="en-US" sz="1600" b="1">
                  <a:latin typeface="Times New Roman" pitchFamily="18" charset="0"/>
                </a:rPr>
                <a:t>5</a:t>
              </a:r>
            </a:p>
            <a:p>
              <a:pPr algn="ctr"/>
              <a:r>
                <a:rPr lang="en-US" sz="1600" b="1">
                  <a:latin typeface="Times New Roman" pitchFamily="18" charset="0"/>
                </a:rPr>
                <a:t>D</a:t>
              </a:r>
            </a:p>
          </p:txBody>
        </p:sp>
        <p:sp>
          <p:nvSpPr>
            <p:cNvPr id="121889" name="Text Box 31"/>
            <p:cNvSpPr txBox="1">
              <a:spLocks noChangeArrowheads="1"/>
            </p:cNvSpPr>
            <p:nvPr/>
          </p:nvSpPr>
          <p:spPr bwMode="auto">
            <a:xfrm>
              <a:off x="6386513" y="2084388"/>
              <a:ext cx="995363" cy="582613"/>
            </a:xfrm>
            <a:prstGeom prst="rect">
              <a:avLst/>
            </a:prstGeom>
            <a:noFill/>
            <a:ln w="9525">
              <a:noFill/>
              <a:miter lim="800000"/>
              <a:headEnd/>
              <a:tailEnd/>
            </a:ln>
          </p:spPr>
          <p:txBody>
            <a:bodyPr>
              <a:spAutoFit/>
            </a:bodyPr>
            <a:lstStyle/>
            <a:p>
              <a:pPr algn="ctr"/>
              <a:r>
                <a:rPr lang="en-US" sz="1600" b="1">
                  <a:latin typeface="Times New Roman" pitchFamily="18" charset="0"/>
                </a:rPr>
                <a:t>6</a:t>
              </a:r>
            </a:p>
            <a:p>
              <a:pPr algn="ctr"/>
              <a:r>
                <a:rPr lang="en-US" sz="1600" b="1">
                  <a:latin typeface="Times New Roman" pitchFamily="18" charset="0"/>
                </a:rPr>
                <a:t>D</a:t>
              </a:r>
            </a:p>
          </p:txBody>
        </p:sp>
        <p:sp>
          <p:nvSpPr>
            <p:cNvPr id="121890" name="Text Box 32"/>
            <p:cNvSpPr txBox="1">
              <a:spLocks noChangeArrowheads="1"/>
            </p:cNvSpPr>
            <p:nvPr/>
          </p:nvSpPr>
          <p:spPr bwMode="auto">
            <a:xfrm>
              <a:off x="7156450" y="2084388"/>
              <a:ext cx="995363" cy="582613"/>
            </a:xfrm>
            <a:prstGeom prst="rect">
              <a:avLst/>
            </a:prstGeom>
            <a:noFill/>
            <a:ln w="9525">
              <a:noFill/>
              <a:miter lim="800000"/>
              <a:headEnd/>
              <a:tailEnd/>
            </a:ln>
          </p:spPr>
          <p:txBody>
            <a:bodyPr>
              <a:spAutoFit/>
            </a:bodyPr>
            <a:lstStyle/>
            <a:p>
              <a:pPr algn="ctr"/>
              <a:r>
                <a:rPr lang="en-US" sz="1600" b="1">
                  <a:latin typeface="Times New Roman" pitchFamily="18" charset="0"/>
                </a:rPr>
                <a:t>7</a:t>
              </a:r>
            </a:p>
            <a:p>
              <a:pPr algn="ctr"/>
              <a:r>
                <a:rPr lang="en-US" sz="1600" b="1">
                  <a:latin typeface="Times New Roman" pitchFamily="18" charset="0"/>
                </a:rPr>
                <a:t>D</a:t>
              </a:r>
            </a:p>
          </p:txBody>
        </p:sp>
        <p:sp>
          <p:nvSpPr>
            <p:cNvPr id="121891" name="Text Box 33"/>
            <p:cNvSpPr txBox="1">
              <a:spLocks noChangeArrowheads="1"/>
            </p:cNvSpPr>
            <p:nvPr/>
          </p:nvSpPr>
          <p:spPr bwMode="auto">
            <a:xfrm>
              <a:off x="7843838" y="2084388"/>
              <a:ext cx="995363" cy="582613"/>
            </a:xfrm>
            <a:prstGeom prst="rect">
              <a:avLst/>
            </a:prstGeom>
            <a:noFill/>
            <a:ln w="9525">
              <a:noFill/>
              <a:miter lim="800000"/>
              <a:headEnd/>
              <a:tailEnd/>
            </a:ln>
          </p:spPr>
          <p:txBody>
            <a:bodyPr>
              <a:spAutoFit/>
            </a:bodyPr>
            <a:lstStyle/>
            <a:p>
              <a:pPr algn="ctr"/>
              <a:r>
                <a:rPr lang="en-US" sz="1600" b="1">
                  <a:latin typeface="Times New Roman" pitchFamily="18" charset="0"/>
                </a:rPr>
                <a:t>8</a:t>
              </a:r>
            </a:p>
            <a:p>
              <a:pPr algn="ctr"/>
              <a:r>
                <a:rPr lang="en-US" sz="1600" b="1">
                  <a:latin typeface="Times New Roman" pitchFamily="18" charset="0"/>
                </a:rPr>
                <a:t>D</a:t>
              </a:r>
            </a:p>
          </p:txBody>
        </p:sp>
      </p:grpSp>
      <p:sp>
        <p:nvSpPr>
          <p:cNvPr id="121867" name="TextBox 51"/>
          <p:cNvSpPr txBox="1">
            <a:spLocks noChangeArrowheads="1"/>
          </p:cNvSpPr>
          <p:nvPr/>
        </p:nvSpPr>
        <p:spPr bwMode="auto">
          <a:xfrm>
            <a:off x="3657600" y="3352800"/>
            <a:ext cx="5181600" cy="1139825"/>
          </a:xfrm>
          <a:prstGeom prst="rect">
            <a:avLst/>
          </a:prstGeom>
          <a:noFill/>
          <a:ln w="9525">
            <a:noFill/>
            <a:miter lim="800000"/>
            <a:headEnd/>
            <a:tailEnd/>
          </a:ln>
        </p:spPr>
        <p:txBody>
          <a:bodyPr>
            <a:spAutoFit/>
          </a:bodyPr>
          <a:lstStyle/>
          <a:p>
            <a:pPr algn="ctr">
              <a:lnSpc>
                <a:spcPct val="150000"/>
              </a:lnSpc>
            </a:pPr>
            <a:r>
              <a:rPr lang="en-US" sz="2400" b="1">
                <a:solidFill>
                  <a:srgbClr val="FF0000"/>
                </a:solidFill>
                <a:latin typeface="Comic Sans MS" pitchFamily="66" charset="0"/>
              </a:rPr>
              <a:t>“a plurality of elongated support members of equal length”</a:t>
            </a:r>
            <a:endParaRPr lang="en-US" sz="2400" b="1">
              <a:latin typeface="Comic Sans MS" pitchFamily="66" charset="0"/>
            </a:endParaRPr>
          </a:p>
        </p:txBody>
      </p:sp>
      <p:sp>
        <p:nvSpPr>
          <p:cNvPr id="36"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Multiple Claims Dependent Claims Map</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161775992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228600" y="1066800"/>
            <a:ext cx="8763000" cy="4961358"/>
          </a:xfrm>
          <a:prstGeom prst="rect">
            <a:avLst/>
          </a:prstGeom>
          <a:noFill/>
          <a:ln w="9525">
            <a:noFill/>
            <a:miter lim="800000"/>
            <a:headEnd/>
            <a:tailEnd/>
          </a:ln>
        </p:spPr>
        <p:txBody>
          <a:bodyPr>
            <a:spAutoFit/>
          </a:bodyPr>
          <a:lstStyle/>
          <a:p>
            <a:pPr marL="6350" indent="-6350">
              <a:spcBef>
                <a:spcPct val="10000"/>
              </a:spcBef>
              <a:tabLst>
                <a:tab pos="576263" algn="l"/>
              </a:tabLst>
            </a:pPr>
            <a:r>
              <a:rPr lang="en-US" sz="2800" dirty="0">
                <a:latin typeface="Comic Sans MS" pitchFamily="66" charset="0"/>
              </a:rPr>
              <a:t>An article of furniture for holding objects for a sitting human, comprising</a:t>
            </a:r>
            <a:r>
              <a:rPr lang="en-US" sz="2800" dirty="0" smtClean="0">
                <a:latin typeface="Comic Sans MS" pitchFamily="66" charset="0"/>
              </a:rPr>
              <a:t>: </a:t>
            </a:r>
            <a:r>
              <a:rPr lang="en-US" sz="2800" b="1" dirty="0" smtClean="0">
                <a:solidFill>
                  <a:srgbClr val="C00000"/>
                </a:solidFill>
                <a:latin typeface="Comic Sans MS" pitchFamily="66" charset="0"/>
              </a:rPr>
              <a:t>(3rd </a:t>
            </a:r>
            <a:r>
              <a:rPr lang="en-US" sz="2800" b="1" dirty="0">
                <a:solidFill>
                  <a:srgbClr val="C00000"/>
                </a:solidFill>
                <a:latin typeface="Comic Sans MS" pitchFamily="66" charset="0"/>
              </a:rPr>
              <a:t>element</a:t>
            </a:r>
            <a:r>
              <a:rPr lang="en-US" sz="2800" b="1" dirty="0" smtClean="0">
                <a:solidFill>
                  <a:srgbClr val="C00000"/>
                </a:solidFill>
                <a:latin typeface="Comic Sans MS" pitchFamily="66" charset="0"/>
              </a:rPr>
              <a:t>)</a:t>
            </a:r>
            <a:endParaRPr lang="en-US" sz="2800" dirty="0">
              <a:latin typeface="Comic Sans MS" pitchFamily="66" charset="0"/>
            </a:endParaRPr>
          </a:p>
          <a:p>
            <a:pPr marL="6350" indent="-6350">
              <a:spcBef>
                <a:spcPct val="10000"/>
              </a:spcBef>
              <a:buFontTx/>
              <a:buAutoNum type="alphaLcParenBoth"/>
              <a:tabLst>
                <a:tab pos="576263" algn="l"/>
              </a:tabLst>
            </a:pPr>
            <a:r>
              <a:rPr lang="en-US" sz="2800" dirty="0">
                <a:latin typeface="Comic Sans MS" pitchFamily="66" charset="0"/>
              </a:rPr>
              <a:t> 	a sheet of rigid material of sufficient size to 	accommodate use by a human being for writing 	and working;</a:t>
            </a:r>
          </a:p>
          <a:p>
            <a:pPr marL="6350" indent="-6350">
              <a:spcBef>
                <a:spcPct val="10000"/>
              </a:spcBef>
              <a:buFontTx/>
              <a:buAutoNum type="alphaLcParenBoth"/>
              <a:tabLst>
                <a:tab pos="576263" algn="l"/>
              </a:tabLst>
            </a:pPr>
            <a:r>
              <a:rPr lang="en-US" sz="2800" dirty="0">
                <a:latin typeface="Comic Sans MS" pitchFamily="66" charset="0"/>
              </a:rPr>
              <a:t> a plurality of elongated support members of 	equal length; and</a:t>
            </a:r>
          </a:p>
          <a:p>
            <a:pPr marL="6350" indent="-6350">
              <a:spcBef>
                <a:spcPct val="10000"/>
              </a:spcBef>
              <a:buFontTx/>
              <a:buAutoNum type="alphaLcParenBoth"/>
              <a:tabLst>
                <a:tab pos="576263" algn="l"/>
              </a:tabLst>
            </a:pPr>
            <a:r>
              <a:rPr lang="en-US" sz="2800" dirty="0">
                <a:latin typeface="Comic Sans MS" pitchFamily="66" charset="0"/>
              </a:rPr>
              <a:t> 	</a:t>
            </a:r>
            <a:r>
              <a:rPr lang="en-US" sz="2800" b="1" dirty="0">
                <a:solidFill>
                  <a:srgbClr val="FF0000"/>
                </a:solidFill>
                <a:latin typeface="Comic Sans MS" pitchFamily="66" charset="0"/>
              </a:rPr>
              <a:t>means for joining said elongated support 	members at right angles to the underside of 	said top at spaced locations so as to be able 	to support said top horizontally</a:t>
            </a:r>
            <a:r>
              <a:rPr lang="en-US" sz="2800" dirty="0">
                <a:latin typeface="Comic Sans MS" pitchFamily="66" charset="0"/>
              </a:rPr>
              <a:t>.</a:t>
            </a:r>
          </a:p>
        </p:txBody>
      </p:sp>
      <p:sp>
        <p:nvSpPr>
          <p:cNvPr id="4" name="Text Box 5"/>
          <p:cNvSpPr txBox="1">
            <a:spLocks noChangeArrowheads="1"/>
          </p:cNvSpPr>
          <p:nvPr/>
        </p:nvSpPr>
        <p:spPr bwMode="auto">
          <a:xfrm>
            <a:off x="177800" y="289719"/>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Independent Claim</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51237992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2744788" y="5578475"/>
            <a:ext cx="747712" cy="898525"/>
          </a:xfrm>
          <a:prstGeom prst="rect">
            <a:avLst/>
          </a:prstGeom>
          <a:noFill/>
          <a:ln w="9525">
            <a:solidFill>
              <a:schemeClr val="tx1"/>
            </a:solidFill>
            <a:miter lim="800000"/>
            <a:headEnd/>
            <a:tailEnd/>
          </a:ln>
        </p:spPr>
        <p:txBody>
          <a:bodyPr wrap="none" anchor="ctr"/>
          <a:lstStyle/>
          <a:p>
            <a:endParaRPr lang="en-US"/>
          </a:p>
        </p:txBody>
      </p:sp>
      <p:sp>
        <p:nvSpPr>
          <p:cNvPr id="123907" name="Rectangle 4"/>
          <p:cNvSpPr>
            <a:spLocks noChangeArrowheads="1"/>
          </p:cNvSpPr>
          <p:nvPr/>
        </p:nvSpPr>
        <p:spPr bwMode="auto">
          <a:xfrm>
            <a:off x="34925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3908" name="Rectangle 5"/>
          <p:cNvSpPr>
            <a:spLocks noChangeArrowheads="1"/>
          </p:cNvSpPr>
          <p:nvPr/>
        </p:nvSpPr>
        <p:spPr bwMode="auto">
          <a:xfrm>
            <a:off x="4238625" y="1981200"/>
            <a:ext cx="747713" cy="898525"/>
          </a:xfrm>
          <a:prstGeom prst="rect">
            <a:avLst/>
          </a:prstGeom>
          <a:noFill/>
          <a:ln w="9525">
            <a:solidFill>
              <a:schemeClr val="tx1"/>
            </a:solidFill>
            <a:miter lim="800000"/>
            <a:headEnd/>
            <a:tailEnd/>
          </a:ln>
        </p:spPr>
        <p:txBody>
          <a:bodyPr wrap="none" anchor="ctr"/>
          <a:lstStyle/>
          <a:p>
            <a:endParaRPr lang="en-US"/>
          </a:p>
        </p:txBody>
      </p:sp>
      <p:sp>
        <p:nvSpPr>
          <p:cNvPr id="123909" name="Rectangle 6"/>
          <p:cNvSpPr>
            <a:spLocks noChangeArrowheads="1"/>
          </p:cNvSpPr>
          <p:nvPr/>
        </p:nvSpPr>
        <p:spPr bwMode="auto">
          <a:xfrm>
            <a:off x="4986338"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3910" name="Rectangle 7"/>
          <p:cNvSpPr>
            <a:spLocks noChangeArrowheads="1"/>
          </p:cNvSpPr>
          <p:nvPr/>
        </p:nvSpPr>
        <p:spPr bwMode="auto">
          <a:xfrm>
            <a:off x="5732463" y="1981200"/>
            <a:ext cx="747712" cy="898525"/>
          </a:xfrm>
          <a:prstGeom prst="rect">
            <a:avLst/>
          </a:prstGeom>
          <a:noFill/>
          <a:ln w="9525">
            <a:solidFill>
              <a:schemeClr val="tx1"/>
            </a:solidFill>
            <a:miter lim="800000"/>
            <a:headEnd/>
            <a:tailEnd/>
          </a:ln>
        </p:spPr>
        <p:txBody>
          <a:bodyPr wrap="none" anchor="ctr"/>
          <a:lstStyle/>
          <a:p>
            <a:endParaRPr lang="en-US"/>
          </a:p>
        </p:txBody>
      </p:sp>
      <p:sp>
        <p:nvSpPr>
          <p:cNvPr id="123911" name="Rectangle 8"/>
          <p:cNvSpPr>
            <a:spLocks noChangeArrowheads="1"/>
          </p:cNvSpPr>
          <p:nvPr/>
        </p:nvSpPr>
        <p:spPr bwMode="auto">
          <a:xfrm>
            <a:off x="648017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3912" name="Rectangle 9"/>
          <p:cNvSpPr>
            <a:spLocks noChangeArrowheads="1"/>
          </p:cNvSpPr>
          <p:nvPr/>
        </p:nvSpPr>
        <p:spPr bwMode="auto">
          <a:xfrm>
            <a:off x="72263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03438" name="Rectangle 10"/>
          <p:cNvSpPr>
            <a:spLocks noChangeArrowheads="1"/>
          </p:cNvSpPr>
          <p:nvPr/>
        </p:nvSpPr>
        <p:spPr bwMode="auto">
          <a:xfrm>
            <a:off x="506413" y="1981200"/>
            <a:ext cx="746125" cy="898525"/>
          </a:xfrm>
          <a:prstGeom prst="rect">
            <a:avLst/>
          </a:prstGeom>
          <a:solidFill>
            <a:schemeClr val="bg2">
              <a:lumMod val="75000"/>
            </a:schemeClr>
          </a:solidFill>
          <a:ln w="9525">
            <a:solidFill>
              <a:schemeClr val="tx1"/>
            </a:solidFill>
            <a:miter lim="800000"/>
            <a:headEnd/>
            <a:tailEnd/>
          </a:ln>
        </p:spPr>
        <p:txBody>
          <a:bodyPr wrap="none" anchor="ctr"/>
          <a:lstStyle/>
          <a:p>
            <a:pPr>
              <a:defRPr/>
            </a:pPr>
            <a:endParaRPr lang="en-US"/>
          </a:p>
        </p:txBody>
      </p:sp>
      <p:sp>
        <p:nvSpPr>
          <p:cNvPr id="103439" name="Rectangle 11"/>
          <p:cNvSpPr>
            <a:spLocks noChangeArrowheads="1"/>
          </p:cNvSpPr>
          <p:nvPr/>
        </p:nvSpPr>
        <p:spPr bwMode="auto">
          <a:xfrm>
            <a:off x="1252538" y="1981200"/>
            <a:ext cx="746125" cy="898525"/>
          </a:xfrm>
          <a:prstGeom prst="rect">
            <a:avLst/>
          </a:prstGeom>
          <a:solidFill>
            <a:schemeClr val="bg2">
              <a:lumMod val="75000"/>
            </a:schemeClr>
          </a:solidFill>
          <a:ln w="9525">
            <a:solidFill>
              <a:schemeClr val="tx1"/>
            </a:solidFill>
            <a:miter lim="800000"/>
            <a:headEnd/>
            <a:tailEnd/>
          </a:ln>
        </p:spPr>
        <p:txBody>
          <a:bodyPr wrap="none" anchor="ctr"/>
          <a:lstStyle/>
          <a:p>
            <a:pPr>
              <a:defRPr/>
            </a:pPr>
            <a:endParaRPr lang="en-US"/>
          </a:p>
        </p:txBody>
      </p:sp>
      <p:sp>
        <p:nvSpPr>
          <p:cNvPr id="103440" name="Rectangle 12"/>
          <p:cNvSpPr>
            <a:spLocks noChangeArrowheads="1"/>
          </p:cNvSpPr>
          <p:nvPr/>
        </p:nvSpPr>
        <p:spPr bwMode="auto">
          <a:xfrm>
            <a:off x="1998663" y="1981200"/>
            <a:ext cx="746125" cy="898525"/>
          </a:xfrm>
          <a:prstGeom prst="rect">
            <a:avLst/>
          </a:prstGeom>
          <a:solidFill>
            <a:schemeClr val="bg2">
              <a:lumMod val="75000"/>
            </a:schemeClr>
          </a:solidFill>
          <a:ln w="9525">
            <a:solidFill>
              <a:schemeClr val="tx1"/>
            </a:solidFill>
            <a:miter lim="800000"/>
            <a:headEnd/>
            <a:tailEnd/>
          </a:ln>
        </p:spPr>
        <p:txBody>
          <a:bodyPr wrap="none" anchor="ctr"/>
          <a:lstStyle/>
          <a:p>
            <a:pPr>
              <a:defRPr/>
            </a:pPr>
            <a:endParaRPr lang="en-US"/>
          </a:p>
        </p:txBody>
      </p:sp>
      <p:sp>
        <p:nvSpPr>
          <p:cNvPr id="103441" name="Rectangle 13"/>
          <p:cNvSpPr>
            <a:spLocks noChangeArrowheads="1"/>
          </p:cNvSpPr>
          <p:nvPr/>
        </p:nvSpPr>
        <p:spPr bwMode="auto">
          <a:xfrm>
            <a:off x="2744788" y="1981200"/>
            <a:ext cx="747712" cy="898525"/>
          </a:xfrm>
          <a:prstGeom prst="rect">
            <a:avLst/>
          </a:prstGeom>
          <a:solidFill>
            <a:schemeClr val="bg2">
              <a:lumMod val="75000"/>
            </a:schemeClr>
          </a:solidFill>
          <a:ln w="9525">
            <a:solidFill>
              <a:schemeClr val="tx1"/>
            </a:solidFill>
            <a:miter lim="800000"/>
            <a:headEnd/>
            <a:tailEnd/>
          </a:ln>
        </p:spPr>
        <p:txBody>
          <a:bodyPr wrap="none" anchor="ctr"/>
          <a:lstStyle/>
          <a:p>
            <a:pPr>
              <a:defRPr/>
            </a:pPr>
            <a:endParaRPr lang="en-US"/>
          </a:p>
        </p:txBody>
      </p:sp>
      <p:sp>
        <p:nvSpPr>
          <p:cNvPr id="123917" name="Rectangle 14"/>
          <p:cNvSpPr>
            <a:spLocks noChangeArrowheads="1"/>
          </p:cNvSpPr>
          <p:nvPr/>
        </p:nvSpPr>
        <p:spPr bwMode="auto">
          <a:xfrm>
            <a:off x="797242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3918" name="Rectangle 15"/>
          <p:cNvSpPr>
            <a:spLocks noChangeArrowheads="1"/>
          </p:cNvSpPr>
          <p:nvPr/>
        </p:nvSpPr>
        <p:spPr bwMode="auto">
          <a:xfrm>
            <a:off x="2744788" y="4679950"/>
            <a:ext cx="747712" cy="898525"/>
          </a:xfrm>
          <a:prstGeom prst="rect">
            <a:avLst/>
          </a:prstGeom>
          <a:noFill/>
          <a:ln w="9525">
            <a:solidFill>
              <a:schemeClr val="tx1"/>
            </a:solidFill>
            <a:miter lim="800000"/>
            <a:headEnd/>
            <a:tailEnd/>
          </a:ln>
        </p:spPr>
        <p:txBody>
          <a:bodyPr wrap="none" anchor="ctr"/>
          <a:lstStyle/>
          <a:p>
            <a:endParaRPr lang="en-US"/>
          </a:p>
        </p:txBody>
      </p:sp>
      <p:sp>
        <p:nvSpPr>
          <p:cNvPr id="123919" name="Rectangle 16"/>
          <p:cNvSpPr>
            <a:spLocks noChangeArrowheads="1"/>
          </p:cNvSpPr>
          <p:nvPr/>
        </p:nvSpPr>
        <p:spPr bwMode="auto">
          <a:xfrm>
            <a:off x="2744788" y="3781425"/>
            <a:ext cx="747712" cy="898525"/>
          </a:xfrm>
          <a:prstGeom prst="rect">
            <a:avLst/>
          </a:prstGeom>
          <a:noFill/>
          <a:ln w="9525">
            <a:solidFill>
              <a:schemeClr val="tx1"/>
            </a:solidFill>
            <a:miter lim="800000"/>
            <a:headEnd/>
            <a:tailEnd/>
          </a:ln>
        </p:spPr>
        <p:txBody>
          <a:bodyPr wrap="none" anchor="ctr"/>
          <a:lstStyle/>
          <a:p>
            <a:endParaRPr lang="en-US"/>
          </a:p>
        </p:txBody>
      </p:sp>
      <p:sp>
        <p:nvSpPr>
          <p:cNvPr id="123920" name="Rectangle 17"/>
          <p:cNvSpPr>
            <a:spLocks noChangeArrowheads="1"/>
          </p:cNvSpPr>
          <p:nvPr/>
        </p:nvSpPr>
        <p:spPr bwMode="auto">
          <a:xfrm>
            <a:off x="2744788" y="2879725"/>
            <a:ext cx="747712" cy="901700"/>
          </a:xfrm>
          <a:prstGeom prst="rect">
            <a:avLst/>
          </a:prstGeom>
          <a:noFill/>
          <a:ln w="9525">
            <a:solidFill>
              <a:schemeClr val="tx1"/>
            </a:solidFill>
            <a:miter lim="800000"/>
            <a:headEnd/>
            <a:tailEnd/>
          </a:ln>
        </p:spPr>
        <p:txBody>
          <a:bodyPr wrap="none" anchor="ctr"/>
          <a:lstStyle/>
          <a:p>
            <a:endParaRPr lang="en-US"/>
          </a:p>
        </p:txBody>
      </p:sp>
      <p:sp>
        <p:nvSpPr>
          <p:cNvPr id="123921" name="Text Box 18"/>
          <p:cNvSpPr txBox="1">
            <a:spLocks noChangeArrowheads="1"/>
          </p:cNvSpPr>
          <p:nvPr/>
        </p:nvSpPr>
        <p:spPr bwMode="auto">
          <a:xfrm>
            <a:off x="2911475" y="5824538"/>
            <a:ext cx="415925" cy="366712"/>
          </a:xfrm>
          <a:prstGeom prst="rect">
            <a:avLst/>
          </a:prstGeom>
          <a:noFill/>
          <a:ln w="9525">
            <a:noFill/>
            <a:miter lim="800000"/>
            <a:headEnd/>
            <a:tailEnd/>
          </a:ln>
        </p:spPr>
        <p:txBody>
          <a:bodyPr>
            <a:spAutoFit/>
          </a:bodyPr>
          <a:lstStyle/>
          <a:p>
            <a:pPr algn="ctr">
              <a:spcBef>
                <a:spcPct val="50000"/>
              </a:spcBef>
            </a:pPr>
            <a:endParaRPr lang="en-US" sz="1800" b="1">
              <a:latin typeface="Times New Roman" pitchFamily="18" charset="0"/>
            </a:endParaRPr>
          </a:p>
        </p:txBody>
      </p:sp>
      <p:sp>
        <p:nvSpPr>
          <p:cNvPr id="123922" name="Text Box 19"/>
          <p:cNvSpPr txBox="1">
            <a:spLocks noChangeArrowheads="1"/>
          </p:cNvSpPr>
          <p:nvPr/>
        </p:nvSpPr>
        <p:spPr bwMode="auto">
          <a:xfrm>
            <a:off x="381000" y="2084388"/>
            <a:ext cx="995363"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15</a:t>
            </a:r>
          </a:p>
          <a:p>
            <a:pPr algn="ctr"/>
            <a:r>
              <a:rPr lang="en-US" sz="1600" b="1">
                <a:solidFill>
                  <a:srgbClr val="FFFFFF"/>
                </a:solidFill>
                <a:latin typeface="Times New Roman" pitchFamily="18" charset="0"/>
              </a:rPr>
              <a:t>D</a:t>
            </a:r>
          </a:p>
        </p:txBody>
      </p:sp>
      <p:sp>
        <p:nvSpPr>
          <p:cNvPr id="123923" name="Text Box 20"/>
          <p:cNvSpPr txBox="1">
            <a:spLocks noChangeArrowheads="1"/>
          </p:cNvSpPr>
          <p:nvPr/>
        </p:nvSpPr>
        <p:spPr bwMode="auto">
          <a:xfrm>
            <a:off x="1155700" y="2084388"/>
            <a:ext cx="995363"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14</a:t>
            </a:r>
          </a:p>
          <a:p>
            <a:pPr algn="ctr"/>
            <a:r>
              <a:rPr lang="en-US" sz="1600" b="1">
                <a:solidFill>
                  <a:srgbClr val="FFFFFF"/>
                </a:solidFill>
                <a:latin typeface="Times New Roman" pitchFamily="18" charset="0"/>
              </a:rPr>
              <a:t>D</a:t>
            </a:r>
          </a:p>
        </p:txBody>
      </p:sp>
      <p:sp>
        <p:nvSpPr>
          <p:cNvPr id="123924" name="Text Box 21"/>
          <p:cNvSpPr txBox="1">
            <a:spLocks noChangeArrowheads="1"/>
          </p:cNvSpPr>
          <p:nvPr/>
        </p:nvSpPr>
        <p:spPr bwMode="auto">
          <a:xfrm>
            <a:off x="1847850" y="2084388"/>
            <a:ext cx="995363"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13</a:t>
            </a:r>
          </a:p>
          <a:p>
            <a:pPr algn="ctr"/>
            <a:r>
              <a:rPr lang="en-US" sz="1600" b="1">
                <a:solidFill>
                  <a:srgbClr val="FFFFFF"/>
                </a:solidFill>
                <a:latin typeface="Times New Roman" pitchFamily="18" charset="0"/>
              </a:rPr>
              <a:t>D</a:t>
            </a:r>
          </a:p>
        </p:txBody>
      </p:sp>
      <p:sp>
        <p:nvSpPr>
          <p:cNvPr id="123925" name="Text Box 22"/>
          <p:cNvSpPr txBox="1">
            <a:spLocks noChangeArrowheads="1"/>
          </p:cNvSpPr>
          <p:nvPr/>
        </p:nvSpPr>
        <p:spPr bwMode="auto">
          <a:xfrm>
            <a:off x="2616200" y="2084388"/>
            <a:ext cx="995363"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1</a:t>
            </a:r>
          </a:p>
          <a:p>
            <a:pPr algn="ctr"/>
            <a:r>
              <a:rPr lang="en-US" sz="1600" b="1">
                <a:solidFill>
                  <a:srgbClr val="FFFFFF"/>
                </a:solidFill>
                <a:latin typeface="Times New Roman" pitchFamily="18" charset="0"/>
              </a:rPr>
              <a:t>I</a:t>
            </a:r>
          </a:p>
        </p:txBody>
      </p:sp>
      <p:sp>
        <p:nvSpPr>
          <p:cNvPr id="123926" name="Text Box 23"/>
          <p:cNvSpPr txBox="1">
            <a:spLocks noChangeArrowheads="1"/>
          </p:cNvSpPr>
          <p:nvPr/>
        </p:nvSpPr>
        <p:spPr bwMode="auto">
          <a:xfrm>
            <a:off x="2616200" y="3000375"/>
            <a:ext cx="995363" cy="581025"/>
          </a:xfrm>
          <a:prstGeom prst="rect">
            <a:avLst/>
          </a:prstGeom>
          <a:noFill/>
          <a:ln w="9525">
            <a:noFill/>
            <a:miter lim="800000"/>
            <a:headEnd/>
            <a:tailEnd/>
          </a:ln>
        </p:spPr>
        <p:txBody>
          <a:bodyPr>
            <a:spAutoFit/>
          </a:bodyPr>
          <a:lstStyle/>
          <a:p>
            <a:pPr algn="ctr"/>
            <a:r>
              <a:rPr lang="en-US" sz="1600" b="1">
                <a:latin typeface="Times New Roman" pitchFamily="18" charset="0"/>
              </a:rPr>
              <a:t>9</a:t>
            </a:r>
          </a:p>
          <a:p>
            <a:pPr algn="ctr"/>
            <a:r>
              <a:rPr lang="en-US" sz="1600" b="1">
                <a:latin typeface="Times New Roman" pitchFamily="18" charset="0"/>
              </a:rPr>
              <a:t>D</a:t>
            </a:r>
          </a:p>
        </p:txBody>
      </p:sp>
      <p:sp>
        <p:nvSpPr>
          <p:cNvPr id="123927" name="Text Box 24"/>
          <p:cNvSpPr txBox="1">
            <a:spLocks noChangeArrowheads="1"/>
          </p:cNvSpPr>
          <p:nvPr/>
        </p:nvSpPr>
        <p:spPr bwMode="auto">
          <a:xfrm>
            <a:off x="2611438" y="3913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10</a:t>
            </a:r>
          </a:p>
          <a:p>
            <a:pPr algn="ctr"/>
            <a:r>
              <a:rPr lang="en-US" sz="1600" b="1">
                <a:latin typeface="Times New Roman" pitchFamily="18" charset="0"/>
              </a:rPr>
              <a:t>D</a:t>
            </a:r>
          </a:p>
        </p:txBody>
      </p:sp>
      <p:sp>
        <p:nvSpPr>
          <p:cNvPr id="123928" name="Text Box 25"/>
          <p:cNvSpPr txBox="1">
            <a:spLocks noChangeArrowheads="1"/>
          </p:cNvSpPr>
          <p:nvPr/>
        </p:nvSpPr>
        <p:spPr bwMode="auto">
          <a:xfrm>
            <a:off x="2611438" y="4876800"/>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11</a:t>
            </a:r>
          </a:p>
          <a:p>
            <a:pPr algn="ctr"/>
            <a:r>
              <a:rPr lang="en-US" sz="1600" b="1">
                <a:latin typeface="Times New Roman" pitchFamily="18" charset="0"/>
              </a:rPr>
              <a:t>D</a:t>
            </a:r>
          </a:p>
        </p:txBody>
      </p:sp>
      <p:sp>
        <p:nvSpPr>
          <p:cNvPr id="123929" name="Text Box 26"/>
          <p:cNvSpPr txBox="1">
            <a:spLocks noChangeArrowheads="1"/>
          </p:cNvSpPr>
          <p:nvPr/>
        </p:nvSpPr>
        <p:spPr bwMode="auto">
          <a:xfrm>
            <a:off x="2611438" y="5743575"/>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12</a:t>
            </a:r>
          </a:p>
          <a:p>
            <a:pPr algn="ctr"/>
            <a:r>
              <a:rPr lang="en-US" sz="1600" b="1">
                <a:latin typeface="Times New Roman" pitchFamily="18" charset="0"/>
              </a:rPr>
              <a:t>D</a:t>
            </a:r>
          </a:p>
        </p:txBody>
      </p:sp>
      <p:sp>
        <p:nvSpPr>
          <p:cNvPr id="123930" name="Text Box 27"/>
          <p:cNvSpPr txBox="1">
            <a:spLocks noChangeArrowheads="1"/>
          </p:cNvSpPr>
          <p:nvPr/>
        </p:nvSpPr>
        <p:spPr bwMode="auto">
          <a:xfrm>
            <a:off x="33861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2</a:t>
            </a:r>
          </a:p>
          <a:p>
            <a:pPr algn="ctr"/>
            <a:r>
              <a:rPr lang="en-US" sz="1600" b="1">
                <a:latin typeface="Times New Roman" pitchFamily="18" charset="0"/>
              </a:rPr>
              <a:t>D</a:t>
            </a:r>
          </a:p>
        </p:txBody>
      </p:sp>
      <p:sp>
        <p:nvSpPr>
          <p:cNvPr id="123931" name="Text Box 28"/>
          <p:cNvSpPr txBox="1">
            <a:spLocks noChangeArrowheads="1"/>
          </p:cNvSpPr>
          <p:nvPr/>
        </p:nvSpPr>
        <p:spPr bwMode="auto">
          <a:xfrm>
            <a:off x="4156075"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3</a:t>
            </a:r>
          </a:p>
          <a:p>
            <a:pPr algn="ctr"/>
            <a:r>
              <a:rPr lang="en-US" sz="1600" b="1">
                <a:latin typeface="Times New Roman" pitchFamily="18" charset="0"/>
              </a:rPr>
              <a:t>D</a:t>
            </a:r>
          </a:p>
        </p:txBody>
      </p:sp>
      <p:sp>
        <p:nvSpPr>
          <p:cNvPr id="123932" name="Text Box 29"/>
          <p:cNvSpPr txBox="1">
            <a:spLocks noChangeArrowheads="1"/>
          </p:cNvSpPr>
          <p:nvPr/>
        </p:nvSpPr>
        <p:spPr bwMode="auto">
          <a:xfrm>
            <a:off x="4848225"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4</a:t>
            </a:r>
          </a:p>
          <a:p>
            <a:pPr algn="ctr"/>
            <a:r>
              <a:rPr lang="en-US" sz="1600" b="1">
                <a:latin typeface="Times New Roman" pitchFamily="18" charset="0"/>
              </a:rPr>
              <a:t>D</a:t>
            </a:r>
          </a:p>
        </p:txBody>
      </p:sp>
      <p:sp>
        <p:nvSpPr>
          <p:cNvPr id="123933" name="Text Box 30"/>
          <p:cNvSpPr txBox="1">
            <a:spLocks noChangeArrowheads="1"/>
          </p:cNvSpPr>
          <p:nvPr/>
        </p:nvSpPr>
        <p:spPr bwMode="auto">
          <a:xfrm>
            <a:off x="5618163"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5</a:t>
            </a:r>
          </a:p>
          <a:p>
            <a:pPr algn="ctr"/>
            <a:r>
              <a:rPr lang="en-US" sz="1600" b="1">
                <a:latin typeface="Times New Roman" pitchFamily="18" charset="0"/>
              </a:rPr>
              <a:t>D</a:t>
            </a:r>
          </a:p>
        </p:txBody>
      </p:sp>
      <p:sp>
        <p:nvSpPr>
          <p:cNvPr id="123934" name="Text Box 31"/>
          <p:cNvSpPr txBox="1">
            <a:spLocks noChangeArrowheads="1"/>
          </p:cNvSpPr>
          <p:nvPr/>
        </p:nvSpPr>
        <p:spPr bwMode="auto">
          <a:xfrm>
            <a:off x="6386513"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6</a:t>
            </a:r>
          </a:p>
          <a:p>
            <a:pPr algn="ctr"/>
            <a:r>
              <a:rPr lang="en-US" sz="1600" b="1">
                <a:latin typeface="Times New Roman" pitchFamily="18" charset="0"/>
              </a:rPr>
              <a:t>D</a:t>
            </a:r>
          </a:p>
        </p:txBody>
      </p:sp>
      <p:sp>
        <p:nvSpPr>
          <p:cNvPr id="123935" name="Text Box 32"/>
          <p:cNvSpPr txBox="1">
            <a:spLocks noChangeArrowheads="1"/>
          </p:cNvSpPr>
          <p:nvPr/>
        </p:nvSpPr>
        <p:spPr bwMode="auto">
          <a:xfrm>
            <a:off x="71564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7</a:t>
            </a:r>
          </a:p>
          <a:p>
            <a:pPr algn="ctr"/>
            <a:r>
              <a:rPr lang="en-US" sz="1600" b="1">
                <a:latin typeface="Times New Roman" pitchFamily="18" charset="0"/>
              </a:rPr>
              <a:t>D</a:t>
            </a:r>
          </a:p>
        </p:txBody>
      </p:sp>
      <p:sp>
        <p:nvSpPr>
          <p:cNvPr id="123936" name="Text Box 33"/>
          <p:cNvSpPr txBox="1">
            <a:spLocks noChangeArrowheads="1"/>
          </p:cNvSpPr>
          <p:nvPr/>
        </p:nvSpPr>
        <p:spPr bwMode="auto">
          <a:xfrm>
            <a:off x="78438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8</a:t>
            </a:r>
          </a:p>
          <a:p>
            <a:pPr algn="ctr"/>
            <a:r>
              <a:rPr lang="en-US" sz="1600" b="1">
                <a:latin typeface="Times New Roman" pitchFamily="18" charset="0"/>
              </a:rPr>
              <a:t>D</a:t>
            </a:r>
          </a:p>
        </p:txBody>
      </p:sp>
      <p:sp>
        <p:nvSpPr>
          <p:cNvPr id="123938" name="TextBox 51"/>
          <p:cNvSpPr txBox="1">
            <a:spLocks noChangeArrowheads="1"/>
          </p:cNvSpPr>
          <p:nvPr/>
        </p:nvSpPr>
        <p:spPr bwMode="auto">
          <a:xfrm>
            <a:off x="3657600" y="3352800"/>
            <a:ext cx="5181600" cy="2349500"/>
          </a:xfrm>
          <a:prstGeom prst="rect">
            <a:avLst/>
          </a:prstGeom>
          <a:noFill/>
          <a:ln w="9525">
            <a:noFill/>
            <a:miter lim="800000"/>
            <a:headEnd/>
            <a:tailEnd/>
          </a:ln>
        </p:spPr>
        <p:txBody>
          <a:bodyPr>
            <a:spAutoFit/>
          </a:bodyPr>
          <a:lstStyle/>
          <a:p>
            <a:pPr>
              <a:lnSpc>
                <a:spcPct val="150000"/>
              </a:lnSpc>
            </a:pPr>
            <a:r>
              <a:rPr lang="en-US" sz="2000" b="1">
                <a:solidFill>
                  <a:srgbClr val="FF0000"/>
                </a:solidFill>
                <a:latin typeface="Comic Sans MS" pitchFamily="66" charset="0"/>
              </a:rPr>
              <a:t>“means for joining said elongated support members at right angles to the underside of said top at spaced locations so as to be able to support said top horizontally”</a:t>
            </a:r>
            <a:endParaRPr lang="en-US" sz="2000" b="1">
              <a:latin typeface="Comic Sans MS" pitchFamily="66" charset="0"/>
            </a:endParaRPr>
          </a:p>
        </p:txBody>
      </p:sp>
      <p:sp>
        <p:nvSpPr>
          <p:cNvPr id="35" name="Text Box 5"/>
          <p:cNvSpPr txBox="1">
            <a:spLocks noChangeArrowheads="1"/>
          </p:cNvSpPr>
          <p:nvPr/>
        </p:nvSpPr>
        <p:spPr bwMode="auto">
          <a:xfrm>
            <a:off x="177800" y="228600"/>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Multiple Path Dependent Claims Map</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04924223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744788" y="5578475"/>
            <a:ext cx="747712" cy="898525"/>
          </a:xfrm>
          <a:prstGeom prst="rect">
            <a:avLst/>
          </a:prstGeom>
          <a:noFill/>
          <a:ln w="9525">
            <a:solidFill>
              <a:schemeClr val="tx1"/>
            </a:solidFill>
            <a:miter lim="800000"/>
            <a:headEnd/>
            <a:tailEnd/>
          </a:ln>
        </p:spPr>
        <p:txBody>
          <a:bodyPr wrap="none" anchor="ctr"/>
          <a:lstStyle/>
          <a:p>
            <a:endParaRPr lang="en-US"/>
          </a:p>
        </p:txBody>
      </p:sp>
      <p:sp>
        <p:nvSpPr>
          <p:cNvPr id="124931" name="Rectangle 4"/>
          <p:cNvSpPr>
            <a:spLocks noChangeArrowheads="1"/>
          </p:cNvSpPr>
          <p:nvPr/>
        </p:nvSpPr>
        <p:spPr bwMode="auto">
          <a:xfrm>
            <a:off x="34925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4932" name="Rectangle 8"/>
          <p:cNvSpPr>
            <a:spLocks noChangeArrowheads="1"/>
          </p:cNvSpPr>
          <p:nvPr/>
        </p:nvSpPr>
        <p:spPr bwMode="auto">
          <a:xfrm>
            <a:off x="648017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4933" name="Rectangle 9"/>
          <p:cNvSpPr>
            <a:spLocks noChangeArrowheads="1"/>
          </p:cNvSpPr>
          <p:nvPr/>
        </p:nvSpPr>
        <p:spPr bwMode="auto">
          <a:xfrm>
            <a:off x="72263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4934" name="Rectangle 10"/>
          <p:cNvSpPr>
            <a:spLocks noChangeArrowheads="1"/>
          </p:cNvSpPr>
          <p:nvPr/>
        </p:nvSpPr>
        <p:spPr bwMode="auto">
          <a:xfrm>
            <a:off x="506413"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4935" name="Rectangle 11"/>
          <p:cNvSpPr>
            <a:spLocks noChangeArrowheads="1"/>
          </p:cNvSpPr>
          <p:nvPr/>
        </p:nvSpPr>
        <p:spPr bwMode="auto">
          <a:xfrm>
            <a:off x="1252538"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4936" name="Rectangle 12"/>
          <p:cNvSpPr>
            <a:spLocks noChangeArrowheads="1"/>
          </p:cNvSpPr>
          <p:nvPr/>
        </p:nvSpPr>
        <p:spPr bwMode="auto">
          <a:xfrm>
            <a:off x="1998663"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4937" name="Rectangle 13"/>
          <p:cNvSpPr>
            <a:spLocks noChangeArrowheads="1"/>
          </p:cNvSpPr>
          <p:nvPr/>
        </p:nvSpPr>
        <p:spPr bwMode="auto">
          <a:xfrm>
            <a:off x="2744788" y="1981200"/>
            <a:ext cx="747712" cy="898525"/>
          </a:xfrm>
          <a:prstGeom prst="rect">
            <a:avLst/>
          </a:prstGeom>
          <a:noFill/>
          <a:ln w="9525">
            <a:solidFill>
              <a:schemeClr val="tx1"/>
            </a:solidFill>
            <a:miter lim="800000"/>
            <a:headEnd/>
            <a:tailEnd/>
          </a:ln>
        </p:spPr>
        <p:txBody>
          <a:bodyPr wrap="none" anchor="ctr"/>
          <a:lstStyle/>
          <a:p>
            <a:endParaRPr lang="en-US"/>
          </a:p>
        </p:txBody>
      </p:sp>
      <p:sp>
        <p:nvSpPr>
          <p:cNvPr id="124938" name="Rectangle 14"/>
          <p:cNvSpPr>
            <a:spLocks noChangeArrowheads="1"/>
          </p:cNvSpPr>
          <p:nvPr/>
        </p:nvSpPr>
        <p:spPr bwMode="auto">
          <a:xfrm>
            <a:off x="797242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4939" name="Rectangle 15"/>
          <p:cNvSpPr>
            <a:spLocks noChangeArrowheads="1"/>
          </p:cNvSpPr>
          <p:nvPr/>
        </p:nvSpPr>
        <p:spPr bwMode="auto">
          <a:xfrm>
            <a:off x="2744788" y="4679950"/>
            <a:ext cx="747712" cy="898525"/>
          </a:xfrm>
          <a:prstGeom prst="rect">
            <a:avLst/>
          </a:prstGeom>
          <a:noFill/>
          <a:ln w="9525">
            <a:solidFill>
              <a:schemeClr val="tx1"/>
            </a:solidFill>
            <a:miter lim="800000"/>
            <a:headEnd/>
            <a:tailEnd/>
          </a:ln>
        </p:spPr>
        <p:txBody>
          <a:bodyPr wrap="none" anchor="ctr"/>
          <a:lstStyle/>
          <a:p>
            <a:endParaRPr lang="en-US"/>
          </a:p>
        </p:txBody>
      </p:sp>
      <p:sp>
        <p:nvSpPr>
          <p:cNvPr id="124940" name="Rectangle 16"/>
          <p:cNvSpPr>
            <a:spLocks noChangeArrowheads="1"/>
          </p:cNvSpPr>
          <p:nvPr/>
        </p:nvSpPr>
        <p:spPr bwMode="auto">
          <a:xfrm>
            <a:off x="2744788" y="3781425"/>
            <a:ext cx="747712" cy="898525"/>
          </a:xfrm>
          <a:prstGeom prst="rect">
            <a:avLst/>
          </a:prstGeom>
          <a:noFill/>
          <a:ln w="9525">
            <a:solidFill>
              <a:schemeClr val="tx1"/>
            </a:solidFill>
            <a:miter lim="800000"/>
            <a:headEnd/>
            <a:tailEnd/>
          </a:ln>
        </p:spPr>
        <p:txBody>
          <a:bodyPr wrap="none" anchor="ctr"/>
          <a:lstStyle/>
          <a:p>
            <a:endParaRPr lang="en-US"/>
          </a:p>
        </p:txBody>
      </p:sp>
      <p:sp>
        <p:nvSpPr>
          <p:cNvPr id="124941" name="Rectangle 17"/>
          <p:cNvSpPr>
            <a:spLocks noChangeArrowheads="1"/>
          </p:cNvSpPr>
          <p:nvPr/>
        </p:nvSpPr>
        <p:spPr bwMode="auto">
          <a:xfrm>
            <a:off x="2744788" y="2879725"/>
            <a:ext cx="747712" cy="901700"/>
          </a:xfrm>
          <a:prstGeom prst="rect">
            <a:avLst/>
          </a:prstGeom>
          <a:noFill/>
          <a:ln w="9525">
            <a:solidFill>
              <a:schemeClr val="tx1"/>
            </a:solidFill>
            <a:miter lim="800000"/>
            <a:headEnd/>
            <a:tailEnd/>
          </a:ln>
        </p:spPr>
        <p:txBody>
          <a:bodyPr wrap="none" anchor="ctr"/>
          <a:lstStyle/>
          <a:p>
            <a:endParaRPr lang="en-US"/>
          </a:p>
        </p:txBody>
      </p:sp>
      <p:sp>
        <p:nvSpPr>
          <p:cNvPr id="124942" name="Text Box 18"/>
          <p:cNvSpPr txBox="1">
            <a:spLocks noChangeArrowheads="1"/>
          </p:cNvSpPr>
          <p:nvPr/>
        </p:nvSpPr>
        <p:spPr bwMode="auto">
          <a:xfrm>
            <a:off x="2911475" y="5824538"/>
            <a:ext cx="415925" cy="366712"/>
          </a:xfrm>
          <a:prstGeom prst="rect">
            <a:avLst/>
          </a:prstGeom>
          <a:noFill/>
          <a:ln w="9525">
            <a:noFill/>
            <a:miter lim="800000"/>
            <a:headEnd/>
            <a:tailEnd/>
          </a:ln>
        </p:spPr>
        <p:txBody>
          <a:bodyPr>
            <a:spAutoFit/>
          </a:bodyPr>
          <a:lstStyle/>
          <a:p>
            <a:pPr algn="ctr">
              <a:spcBef>
                <a:spcPct val="50000"/>
              </a:spcBef>
            </a:pPr>
            <a:endParaRPr lang="en-US" sz="1800" b="1">
              <a:latin typeface="Times New Roman" pitchFamily="18" charset="0"/>
            </a:endParaRPr>
          </a:p>
        </p:txBody>
      </p:sp>
      <p:sp>
        <p:nvSpPr>
          <p:cNvPr id="124943" name="Text Box 19"/>
          <p:cNvSpPr txBox="1">
            <a:spLocks noChangeArrowheads="1"/>
          </p:cNvSpPr>
          <p:nvPr/>
        </p:nvSpPr>
        <p:spPr bwMode="auto">
          <a:xfrm>
            <a:off x="3810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15</a:t>
            </a:r>
          </a:p>
          <a:p>
            <a:pPr algn="ctr"/>
            <a:r>
              <a:rPr lang="en-US" sz="1600" b="1">
                <a:latin typeface="Times New Roman" pitchFamily="18" charset="0"/>
              </a:rPr>
              <a:t>D</a:t>
            </a:r>
          </a:p>
        </p:txBody>
      </p:sp>
      <p:sp>
        <p:nvSpPr>
          <p:cNvPr id="124944" name="Text Box 20"/>
          <p:cNvSpPr txBox="1">
            <a:spLocks noChangeArrowheads="1"/>
          </p:cNvSpPr>
          <p:nvPr/>
        </p:nvSpPr>
        <p:spPr bwMode="auto">
          <a:xfrm>
            <a:off x="11557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14</a:t>
            </a:r>
          </a:p>
          <a:p>
            <a:pPr algn="ctr"/>
            <a:r>
              <a:rPr lang="en-US" sz="1600" b="1">
                <a:latin typeface="Times New Roman" pitchFamily="18" charset="0"/>
              </a:rPr>
              <a:t>D</a:t>
            </a:r>
          </a:p>
        </p:txBody>
      </p:sp>
      <p:sp>
        <p:nvSpPr>
          <p:cNvPr id="124945" name="Text Box 21"/>
          <p:cNvSpPr txBox="1">
            <a:spLocks noChangeArrowheads="1"/>
          </p:cNvSpPr>
          <p:nvPr/>
        </p:nvSpPr>
        <p:spPr bwMode="auto">
          <a:xfrm>
            <a:off x="18478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13</a:t>
            </a:r>
          </a:p>
          <a:p>
            <a:pPr algn="ctr"/>
            <a:r>
              <a:rPr lang="en-US" sz="1600" b="1">
                <a:latin typeface="Times New Roman" pitchFamily="18" charset="0"/>
              </a:rPr>
              <a:t>D</a:t>
            </a:r>
          </a:p>
        </p:txBody>
      </p:sp>
      <p:sp>
        <p:nvSpPr>
          <p:cNvPr id="124946" name="Text Box 22"/>
          <p:cNvSpPr txBox="1">
            <a:spLocks noChangeArrowheads="1"/>
          </p:cNvSpPr>
          <p:nvPr/>
        </p:nvSpPr>
        <p:spPr bwMode="auto">
          <a:xfrm>
            <a:off x="26162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a:t>
            </a:r>
          </a:p>
          <a:p>
            <a:pPr algn="ctr"/>
            <a:r>
              <a:rPr lang="en-US" sz="1600" b="1">
                <a:latin typeface="Times New Roman" pitchFamily="18" charset="0"/>
              </a:rPr>
              <a:t>I</a:t>
            </a:r>
          </a:p>
        </p:txBody>
      </p:sp>
      <p:sp>
        <p:nvSpPr>
          <p:cNvPr id="124947" name="Text Box 23"/>
          <p:cNvSpPr txBox="1">
            <a:spLocks noChangeArrowheads="1"/>
          </p:cNvSpPr>
          <p:nvPr/>
        </p:nvSpPr>
        <p:spPr bwMode="auto">
          <a:xfrm>
            <a:off x="2616200" y="3000375"/>
            <a:ext cx="995363" cy="581025"/>
          </a:xfrm>
          <a:prstGeom prst="rect">
            <a:avLst/>
          </a:prstGeom>
          <a:noFill/>
          <a:ln w="9525">
            <a:noFill/>
            <a:miter lim="800000"/>
            <a:headEnd/>
            <a:tailEnd/>
          </a:ln>
        </p:spPr>
        <p:txBody>
          <a:bodyPr>
            <a:spAutoFit/>
          </a:bodyPr>
          <a:lstStyle/>
          <a:p>
            <a:pPr algn="ctr"/>
            <a:r>
              <a:rPr lang="en-US" sz="1600" b="1">
                <a:latin typeface="Times New Roman" pitchFamily="18" charset="0"/>
              </a:rPr>
              <a:t>9</a:t>
            </a:r>
          </a:p>
          <a:p>
            <a:pPr algn="ctr"/>
            <a:r>
              <a:rPr lang="en-US" sz="1600" b="1">
                <a:latin typeface="Times New Roman" pitchFamily="18" charset="0"/>
              </a:rPr>
              <a:t>D</a:t>
            </a:r>
          </a:p>
        </p:txBody>
      </p:sp>
      <p:sp>
        <p:nvSpPr>
          <p:cNvPr id="124948" name="Text Box 24"/>
          <p:cNvSpPr txBox="1">
            <a:spLocks noChangeArrowheads="1"/>
          </p:cNvSpPr>
          <p:nvPr/>
        </p:nvSpPr>
        <p:spPr bwMode="auto">
          <a:xfrm>
            <a:off x="2611438" y="3913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10</a:t>
            </a:r>
          </a:p>
          <a:p>
            <a:pPr algn="ctr"/>
            <a:r>
              <a:rPr lang="en-US" sz="1600" b="1">
                <a:latin typeface="Times New Roman" pitchFamily="18" charset="0"/>
              </a:rPr>
              <a:t>D</a:t>
            </a:r>
          </a:p>
        </p:txBody>
      </p:sp>
      <p:sp>
        <p:nvSpPr>
          <p:cNvPr id="124949" name="Text Box 25"/>
          <p:cNvSpPr txBox="1">
            <a:spLocks noChangeArrowheads="1"/>
          </p:cNvSpPr>
          <p:nvPr/>
        </p:nvSpPr>
        <p:spPr bwMode="auto">
          <a:xfrm>
            <a:off x="2611438" y="4876800"/>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11</a:t>
            </a:r>
          </a:p>
          <a:p>
            <a:pPr algn="ctr"/>
            <a:r>
              <a:rPr lang="en-US" sz="1600" b="1">
                <a:latin typeface="Times New Roman" pitchFamily="18" charset="0"/>
              </a:rPr>
              <a:t>D</a:t>
            </a:r>
          </a:p>
        </p:txBody>
      </p:sp>
      <p:sp>
        <p:nvSpPr>
          <p:cNvPr id="124950" name="Text Box 26"/>
          <p:cNvSpPr txBox="1">
            <a:spLocks noChangeArrowheads="1"/>
          </p:cNvSpPr>
          <p:nvPr/>
        </p:nvSpPr>
        <p:spPr bwMode="auto">
          <a:xfrm>
            <a:off x="2611438" y="5743575"/>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12</a:t>
            </a:r>
          </a:p>
          <a:p>
            <a:pPr algn="ctr"/>
            <a:r>
              <a:rPr lang="en-US" sz="1600" b="1">
                <a:latin typeface="Times New Roman" pitchFamily="18" charset="0"/>
              </a:rPr>
              <a:t>D</a:t>
            </a:r>
          </a:p>
        </p:txBody>
      </p:sp>
      <p:sp>
        <p:nvSpPr>
          <p:cNvPr id="124951" name="Text Box 27"/>
          <p:cNvSpPr txBox="1">
            <a:spLocks noChangeArrowheads="1"/>
          </p:cNvSpPr>
          <p:nvPr/>
        </p:nvSpPr>
        <p:spPr bwMode="auto">
          <a:xfrm>
            <a:off x="33861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2</a:t>
            </a:r>
          </a:p>
          <a:p>
            <a:pPr algn="ctr"/>
            <a:r>
              <a:rPr lang="en-US" sz="1600" b="1">
                <a:latin typeface="Times New Roman" pitchFamily="18" charset="0"/>
              </a:rPr>
              <a:t>D</a:t>
            </a:r>
          </a:p>
        </p:txBody>
      </p:sp>
      <p:sp>
        <p:nvSpPr>
          <p:cNvPr id="124952" name="Text Box 31"/>
          <p:cNvSpPr txBox="1">
            <a:spLocks noChangeArrowheads="1"/>
          </p:cNvSpPr>
          <p:nvPr/>
        </p:nvSpPr>
        <p:spPr bwMode="auto">
          <a:xfrm>
            <a:off x="6386513"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6</a:t>
            </a:r>
          </a:p>
          <a:p>
            <a:pPr algn="ctr"/>
            <a:r>
              <a:rPr lang="en-US" sz="1600" b="1">
                <a:latin typeface="Times New Roman" pitchFamily="18" charset="0"/>
              </a:rPr>
              <a:t>D</a:t>
            </a:r>
          </a:p>
        </p:txBody>
      </p:sp>
      <p:sp>
        <p:nvSpPr>
          <p:cNvPr id="124953" name="Text Box 32"/>
          <p:cNvSpPr txBox="1">
            <a:spLocks noChangeArrowheads="1"/>
          </p:cNvSpPr>
          <p:nvPr/>
        </p:nvSpPr>
        <p:spPr bwMode="auto">
          <a:xfrm>
            <a:off x="71564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7</a:t>
            </a:r>
          </a:p>
          <a:p>
            <a:pPr algn="ctr"/>
            <a:r>
              <a:rPr lang="en-US" sz="1600" b="1">
                <a:latin typeface="Times New Roman" pitchFamily="18" charset="0"/>
              </a:rPr>
              <a:t>D</a:t>
            </a:r>
          </a:p>
        </p:txBody>
      </p:sp>
      <p:sp>
        <p:nvSpPr>
          <p:cNvPr id="124954" name="Text Box 33"/>
          <p:cNvSpPr txBox="1">
            <a:spLocks noChangeArrowheads="1"/>
          </p:cNvSpPr>
          <p:nvPr/>
        </p:nvSpPr>
        <p:spPr bwMode="auto">
          <a:xfrm>
            <a:off x="78438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8</a:t>
            </a:r>
          </a:p>
          <a:p>
            <a:pPr algn="ctr"/>
            <a:r>
              <a:rPr lang="en-US" sz="1600" b="1">
                <a:latin typeface="Times New Roman" pitchFamily="18" charset="0"/>
              </a:rPr>
              <a:t>D</a:t>
            </a:r>
          </a:p>
        </p:txBody>
      </p:sp>
      <p:sp>
        <p:nvSpPr>
          <p:cNvPr id="124956" name="TextBox 35"/>
          <p:cNvSpPr txBox="1">
            <a:spLocks noChangeArrowheads="1"/>
          </p:cNvSpPr>
          <p:nvPr/>
        </p:nvSpPr>
        <p:spPr bwMode="auto">
          <a:xfrm>
            <a:off x="4038600" y="3048000"/>
            <a:ext cx="4876800" cy="3046413"/>
          </a:xfrm>
          <a:prstGeom prst="rect">
            <a:avLst/>
          </a:prstGeom>
          <a:noFill/>
          <a:ln w="9525">
            <a:noFill/>
            <a:miter lim="800000"/>
            <a:headEnd/>
            <a:tailEnd/>
          </a:ln>
        </p:spPr>
        <p:txBody>
          <a:bodyPr>
            <a:spAutoFit/>
          </a:bodyPr>
          <a:lstStyle/>
          <a:p>
            <a:pPr marL="177800" indent="-177800">
              <a:buFont typeface="Arial" charset="0"/>
              <a:buChar char="•"/>
            </a:pPr>
            <a:r>
              <a:rPr lang="en-US" sz="2400" b="1">
                <a:latin typeface="Comic Sans MS" pitchFamily="66" charset="0"/>
              </a:rPr>
              <a:t>Multiple dependent claims must be expressed in Boolean terms, i.e. “or - and “</a:t>
            </a:r>
          </a:p>
          <a:p>
            <a:pPr marL="177800" indent="-177800"/>
            <a:endParaRPr lang="en-US" sz="2400" b="1">
              <a:latin typeface="Comic Sans MS" pitchFamily="66" charset="0"/>
            </a:endParaRPr>
          </a:p>
          <a:p>
            <a:pPr marL="177800" indent="-177800">
              <a:buFont typeface="Arial" charset="0"/>
              <a:buChar char="•"/>
            </a:pPr>
            <a:r>
              <a:rPr lang="en-US" sz="2400" b="1">
                <a:latin typeface="Comic Sans MS" pitchFamily="66" charset="0"/>
              </a:rPr>
              <a:t>Example “</a:t>
            </a:r>
            <a:r>
              <a:rPr lang="en-US" sz="2400" b="1">
                <a:solidFill>
                  <a:srgbClr val="7030A0"/>
                </a:solidFill>
                <a:latin typeface="Comic Sans MS" pitchFamily="66" charset="0"/>
              </a:rPr>
              <a:t>Claim 5</a:t>
            </a:r>
            <a:r>
              <a:rPr lang="en-US" sz="2400" b="1">
                <a:latin typeface="Comic Sans MS" pitchFamily="66" charset="0"/>
              </a:rPr>
              <a:t> – a gadget according to </a:t>
            </a:r>
            <a:r>
              <a:rPr lang="en-US" sz="2400" b="1">
                <a:solidFill>
                  <a:srgbClr val="0070C0"/>
                </a:solidFill>
                <a:latin typeface="Comic Sans MS" pitchFamily="66" charset="0"/>
              </a:rPr>
              <a:t>claims 3 or 4</a:t>
            </a:r>
            <a:r>
              <a:rPr lang="en-US" sz="2400" b="1">
                <a:latin typeface="Comic Sans MS" pitchFamily="66" charset="0"/>
              </a:rPr>
              <a:t>, further comprising …. (another element)”</a:t>
            </a:r>
          </a:p>
        </p:txBody>
      </p:sp>
      <p:sp>
        <p:nvSpPr>
          <p:cNvPr id="124957" name="Rectangle 5"/>
          <p:cNvSpPr>
            <a:spLocks noChangeArrowheads="1"/>
          </p:cNvSpPr>
          <p:nvPr/>
        </p:nvSpPr>
        <p:spPr bwMode="auto">
          <a:xfrm>
            <a:off x="4238625" y="1981200"/>
            <a:ext cx="747713" cy="898525"/>
          </a:xfrm>
          <a:prstGeom prst="rect">
            <a:avLst/>
          </a:prstGeom>
          <a:noFill/>
          <a:ln w="9525">
            <a:solidFill>
              <a:schemeClr val="tx1"/>
            </a:solidFill>
            <a:miter lim="800000"/>
            <a:headEnd/>
            <a:tailEnd/>
          </a:ln>
        </p:spPr>
        <p:txBody>
          <a:bodyPr wrap="none" anchor="ctr"/>
          <a:lstStyle/>
          <a:p>
            <a:endParaRPr lang="en-US"/>
          </a:p>
        </p:txBody>
      </p:sp>
      <p:sp>
        <p:nvSpPr>
          <p:cNvPr id="124958" name="Rectangle 6"/>
          <p:cNvSpPr>
            <a:spLocks noChangeArrowheads="1"/>
          </p:cNvSpPr>
          <p:nvPr/>
        </p:nvSpPr>
        <p:spPr bwMode="auto">
          <a:xfrm>
            <a:off x="4986338"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4959" name="Rectangle 7"/>
          <p:cNvSpPr>
            <a:spLocks noChangeArrowheads="1"/>
          </p:cNvSpPr>
          <p:nvPr/>
        </p:nvSpPr>
        <p:spPr bwMode="auto">
          <a:xfrm>
            <a:off x="5732463" y="1981200"/>
            <a:ext cx="747712" cy="898525"/>
          </a:xfrm>
          <a:prstGeom prst="rect">
            <a:avLst/>
          </a:prstGeom>
          <a:noFill/>
          <a:ln w="9525">
            <a:solidFill>
              <a:schemeClr val="tx1"/>
            </a:solidFill>
            <a:miter lim="800000"/>
            <a:headEnd/>
            <a:tailEnd/>
          </a:ln>
        </p:spPr>
        <p:txBody>
          <a:bodyPr wrap="none" anchor="ctr"/>
          <a:lstStyle/>
          <a:p>
            <a:endParaRPr lang="en-US"/>
          </a:p>
        </p:txBody>
      </p:sp>
      <p:sp>
        <p:nvSpPr>
          <p:cNvPr id="124960" name="Text Box 28"/>
          <p:cNvSpPr txBox="1">
            <a:spLocks noChangeArrowheads="1"/>
          </p:cNvSpPr>
          <p:nvPr/>
        </p:nvSpPr>
        <p:spPr bwMode="auto">
          <a:xfrm>
            <a:off x="4156075"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3</a:t>
            </a:r>
          </a:p>
          <a:p>
            <a:pPr algn="ctr"/>
            <a:r>
              <a:rPr lang="en-US" sz="1600" b="1">
                <a:latin typeface="Times New Roman" pitchFamily="18" charset="0"/>
              </a:rPr>
              <a:t>D</a:t>
            </a:r>
          </a:p>
        </p:txBody>
      </p:sp>
      <p:sp>
        <p:nvSpPr>
          <p:cNvPr id="124961" name="Text Box 29"/>
          <p:cNvSpPr txBox="1">
            <a:spLocks noChangeArrowheads="1"/>
          </p:cNvSpPr>
          <p:nvPr/>
        </p:nvSpPr>
        <p:spPr bwMode="auto">
          <a:xfrm>
            <a:off x="4848225"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4</a:t>
            </a:r>
          </a:p>
          <a:p>
            <a:pPr algn="ctr"/>
            <a:r>
              <a:rPr lang="en-US" sz="1600" b="1">
                <a:latin typeface="Times New Roman" pitchFamily="18" charset="0"/>
              </a:rPr>
              <a:t>D</a:t>
            </a:r>
          </a:p>
        </p:txBody>
      </p:sp>
      <p:sp>
        <p:nvSpPr>
          <p:cNvPr id="124962" name="Text Box 30"/>
          <p:cNvSpPr txBox="1">
            <a:spLocks noChangeArrowheads="1"/>
          </p:cNvSpPr>
          <p:nvPr/>
        </p:nvSpPr>
        <p:spPr bwMode="auto">
          <a:xfrm>
            <a:off x="5618163"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5</a:t>
            </a:r>
          </a:p>
          <a:p>
            <a:pPr algn="ctr"/>
            <a:r>
              <a:rPr lang="en-US" sz="1600" b="1">
                <a:latin typeface="Times New Roman" pitchFamily="18" charset="0"/>
              </a:rPr>
              <a:t>D</a:t>
            </a:r>
          </a:p>
        </p:txBody>
      </p:sp>
      <p:grpSp>
        <p:nvGrpSpPr>
          <p:cNvPr id="124963" name="Group 53"/>
          <p:cNvGrpSpPr>
            <a:grpSpLocks/>
          </p:cNvGrpSpPr>
          <p:nvPr/>
        </p:nvGrpSpPr>
        <p:grpSpPr bwMode="auto">
          <a:xfrm>
            <a:off x="4171950" y="1981200"/>
            <a:ext cx="2457450" cy="898525"/>
            <a:chOff x="4156075" y="5959475"/>
            <a:chExt cx="2457450" cy="898525"/>
          </a:xfrm>
        </p:grpSpPr>
        <p:sp>
          <p:nvSpPr>
            <p:cNvPr id="124964" name="Rectangle 5"/>
            <p:cNvSpPr>
              <a:spLocks noChangeArrowheads="1"/>
            </p:cNvSpPr>
            <p:nvPr/>
          </p:nvSpPr>
          <p:spPr bwMode="auto">
            <a:xfrm>
              <a:off x="4238625" y="5959475"/>
              <a:ext cx="747713" cy="898525"/>
            </a:xfrm>
            <a:prstGeom prst="rect">
              <a:avLst/>
            </a:prstGeom>
            <a:solidFill>
              <a:srgbClr val="0070C0"/>
            </a:solidFill>
            <a:ln w="9525">
              <a:solidFill>
                <a:schemeClr val="tx1"/>
              </a:solidFill>
              <a:miter lim="800000"/>
              <a:headEnd/>
              <a:tailEnd/>
            </a:ln>
          </p:spPr>
          <p:txBody>
            <a:bodyPr wrap="none" anchor="ctr"/>
            <a:lstStyle/>
            <a:p>
              <a:endParaRPr lang="en-US"/>
            </a:p>
          </p:txBody>
        </p:sp>
        <p:sp>
          <p:nvSpPr>
            <p:cNvPr id="124965" name="Rectangle 6"/>
            <p:cNvSpPr>
              <a:spLocks noChangeArrowheads="1"/>
            </p:cNvSpPr>
            <p:nvPr/>
          </p:nvSpPr>
          <p:spPr bwMode="auto">
            <a:xfrm>
              <a:off x="4986338" y="5959475"/>
              <a:ext cx="746125" cy="898525"/>
            </a:xfrm>
            <a:prstGeom prst="rect">
              <a:avLst/>
            </a:prstGeom>
            <a:solidFill>
              <a:srgbClr val="0070C0"/>
            </a:solidFill>
            <a:ln w="9525">
              <a:solidFill>
                <a:schemeClr val="tx1"/>
              </a:solidFill>
              <a:miter lim="800000"/>
              <a:headEnd/>
              <a:tailEnd/>
            </a:ln>
          </p:spPr>
          <p:txBody>
            <a:bodyPr wrap="none" anchor="ctr"/>
            <a:lstStyle/>
            <a:p>
              <a:endParaRPr lang="en-US"/>
            </a:p>
          </p:txBody>
        </p:sp>
        <p:sp>
          <p:nvSpPr>
            <p:cNvPr id="124966" name="Rectangle 7"/>
            <p:cNvSpPr>
              <a:spLocks noChangeArrowheads="1"/>
            </p:cNvSpPr>
            <p:nvPr/>
          </p:nvSpPr>
          <p:spPr bwMode="auto">
            <a:xfrm>
              <a:off x="5732463" y="5959475"/>
              <a:ext cx="747712" cy="898525"/>
            </a:xfrm>
            <a:prstGeom prst="rect">
              <a:avLst/>
            </a:prstGeom>
            <a:solidFill>
              <a:srgbClr val="7030A0"/>
            </a:solidFill>
            <a:ln w="9525">
              <a:solidFill>
                <a:schemeClr val="tx1"/>
              </a:solidFill>
              <a:miter lim="800000"/>
              <a:headEnd/>
              <a:tailEnd/>
            </a:ln>
          </p:spPr>
          <p:txBody>
            <a:bodyPr wrap="none" anchor="ctr"/>
            <a:lstStyle/>
            <a:p>
              <a:endParaRPr lang="en-US"/>
            </a:p>
          </p:txBody>
        </p:sp>
        <p:sp>
          <p:nvSpPr>
            <p:cNvPr id="124967" name="Text Box 28"/>
            <p:cNvSpPr txBox="1">
              <a:spLocks noChangeArrowheads="1"/>
            </p:cNvSpPr>
            <p:nvPr/>
          </p:nvSpPr>
          <p:spPr bwMode="auto">
            <a:xfrm>
              <a:off x="4156075" y="6062663"/>
              <a:ext cx="995363"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3</a:t>
              </a:r>
            </a:p>
            <a:p>
              <a:pPr algn="ctr"/>
              <a:r>
                <a:rPr lang="en-US" sz="1600" b="1">
                  <a:solidFill>
                    <a:srgbClr val="FFFFFF"/>
                  </a:solidFill>
                  <a:latin typeface="Times New Roman" pitchFamily="18" charset="0"/>
                </a:rPr>
                <a:t>D</a:t>
              </a:r>
            </a:p>
          </p:txBody>
        </p:sp>
        <p:sp>
          <p:nvSpPr>
            <p:cNvPr id="124968" name="Text Box 29"/>
            <p:cNvSpPr txBox="1">
              <a:spLocks noChangeArrowheads="1"/>
            </p:cNvSpPr>
            <p:nvPr/>
          </p:nvSpPr>
          <p:spPr bwMode="auto">
            <a:xfrm>
              <a:off x="4848225" y="6062663"/>
              <a:ext cx="995363"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4</a:t>
              </a:r>
            </a:p>
            <a:p>
              <a:pPr algn="ctr"/>
              <a:r>
                <a:rPr lang="en-US" sz="1600" b="1">
                  <a:solidFill>
                    <a:srgbClr val="FFFFFF"/>
                  </a:solidFill>
                  <a:latin typeface="Times New Roman" pitchFamily="18" charset="0"/>
                </a:rPr>
                <a:t>D</a:t>
              </a:r>
            </a:p>
          </p:txBody>
        </p:sp>
        <p:sp>
          <p:nvSpPr>
            <p:cNvPr id="124969" name="Text Box 30"/>
            <p:cNvSpPr txBox="1">
              <a:spLocks noChangeArrowheads="1"/>
            </p:cNvSpPr>
            <p:nvPr/>
          </p:nvSpPr>
          <p:spPr bwMode="auto">
            <a:xfrm>
              <a:off x="5618163" y="6062663"/>
              <a:ext cx="995362"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5</a:t>
              </a:r>
            </a:p>
            <a:p>
              <a:pPr algn="ctr"/>
              <a:r>
                <a:rPr lang="en-US" sz="1600" b="1">
                  <a:solidFill>
                    <a:srgbClr val="FFFFFF"/>
                  </a:solidFill>
                  <a:latin typeface="Times New Roman" pitchFamily="18" charset="0"/>
                </a:rPr>
                <a:t>D</a:t>
              </a:r>
            </a:p>
          </p:txBody>
        </p:sp>
      </p:grpSp>
      <p:sp>
        <p:nvSpPr>
          <p:cNvPr id="42" name="Text Box 5"/>
          <p:cNvSpPr txBox="1">
            <a:spLocks noChangeArrowheads="1"/>
          </p:cNvSpPr>
          <p:nvPr/>
        </p:nvSpPr>
        <p:spPr bwMode="auto">
          <a:xfrm>
            <a:off x="177800" y="228600"/>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Multiple Dependent Claims Map</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108873541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2744788" y="5578475"/>
            <a:ext cx="747712" cy="898525"/>
          </a:xfrm>
          <a:prstGeom prst="rect">
            <a:avLst/>
          </a:prstGeom>
          <a:noFill/>
          <a:ln w="9525">
            <a:solidFill>
              <a:schemeClr val="tx1"/>
            </a:solidFill>
            <a:miter lim="800000"/>
            <a:headEnd/>
            <a:tailEnd/>
          </a:ln>
        </p:spPr>
        <p:txBody>
          <a:bodyPr wrap="none" anchor="ctr"/>
          <a:lstStyle/>
          <a:p>
            <a:endParaRPr lang="en-US"/>
          </a:p>
        </p:txBody>
      </p:sp>
      <p:sp>
        <p:nvSpPr>
          <p:cNvPr id="125955" name="Rectangle 4"/>
          <p:cNvSpPr>
            <a:spLocks noChangeArrowheads="1"/>
          </p:cNvSpPr>
          <p:nvPr/>
        </p:nvSpPr>
        <p:spPr bwMode="auto">
          <a:xfrm>
            <a:off x="34925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5956" name="Rectangle 8"/>
          <p:cNvSpPr>
            <a:spLocks noChangeArrowheads="1"/>
          </p:cNvSpPr>
          <p:nvPr/>
        </p:nvSpPr>
        <p:spPr bwMode="auto">
          <a:xfrm>
            <a:off x="648017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5957" name="Rectangle 9"/>
          <p:cNvSpPr>
            <a:spLocks noChangeArrowheads="1"/>
          </p:cNvSpPr>
          <p:nvPr/>
        </p:nvSpPr>
        <p:spPr bwMode="auto">
          <a:xfrm>
            <a:off x="72263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5958" name="Rectangle 10"/>
          <p:cNvSpPr>
            <a:spLocks noChangeArrowheads="1"/>
          </p:cNvSpPr>
          <p:nvPr/>
        </p:nvSpPr>
        <p:spPr bwMode="auto">
          <a:xfrm>
            <a:off x="506413"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5959" name="Rectangle 11"/>
          <p:cNvSpPr>
            <a:spLocks noChangeArrowheads="1"/>
          </p:cNvSpPr>
          <p:nvPr/>
        </p:nvSpPr>
        <p:spPr bwMode="auto">
          <a:xfrm>
            <a:off x="1252538"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5960" name="Rectangle 12"/>
          <p:cNvSpPr>
            <a:spLocks noChangeArrowheads="1"/>
          </p:cNvSpPr>
          <p:nvPr/>
        </p:nvSpPr>
        <p:spPr bwMode="auto">
          <a:xfrm>
            <a:off x="1998663"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5961" name="Rectangle 13"/>
          <p:cNvSpPr>
            <a:spLocks noChangeArrowheads="1"/>
          </p:cNvSpPr>
          <p:nvPr/>
        </p:nvSpPr>
        <p:spPr bwMode="auto">
          <a:xfrm>
            <a:off x="2744788" y="1981200"/>
            <a:ext cx="747712" cy="898525"/>
          </a:xfrm>
          <a:prstGeom prst="rect">
            <a:avLst/>
          </a:prstGeom>
          <a:noFill/>
          <a:ln w="9525">
            <a:solidFill>
              <a:schemeClr val="tx1"/>
            </a:solidFill>
            <a:miter lim="800000"/>
            <a:headEnd/>
            <a:tailEnd/>
          </a:ln>
        </p:spPr>
        <p:txBody>
          <a:bodyPr wrap="none" anchor="ctr"/>
          <a:lstStyle/>
          <a:p>
            <a:endParaRPr lang="en-US"/>
          </a:p>
        </p:txBody>
      </p:sp>
      <p:sp>
        <p:nvSpPr>
          <p:cNvPr id="125962" name="Rectangle 14"/>
          <p:cNvSpPr>
            <a:spLocks noChangeArrowheads="1"/>
          </p:cNvSpPr>
          <p:nvPr/>
        </p:nvSpPr>
        <p:spPr bwMode="auto">
          <a:xfrm>
            <a:off x="797242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5963" name="Rectangle 15"/>
          <p:cNvSpPr>
            <a:spLocks noChangeArrowheads="1"/>
          </p:cNvSpPr>
          <p:nvPr/>
        </p:nvSpPr>
        <p:spPr bwMode="auto">
          <a:xfrm>
            <a:off x="2744788" y="4679950"/>
            <a:ext cx="747712" cy="898525"/>
          </a:xfrm>
          <a:prstGeom prst="rect">
            <a:avLst/>
          </a:prstGeom>
          <a:noFill/>
          <a:ln w="9525">
            <a:solidFill>
              <a:schemeClr val="tx1"/>
            </a:solidFill>
            <a:miter lim="800000"/>
            <a:headEnd/>
            <a:tailEnd/>
          </a:ln>
        </p:spPr>
        <p:txBody>
          <a:bodyPr wrap="none" anchor="ctr"/>
          <a:lstStyle/>
          <a:p>
            <a:endParaRPr lang="en-US"/>
          </a:p>
        </p:txBody>
      </p:sp>
      <p:sp>
        <p:nvSpPr>
          <p:cNvPr id="125964" name="Rectangle 16"/>
          <p:cNvSpPr>
            <a:spLocks noChangeArrowheads="1"/>
          </p:cNvSpPr>
          <p:nvPr/>
        </p:nvSpPr>
        <p:spPr bwMode="auto">
          <a:xfrm>
            <a:off x="2744788" y="3781425"/>
            <a:ext cx="747712" cy="898525"/>
          </a:xfrm>
          <a:prstGeom prst="rect">
            <a:avLst/>
          </a:prstGeom>
          <a:noFill/>
          <a:ln w="9525">
            <a:solidFill>
              <a:schemeClr val="tx1"/>
            </a:solidFill>
            <a:miter lim="800000"/>
            <a:headEnd/>
            <a:tailEnd/>
          </a:ln>
        </p:spPr>
        <p:txBody>
          <a:bodyPr wrap="none" anchor="ctr"/>
          <a:lstStyle/>
          <a:p>
            <a:endParaRPr lang="en-US"/>
          </a:p>
        </p:txBody>
      </p:sp>
      <p:sp>
        <p:nvSpPr>
          <p:cNvPr id="125965" name="Rectangle 17"/>
          <p:cNvSpPr>
            <a:spLocks noChangeArrowheads="1"/>
          </p:cNvSpPr>
          <p:nvPr/>
        </p:nvSpPr>
        <p:spPr bwMode="auto">
          <a:xfrm>
            <a:off x="2744788" y="2879725"/>
            <a:ext cx="747712" cy="901700"/>
          </a:xfrm>
          <a:prstGeom prst="rect">
            <a:avLst/>
          </a:prstGeom>
          <a:noFill/>
          <a:ln w="9525">
            <a:solidFill>
              <a:schemeClr val="tx1"/>
            </a:solidFill>
            <a:miter lim="800000"/>
            <a:headEnd/>
            <a:tailEnd/>
          </a:ln>
        </p:spPr>
        <p:txBody>
          <a:bodyPr wrap="none" anchor="ctr"/>
          <a:lstStyle/>
          <a:p>
            <a:endParaRPr lang="en-US"/>
          </a:p>
        </p:txBody>
      </p:sp>
      <p:sp>
        <p:nvSpPr>
          <p:cNvPr id="125966" name="Text Box 18"/>
          <p:cNvSpPr txBox="1">
            <a:spLocks noChangeArrowheads="1"/>
          </p:cNvSpPr>
          <p:nvPr/>
        </p:nvSpPr>
        <p:spPr bwMode="auto">
          <a:xfrm>
            <a:off x="2911475" y="5824538"/>
            <a:ext cx="415925" cy="366712"/>
          </a:xfrm>
          <a:prstGeom prst="rect">
            <a:avLst/>
          </a:prstGeom>
          <a:noFill/>
          <a:ln w="9525">
            <a:noFill/>
            <a:miter lim="800000"/>
            <a:headEnd/>
            <a:tailEnd/>
          </a:ln>
        </p:spPr>
        <p:txBody>
          <a:bodyPr>
            <a:spAutoFit/>
          </a:bodyPr>
          <a:lstStyle/>
          <a:p>
            <a:pPr algn="ctr">
              <a:spcBef>
                <a:spcPct val="50000"/>
              </a:spcBef>
            </a:pPr>
            <a:endParaRPr lang="en-US" sz="1800" b="1">
              <a:latin typeface="Times New Roman" pitchFamily="18" charset="0"/>
            </a:endParaRPr>
          </a:p>
        </p:txBody>
      </p:sp>
      <p:sp>
        <p:nvSpPr>
          <p:cNvPr id="125967" name="Text Box 19"/>
          <p:cNvSpPr txBox="1">
            <a:spLocks noChangeArrowheads="1"/>
          </p:cNvSpPr>
          <p:nvPr/>
        </p:nvSpPr>
        <p:spPr bwMode="auto">
          <a:xfrm>
            <a:off x="3810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15</a:t>
            </a:r>
          </a:p>
          <a:p>
            <a:pPr algn="ctr"/>
            <a:r>
              <a:rPr lang="en-US" sz="1600" b="1">
                <a:latin typeface="Times New Roman" pitchFamily="18" charset="0"/>
              </a:rPr>
              <a:t>D</a:t>
            </a:r>
          </a:p>
        </p:txBody>
      </p:sp>
      <p:sp>
        <p:nvSpPr>
          <p:cNvPr id="125968" name="Text Box 20"/>
          <p:cNvSpPr txBox="1">
            <a:spLocks noChangeArrowheads="1"/>
          </p:cNvSpPr>
          <p:nvPr/>
        </p:nvSpPr>
        <p:spPr bwMode="auto">
          <a:xfrm>
            <a:off x="11557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14</a:t>
            </a:r>
          </a:p>
          <a:p>
            <a:pPr algn="ctr"/>
            <a:r>
              <a:rPr lang="en-US" sz="1600" b="1">
                <a:latin typeface="Times New Roman" pitchFamily="18" charset="0"/>
              </a:rPr>
              <a:t>D</a:t>
            </a:r>
          </a:p>
        </p:txBody>
      </p:sp>
      <p:sp>
        <p:nvSpPr>
          <p:cNvPr id="125969" name="Text Box 21"/>
          <p:cNvSpPr txBox="1">
            <a:spLocks noChangeArrowheads="1"/>
          </p:cNvSpPr>
          <p:nvPr/>
        </p:nvSpPr>
        <p:spPr bwMode="auto">
          <a:xfrm>
            <a:off x="18478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13</a:t>
            </a:r>
          </a:p>
          <a:p>
            <a:pPr algn="ctr"/>
            <a:r>
              <a:rPr lang="en-US" sz="1600" b="1">
                <a:latin typeface="Times New Roman" pitchFamily="18" charset="0"/>
              </a:rPr>
              <a:t>D</a:t>
            </a:r>
          </a:p>
        </p:txBody>
      </p:sp>
      <p:sp>
        <p:nvSpPr>
          <p:cNvPr id="125970" name="Text Box 22"/>
          <p:cNvSpPr txBox="1">
            <a:spLocks noChangeArrowheads="1"/>
          </p:cNvSpPr>
          <p:nvPr/>
        </p:nvSpPr>
        <p:spPr bwMode="auto">
          <a:xfrm>
            <a:off x="26162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a:t>
            </a:r>
          </a:p>
          <a:p>
            <a:pPr algn="ctr"/>
            <a:r>
              <a:rPr lang="en-US" sz="1600" b="1">
                <a:latin typeface="Times New Roman" pitchFamily="18" charset="0"/>
              </a:rPr>
              <a:t>I</a:t>
            </a:r>
          </a:p>
        </p:txBody>
      </p:sp>
      <p:sp>
        <p:nvSpPr>
          <p:cNvPr id="125971" name="Text Box 23"/>
          <p:cNvSpPr txBox="1">
            <a:spLocks noChangeArrowheads="1"/>
          </p:cNvSpPr>
          <p:nvPr/>
        </p:nvSpPr>
        <p:spPr bwMode="auto">
          <a:xfrm>
            <a:off x="2616200" y="3000375"/>
            <a:ext cx="995363" cy="581025"/>
          </a:xfrm>
          <a:prstGeom prst="rect">
            <a:avLst/>
          </a:prstGeom>
          <a:noFill/>
          <a:ln w="9525">
            <a:noFill/>
            <a:miter lim="800000"/>
            <a:headEnd/>
            <a:tailEnd/>
          </a:ln>
        </p:spPr>
        <p:txBody>
          <a:bodyPr>
            <a:spAutoFit/>
          </a:bodyPr>
          <a:lstStyle/>
          <a:p>
            <a:pPr algn="ctr"/>
            <a:r>
              <a:rPr lang="en-US" sz="1600" b="1">
                <a:latin typeface="Times New Roman" pitchFamily="18" charset="0"/>
              </a:rPr>
              <a:t>9</a:t>
            </a:r>
          </a:p>
          <a:p>
            <a:pPr algn="ctr"/>
            <a:r>
              <a:rPr lang="en-US" sz="1600" b="1">
                <a:latin typeface="Times New Roman" pitchFamily="18" charset="0"/>
              </a:rPr>
              <a:t>D</a:t>
            </a:r>
          </a:p>
        </p:txBody>
      </p:sp>
      <p:sp>
        <p:nvSpPr>
          <p:cNvPr id="125972" name="Text Box 24"/>
          <p:cNvSpPr txBox="1">
            <a:spLocks noChangeArrowheads="1"/>
          </p:cNvSpPr>
          <p:nvPr/>
        </p:nvSpPr>
        <p:spPr bwMode="auto">
          <a:xfrm>
            <a:off x="2611438" y="3913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10</a:t>
            </a:r>
          </a:p>
          <a:p>
            <a:pPr algn="ctr"/>
            <a:r>
              <a:rPr lang="en-US" sz="1600" b="1">
                <a:latin typeface="Times New Roman" pitchFamily="18" charset="0"/>
              </a:rPr>
              <a:t>D</a:t>
            </a:r>
          </a:p>
        </p:txBody>
      </p:sp>
      <p:sp>
        <p:nvSpPr>
          <p:cNvPr id="125973" name="Text Box 25"/>
          <p:cNvSpPr txBox="1">
            <a:spLocks noChangeArrowheads="1"/>
          </p:cNvSpPr>
          <p:nvPr/>
        </p:nvSpPr>
        <p:spPr bwMode="auto">
          <a:xfrm>
            <a:off x="2611438" y="4876800"/>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11</a:t>
            </a:r>
          </a:p>
          <a:p>
            <a:pPr algn="ctr"/>
            <a:r>
              <a:rPr lang="en-US" sz="1600" b="1">
                <a:latin typeface="Times New Roman" pitchFamily="18" charset="0"/>
              </a:rPr>
              <a:t>D</a:t>
            </a:r>
          </a:p>
        </p:txBody>
      </p:sp>
      <p:sp>
        <p:nvSpPr>
          <p:cNvPr id="125974" name="Text Box 26"/>
          <p:cNvSpPr txBox="1">
            <a:spLocks noChangeArrowheads="1"/>
          </p:cNvSpPr>
          <p:nvPr/>
        </p:nvSpPr>
        <p:spPr bwMode="auto">
          <a:xfrm>
            <a:off x="2611438" y="5743575"/>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12</a:t>
            </a:r>
          </a:p>
          <a:p>
            <a:pPr algn="ctr"/>
            <a:r>
              <a:rPr lang="en-US" sz="1600" b="1">
                <a:latin typeface="Times New Roman" pitchFamily="18" charset="0"/>
              </a:rPr>
              <a:t>D</a:t>
            </a:r>
          </a:p>
        </p:txBody>
      </p:sp>
      <p:sp>
        <p:nvSpPr>
          <p:cNvPr id="125975" name="Text Box 27"/>
          <p:cNvSpPr txBox="1">
            <a:spLocks noChangeArrowheads="1"/>
          </p:cNvSpPr>
          <p:nvPr/>
        </p:nvSpPr>
        <p:spPr bwMode="auto">
          <a:xfrm>
            <a:off x="33861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2</a:t>
            </a:r>
          </a:p>
          <a:p>
            <a:pPr algn="ctr"/>
            <a:r>
              <a:rPr lang="en-US" sz="1600" b="1">
                <a:latin typeface="Times New Roman" pitchFamily="18" charset="0"/>
              </a:rPr>
              <a:t>D</a:t>
            </a:r>
          </a:p>
        </p:txBody>
      </p:sp>
      <p:sp>
        <p:nvSpPr>
          <p:cNvPr id="125976" name="Text Box 31"/>
          <p:cNvSpPr txBox="1">
            <a:spLocks noChangeArrowheads="1"/>
          </p:cNvSpPr>
          <p:nvPr/>
        </p:nvSpPr>
        <p:spPr bwMode="auto">
          <a:xfrm>
            <a:off x="6386513"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6</a:t>
            </a:r>
          </a:p>
          <a:p>
            <a:pPr algn="ctr"/>
            <a:r>
              <a:rPr lang="en-US" sz="1600" b="1">
                <a:latin typeface="Times New Roman" pitchFamily="18" charset="0"/>
              </a:rPr>
              <a:t>D</a:t>
            </a:r>
          </a:p>
        </p:txBody>
      </p:sp>
      <p:sp>
        <p:nvSpPr>
          <p:cNvPr id="125977" name="Text Box 32"/>
          <p:cNvSpPr txBox="1">
            <a:spLocks noChangeArrowheads="1"/>
          </p:cNvSpPr>
          <p:nvPr/>
        </p:nvSpPr>
        <p:spPr bwMode="auto">
          <a:xfrm>
            <a:off x="71564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7</a:t>
            </a:r>
          </a:p>
          <a:p>
            <a:pPr algn="ctr"/>
            <a:r>
              <a:rPr lang="en-US" sz="1600" b="1">
                <a:latin typeface="Times New Roman" pitchFamily="18" charset="0"/>
              </a:rPr>
              <a:t>D</a:t>
            </a:r>
          </a:p>
        </p:txBody>
      </p:sp>
      <p:sp>
        <p:nvSpPr>
          <p:cNvPr id="125978" name="Text Box 33"/>
          <p:cNvSpPr txBox="1">
            <a:spLocks noChangeArrowheads="1"/>
          </p:cNvSpPr>
          <p:nvPr/>
        </p:nvSpPr>
        <p:spPr bwMode="auto">
          <a:xfrm>
            <a:off x="78438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8</a:t>
            </a:r>
          </a:p>
          <a:p>
            <a:pPr algn="ctr"/>
            <a:r>
              <a:rPr lang="en-US" sz="1600" b="1">
                <a:latin typeface="Times New Roman" pitchFamily="18" charset="0"/>
              </a:rPr>
              <a:t>D</a:t>
            </a:r>
          </a:p>
        </p:txBody>
      </p:sp>
      <p:sp>
        <p:nvSpPr>
          <p:cNvPr id="125980" name="Rectangle 5"/>
          <p:cNvSpPr>
            <a:spLocks noChangeArrowheads="1"/>
          </p:cNvSpPr>
          <p:nvPr/>
        </p:nvSpPr>
        <p:spPr bwMode="auto">
          <a:xfrm>
            <a:off x="4238625" y="1981200"/>
            <a:ext cx="747713" cy="898525"/>
          </a:xfrm>
          <a:prstGeom prst="rect">
            <a:avLst/>
          </a:prstGeom>
          <a:noFill/>
          <a:ln w="9525">
            <a:solidFill>
              <a:schemeClr val="tx1"/>
            </a:solidFill>
            <a:miter lim="800000"/>
            <a:headEnd/>
            <a:tailEnd/>
          </a:ln>
        </p:spPr>
        <p:txBody>
          <a:bodyPr wrap="none" anchor="ctr"/>
          <a:lstStyle/>
          <a:p>
            <a:endParaRPr lang="en-US"/>
          </a:p>
        </p:txBody>
      </p:sp>
      <p:sp>
        <p:nvSpPr>
          <p:cNvPr id="125981" name="Rectangle 6"/>
          <p:cNvSpPr>
            <a:spLocks noChangeArrowheads="1"/>
          </p:cNvSpPr>
          <p:nvPr/>
        </p:nvSpPr>
        <p:spPr bwMode="auto">
          <a:xfrm>
            <a:off x="4986338"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5982" name="Rectangle 7"/>
          <p:cNvSpPr>
            <a:spLocks noChangeArrowheads="1"/>
          </p:cNvSpPr>
          <p:nvPr/>
        </p:nvSpPr>
        <p:spPr bwMode="auto">
          <a:xfrm>
            <a:off x="5732463" y="1981200"/>
            <a:ext cx="747712" cy="898525"/>
          </a:xfrm>
          <a:prstGeom prst="rect">
            <a:avLst/>
          </a:prstGeom>
          <a:noFill/>
          <a:ln w="9525">
            <a:solidFill>
              <a:schemeClr val="tx1"/>
            </a:solidFill>
            <a:miter lim="800000"/>
            <a:headEnd/>
            <a:tailEnd/>
          </a:ln>
        </p:spPr>
        <p:txBody>
          <a:bodyPr wrap="none" anchor="ctr"/>
          <a:lstStyle/>
          <a:p>
            <a:endParaRPr lang="en-US"/>
          </a:p>
        </p:txBody>
      </p:sp>
      <p:sp>
        <p:nvSpPr>
          <p:cNvPr id="125983" name="Text Box 28"/>
          <p:cNvSpPr txBox="1">
            <a:spLocks noChangeArrowheads="1"/>
          </p:cNvSpPr>
          <p:nvPr/>
        </p:nvSpPr>
        <p:spPr bwMode="auto">
          <a:xfrm>
            <a:off x="4156075"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3</a:t>
            </a:r>
          </a:p>
          <a:p>
            <a:pPr algn="ctr"/>
            <a:r>
              <a:rPr lang="en-US" sz="1600" b="1">
                <a:latin typeface="Times New Roman" pitchFamily="18" charset="0"/>
              </a:rPr>
              <a:t>D</a:t>
            </a:r>
          </a:p>
        </p:txBody>
      </p:sp>
      <p:sp>
        <p:nvSpPr>
          <p:cNvPr id="125984" name="Text Box 29"/>
          <p:cNvSpPr txBox="1">
            <a:spLocks noChangeArrowheads="1"/>
          </p:cNvSpPr>
          <p:nvPr/>
        </p:nvSpPr>
        <p:spPr bwMode="auto">
          <a:xfrm>
            <a:off x="4848225"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4</a:t>
            </a:r>
          </a:p>
          <a:p>
            <a:pPr algn="ctr"/>
            <a:r>
              <a:rPr lang="en-US" sz="1600" b="1">
                <a:latin typeface="Times New Roman" pitchFamily="18" charset="0"/>
              </a:rPr>
              <a:t>D</a:t>
            </a:r>
          </a:p>
        </p:txBody>
      </p:sp>
      <p:sp>
        <p:nvSpPr>
          <p:cNvPr id="125985" name="Text Box 30"/>
          <p:cNvSpPr txBox="1">
            <a:spLocks noChangeArrowheads="1"/>
          </p:cNvSpPr>
          <p:nvPr/>
        </p:nvSpPr>
        <p:spPr bwMode="auto">
          <a:xfrm>
            <a:off x="5618163"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5</a:t>
            </a:r>
          </a:p>
          <a:p>
            <a:pPr algn="ctr"/>
            <a:r>
              <a:rPr lang="en-US" sz="1600" b="1">
                <a:latin typeface="Times New Roman" pitchFamily="18" charset="0"/>
              </a:rPr>
              <a:t>D</a:t>
            </a:r>
          </a:p>
        </p:txBody>
      </p:sp>
      <p:grpSp>
        <p:nvGrpSpPr>
          <p:cNvPr id="125986" name="Group 53"/>
          <p:cNvGrpSpPr>
            <a:grpSpLocks/>
          </p:cNvGrpSpPr>
          <p:nvPr/>
        </p:nvGrpSpPr>
        <p:grpSpPr bwMode="auto">
          <a:xfrm>
            <a:off x="4171950" y="1981200"/>
            <a:ext cx="2457450" cy="898525"/>
            <a:chOff x="4156075" y="5959475"/>
            <a:chExt cx="2457450" cy="898525"/>
          </a:xfrm>
        </p:grpSpPr>
        <p:sp>
          <p:nvSpPr>
            <p:cNvPr id="125988" name="Rectangle 5"/>
            <p:cNvSpPr>
              <a:spLocks noChangeArrowheads="1"/>
            </p:cNvSpPr>
            <p:nvPr/>
          </p:nvSpPr>
          <p:spPr bwMode="auto">
            <a:xfrm>
              <a:off x="4238625" y="5959475"/>
              <a:ext cx="747713" cy="898525"/>
            </a:xfrm>
            <a:prstGeom prst="rect">
              <a:avLst/>
            </a:prstGeom>
            <a:solidFill>
              <a:srgbClr val="0070C0"/>
            </a:solidFill>
            <a:ln w="9525">
              <a:solidFill>
                <a:schemeClr val="tx1"/>
              </a:solidFill>
              <a:miter lim="800000"/>
              <a:headEnd/>
              <a:tailEnd/>
            </a:ln>
          </p:spPr>
          <p:txBody>
            <a:bodyPr wrap="none" anchor="ctr"/>
            <a:lstStyle/>
            <a:p>
              <a:endParaRPr lang="en-US"/>
            </a:p>
          </p:txBody>
        </p:sp>
        <p:sp>
          <p:nvSpPr>
            <p:cNvPr id="125989" name="Rectangle 6"/>
            <p:cNvSpPr>
              <a:spLocks noChangeArrowheads="1"/>
            </p:cNvSpPr>
            <p:nvPr/>
          </p:nvSpPr>
          <p:spPr bwMode="auto">
            <a:xfrm>
              <a:off x="4986338" y="5959475"/>
              <a:ext cx="746125" cy="898525"/>
            </a:xfrm>
            <a:prstGeom prst="rect">
              <a:avLst/>
            </a:prstGeom>
            <a:solidFill>
              <a:srgbClr val="0070C0"/>
            </a:solidFill>
            <a:ln w="9525">
              <a:solidFill>
                <a:schemeClr val="tx1"/>
              </a:solidFill>
              <a:miter lim="800000"/>
              <a:headEnd/>
              <a:tailEnd/>
            </a:ln>
          </p:spPr>
          <p:txBody>
            <a:bodyPr wrap="none" anchor="ctr"/>
            <a:lstStyle/>
            <a:p>
              <a:endParaRPr lang="en-US"/>
            </a:p>
          </p:txBody>
        </p:sp>
        <p:sp>
          <p:nvSpPr>
            <p:cNvPr id="125990" name="Rectangle 7"/>
            <p:cNvSpPr>
              <a:spLocks noChangeArrowheads="1"/>
            </p:cNvSpPr>
            <p:nvPr/>
          </p:nvSpPr>
          <p:spPr bwMode="auto">
            <a:xfrm>
              <a:off x="5732463" y="5959475"/>
              <a:ext cx="747712" cy="898525"/>
            </a:xfrm>
            <a:prstGeom prst="rect">
              <a:avLst/>
            </a:prstGeom>
            <a:solidFill>
              <a:srgbClr val="7030A0"/>
            </a:solidFill>
            <a:ln w="9525">
              <a:solidFill>
                <a:schemeClr val="tx1"/>
              </a:solidFill>
              <a:miter lim="800000"/>
              <a:headEnd/>
              <a:tailEnd/>
            </a:ln>
          </p:spPr>
          <p:txBody>
            <a:bodyPr wrap="none" anchor="ctr"/>
            <a:lstStyle/>
            <a:p>
              <a:endParaRPr lang="en-US"/>
            </a:p>
          </p:txBody>
        </p:sp>
        <p:sp>
          <p:nvSpPr>
            <p:cNvPr id="125991" name="Text Box 28"/>
            <p:cNvSpPr txBox="1">
              <a:spLocks noChangeArrowheads="1"/>
            </p:cNvSpPr>
            <p:nvPr/>
          </p:nvSpPr>
          <p:spPr bwMode="auto">
            <a:xfrm>
              <a:off x="4156075" y="6062663"/>
              <a:ext cx="995363"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3</a:t>
              </a:r>
            </a:p>
            <a:p>
              <a:pPr algn="ctr"/>
              <a:r>
                <a:rPr lang="en-US" sz="1600" b="1">
                  <a:solidFill>
                    <a:srgbClr val="FFFFFF"/>
                  </a:solidFill>
                  <a:latin typeface="Times New Roman" pitchFamily="18" charset="0"/>
                </a:rPr>
                <a:t>D</a:t>
              </a:r>
            </a:p>
          </p:txBody>
        </p:sp>
        <p:sp>
          <p:nvSpPr>
            <p:cNvPr id="125992" name="Text Box 29"/>
            <p:cNvSpPr txBox="1">
              <a:spLocks noChangeArrowheads="1"/>
            </p:cNvSpPr>
            <p:nvPr/>
          </p:nvSpPr>
          <p:spPr bwMode="auto">
            <a:xfrm>
              <a:off x="4848225" y="6062663"/>
              <a:ext cx="995363"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4</a:t>
              </a:r>
            </a:p>
            <a:p>
              <a:pPr algn="ctr"/>
              <a:r>
                <a:rPr lang="en-US" sz="1600" b="1">
                  <a:solidFill>
                    <a:srgbClr val="FFFFFF"/>
                  </a:solidFill>
                  <a:latin typeface="Times New Roman" pitchFamily="18" charset="0"/>
                </a:rPr>
                <a:t>D</a:t>
              </a:r>
            </a:p>
          </p:txBody>
        </p:sp>
        <p:sp>
          <p:nvSpPr>
            <p:cNvPr id="125993" name="Text Box 30"/>
            <p:cNvSpPr txBox="1">
              <a:spLocks noChangeArrowheads="1"/>
            </p:cNvSpPr>
            <p:nvPr/>
          </p:nvSpPr>
          <p:spPr bwMode="auto">
            <a:xfrm>
              <a:off x="5618163" y="6062663"/>
              <a:ext cx="995362"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5</a:t>
              </a:r>
            </a:p>
            <a:p>
              <a:pPr algn="ctr"/>
              <a:r>
                <a:rPr lang="en-US" sz="1600" b="1">
                  <a:solidFill>
                    <a:srgbClr val="FFFFFF"/>
                  </a:solidFill>
                  <a:latin typeface="Times New Roman" pitchFamily="18" charset="0"/>
                </a:rPr>
                <a:t>D</a:t>
              </a:r>
            </a:p>
          </p:txBody>
        </p:sp>
      </p:grpSp>
      <p:sp>
        <p:nvSpPr>
          <p:cNvPr id="42" name="TextBox 35"/>
          <p:cNvSpPr txBox="1">
            <a:spLocks noChangeArrowheads="1"/>
          </p:cNvSpPr>
          <p:nvPr/>
        </p:nvSpPr>
        <p:spPr bwMode="auto">
          <a:xfrm>
            <a:off x="4038600" y="3113088"/>
            <a:ext cx="5105400" cy="2678112"/>
          </a:xfrm>
          <a:prstGeom prst="rect">
            <a:avLst/>
          </a:prstGeom>
          <a:noFill/>
          <a:ln w="9525">
            <a:noFill/>
            <a:miter lim="800000"/>
            <a:headEnd/>
            <a:tailEnd/>
          </a:ln>
        </p:spPr>
        <p:txBody>
          <a:bodyPr>
            <a:spAutoFit/>
          </a:bodyPr>
          <a:lstStyle/>
          <a:p>
            <a:pPr>
              <a:lnSpc>
                <a:spcPct val="150000"/>
              </a:lnSpc>
              <a:defRPr/>
            </a:pPr>
            <a:endParaRPr lang="en-US" sz="2400" b="1" dirty="0">
              <a:solidFill>
                <a:srgbClr val="FF0000"/>
              </a:solidFill>
            </a:endParaRPr>
          </a:p>
          <a:p>
            <a:pPr marL="177800" indent="-177800">
              <a:buFont typeface="Wingdings" pitchFamily="2" charset="2"/>
              <a:buChar char="§"/>
              <a:defRPr/>
            </a:pPr>
            <a:r>
              <a:rPr lang="en-US" sz="2400" b="1" dirty="0">
                <a:latin typeface="Comic Sans MS" pitchFamily="66" charset="0"/>
              </a:rPr>
              <a:t>Not favored by some patent examiners, thus some patent attorneys advise against them,</a:t>
            </a:r>
          </a:p>
          <a:p>
            <a:pPr>
              <a:lnSpc>
                <a:spcPct val="150000"/>
              </a:lnSpc>
              <a:buFont typeface="Wingdings" pitchFamily="2" charset="2"/>
              <a:buChar char="§"/>
              <a:defRPr/>
            </a:pPr>
            <a:r>
              <a:rPr lang="en-US" sz="2400" b="1" dirty="0">
                <a:latin typeface="Comic Sans MS" pitchFamily="66" charset="0"/>
              </a:rPr>
              <a:t> but they are allowed for extra</a:t>
            </a:r>
          </a:p>
          <a:p>
            <a:pPr marL="177800">
              <a:defRPr/>
            </a:pPr>
            <a:r>
              <a:rPr lang="en-US" sz="2400" b="1" dirty="0">
                <a:latin typeface="Comic Sans MS" pitchFamily="66" charset="0"/>
              </a:rPr>
              <a:t> fee!</a:t>
            </a:r>
          </a:p>
        </p:txBody>
      </p:sp>
      <p:sp>
        <p:nvSpPr>
          <p:cNvPr id="43" name="Text Box 5"/>
          <p:cNvSpPr txBox="1">
            <a:spLocks noChangeArrowheads="1"/>
          </p:cNvSpPr>
          <p:nvPr/>
        </p:nvSpPr>
        <p:spPr bwMode="auto">
          <a:xfrm>
            <a:off x="177800" y="228600"/>
            <a:ext cx="8839200" cy="677108"/>
          </a:xfrm>
          <a:prstGeom prst="rect">
            <a:avLst/>
          </a:prstGeom>
          <a:solidFill>
            <a:schemeClr val="tx2"/>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Multiple Dependent Claims Map</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51282513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34"/>
          <p:cNvSpPr txBox="1">
            <a:spLocks noChangeArrowheads="1"/>
          </p:cNvSpPr>
          <p:nvPr/>
        </p:nvSpPr>
        <p:spPr bwMode="auto">
          <a:xfrm>
            <a:off x="228600" y="228600"/>
            <a:ext cx="8686800" cy="1261884"/>
          </a:xfrm>
          <a:prstGeom prst="rect">
            <a:avLst/>
          </a:prstGeom>
          <a:solidFill>
            <a:schemeClr val="tx2"/>
          </a:solidFill>
          <a:ln w="38100">
            <a:solidFill>
              <a:schemeClr val="tx1"/>
            </a:solidFill>
            <a:miter lim="800000"/>
            <a:headEnd/>
            <a:tailEnd/>
          </a:ln>
        </p:spPr>
        <p:txBody>
          <a:bodyPr>
            <a:spAutoFit/>
          </a:bodyPr>
          <a:lstStyle/>
          <a:p>
            <a:pPr algn="ctr">
              <a:spcBef>
                <a:spcPct val="50000"/>
              </a:spcBef>
              <a:defRPr/>
            </a:pPr>
            <a:r>
              <a:rPr lang="en-US" sz="3800" dirty="0" smtClean="0">
                <a:solidFill>
                  <a:srgbClr val="FFFFFF"/>
                </a:solidFill>
                <a:latin typeface="Comic Sans MS" pitchFamily="66" charset="0"/>
              </a:rPr>
              <a:t>Multiple Dependent Claims on a Multiple Dependent Claim Map</a:t>
            </a:r>
            <a:endParaRPr lang="en-US" sz="3800" dirty="0">
              <a:solidFill>
                <a:srgbClr val="FFFFFF"/>
              </a:solidFill>
              <a:latin typeface="Comic Sans MS" pitchFamily="66" charset="0"/>
            </a:endParaRPr>
          </a:p>
        </p:txBody>
      </p:sp>
      <p:sp>
        <p:nvSpPr>
          <p:cNvPr id="126979" name="Rectangle 2"/>
          <p:cNvSpPr>
            <a:spLocks noChangeArrowheads="1"/>
          </p:cNvSpPr>
          <p:nvPr/>
        </p:nvSpPr>
        <p:spPr bwMode="auto">
          <a:xfrm>
            <a:off x="2744788" y="5578475"/>
            <a:ext cx="747712" cy="898525"/>
          </a:xfrm>
          <a:prstGeom prst="rect">
            <a:avLst/>
          </a:prstGeom>
          <a:noFill/>
          <a:ln w="9525">
            <a:solidFill>
              <a:schemeClr val="tx1"/>
            </a:solidFill>
            <a:miter lim="800000"/>
            <a:headEnd/>
            <a:tailEnd/>
          </a:ln>
        </p:spPr>
        <p:txBody>
          <a:bodyPr wrap="none" anchor="ctr"/>
          <a:lstStyle/>
          <a:p>
            <a:endParaRPr lang="en-US"/>
          </a:p>
        </p:txBody>
      </p:sp>
      <p:sp>
        <p:nvSpPr>
          <p:cNvPr id="126980" name="Rectangle 4"/>
          <p:cNvSpPr>
            <a:spLocks noChangeArrowheads="1"/>
          </p:cNvSpPr>
          <p:nvPr/>
        </p:nvSpPr>
        <p:spPr bwMode="auto">
          <a:xfrm>
            <a:off x="34925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6981" name="Rectangle 5"/>
          <p:cNvSpPr>
            <a:spLocks noChangeArrowheads="1"/>
          </p:cNvSpPr>
          <p:nvPr/>
        </p:nvSpPr>
        <p:spPr bwMode="auto">
          <a:xfrm>
            <a:off x="4238625" y="1981200"/>
            <a:ext cx="747713" cy="898525"/>
          </a:xfrm>
          <a:prstGeom prst="rect">
            <a:avLst/>
          </a:prstGeom>
          <a:solidFill>
            <a:srgbClr val="0070C0"/>
          </a:solidFill>
          <a:ln w="9525">
            <a:solidFill>
              <a:schemeClr val="tx1"/>
            </a:solidFill>
            <a:miter lim="800000"/>
            <a:headEnd/>
            <a:tailEnd/>
          </a:ln>
        </p:spPr>
        <p:txBody>
          <a:bodyPr wrap="none" anchor="ctr"/>
          <a:lstStyle/>
          <a:p>
            <a:endParaRPr lang="en-US"/>
          </a:p>
        </p:txBody>
      </p:sp>
      <p:sp>
        <p:nvSpPr>
          <p:cNvPr id="126982" name="Rectangle 6"/>
          <p:cNvSpPr>
            <a:spLocks noChangeArrowheads="1"/>
          </p:cNvSpPr>
          <p:nvPr/>
        </p:nvSpPr>
        <p:spPr bwMode="auto">
          <a:xfrm>
            <a:off x="4986338" y="1981200"/>
            <a:ext cx="746125" cy="898525"/>
          </a:xfrm>
          <a:prstGeom prst="rect">
            <a:avLst/>
          </a:prstGeom>
          <a:solidFill>
            <a:srgbClr val="0070C0"/>
          </a:solidFill>
          <a:ln w="9525">
            <a:solidFill>
              <a:schemeClr val="tx1"/>
            </a:solidFill>
            <a:miter lim="800000"/>
            <a:headEnd/>
            <a:tailEnd/>
          </a:ln>
        </p:spPr>
        <p:txBody>
          <a:bodyPr wrap="none" anchor="ctr"/>
          <a:lstStyle/>
          <a:p>
            <a:endParaRPr lang="en-US"/>
          </a:p>
        </p:txBody>
      </p:sp>
      <p:sp>
        <p:nvSpPr>
          <p:cNvPr id="126983" name="Rectangle 7"/>
          <p:cNvSpPr>
            <a:spLocks noChangeArrowheads="1"/>
          </p:cNvSpPr>
          <p:nvPr/>
        </p:nvSpPr>
        <p:spPr bwMode="auto">
          <a:xfrm>
            <a:off x="5732463" y="1981200"/>
            <a:ext cx="747712" cy="898525"/>
          </a:xfrm>
          <a:prstGeom prst="rect">
            <a:avLst/>
          </a:prstGeom>
          <a:solidFill>
            <a:srgbClr val="7030A0"/>
          </a:solidFill>
          <a:ln w="9525">
            <a:solidFill>
              <a:schemeClr val="tx1"/>
            </a:solidFill>
            <a:miter lim="800000"/>
            <a:headEnd/>
            <a:tailEnd/>
          </a:ln>
        </p:spPr>
        <p:txBody>
          <a:bodyPr wrap="none" anchor="ctr"/>
          <a:lstStyle/>
          <a:p>
            <a:endParaRPr lang="en-US"/>
          </a:p>
        </p:txBody>
      </p:sp>
      <p:sp>
        <p:nvSpPr>
          <p:cNvPr id="126984" name="Rectangle 8"/>
          <p:cNvSpPr>
            <a:spLocks noChangeArrowheads="1"/>
          </p:cNvSpPr>
          <p:nvPr/>
        </p:nvSpPr>
        <p:spPr bwMode="auto">
          <a:xfrm>
            <a:off x="648017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6985" name="Rectangle 9"/>
          <p:cNvSpPr>
            <a:spLocks noChangeArrowheads="1"/>
          </p:cNvSpPr>
          <p:nvPr/>
        </p:nvSpPr>
        <p:spPr bwMode="auto">
          <a:xfrm>
            <a:off x="72263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6986" name="Rectangle 10"/>
          <p:cNvSpPr>
            <a:spLocks noChangeArrowheads="1"/>
          </p:cNvSpPr>
          <p:nvPr/>
        </p:nvSpPr>
        <p:spPr bwMode="auto">
          <a:xfrm>
            <a:off x="506413"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6987" name="Rectangle 11"/>
          <p:cNvSpPr>
            <a:spLocks noChangeArrowheads="1"/>
          </p:cNvSpPr>
          <p:nvPr/>
        </p:nvSpPr>
        <p:spPr bwMode="auto">
          <a:xfrm>
            <a:off x="1252538"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6988" name="Rectangle 12"/>
          <p:cNvSpPr>
            <a:spLocks noChangeArrowheads="1"/>
          </p:cNvSpPr>
          <p:nvPr/>
        </p:nvSpPr>
        <p:spPr bwMode="auto">
          <a:xfrm>
            <a:off x="1998663"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6989" name="Rectangle 13"/>
          <p:cNvSpPr>
            <a:spLocks noChangeArrowheads="1"/>
          </p:cNvSpPr>
          <p:nvPr/>
        </p:nvSpPr>
        <p:spPr bwMode="auto">
          <a:xfrm>
            <a:off x="2744788" y="1981200"/>
            <a:ext cx="747712" cy="898525"/>
          </a:xfrm>
          <a:prstGeom prst="rect">
            <a:avLst/>
          </a:prstGeom>
          <a:noFill/>
          <a:ln w="9525">
            <a:solidFill>
              <a:schemeClr val="tx1"/>
            </a:solidFill>
            <a:miter lim="800000"/>
            <a:headEnd/>
            <a:tailEnd/>
          </a:ln>
        </p:spPr>
        <p:txBody>
          <a:bodyPr wrap="none" anchor="ctr"/>
          <a:lstStyle/>
          <a:p>
            <a:endParaRPr lang="en-US"/>
          </a:p>
        </p:txBody>
      </p:sp>
      <p:sp>
        <p:nvSpPr>
          <p:cNvPr id="126990" name="Rectangle 14"/>
          <p:cNvSpPr>
            <a:spLocks noChangeArrowheads="1"/>
          </p:cNvSpPr>
          <p:nvPr/>
        </p:nvSpPr>
        <p:spPr bwMode="auto">
          <a:xfrm>
            <a:off x="797242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26991" name="Rectangle 15"/>
          <p:cNvSpPr>
            <a:spLocks noChangeArrowheads="1"/>
          </p:cNvSpPr>
          <p:nvPr/>
        </p:nvSpPr>
        <p:spPr bwMode="auto">
          <a:xfrm>
            <a:off x="2744788" y="4679950"/>
            <a:ext cx="747712" cy="898525"/>
          </a:xfrm>
          <a:prstGeom prst="rect">
            <a:avLst/>
          </a:prstGeom>
          <a:noFill/>
          <a:ln w="9525">
            <a:solidFill>
              <a:schemeClr val="tx1"/>
            </a:solidFill>
            <a:miter lim="800000"/>
            <a:headEnd/>
            <a:tailEnd/>
          </a:ln>
        </p:spPr>
        <p:txBody>
          <a:bodyPr wrap="none" anchor="ctr"/>
          <a:lstStyle/>
          <a:p>
            <a:endParaRPr lang="en-US"/>
          </a:p>
        </p:txBody>
      </p:sp>
      <p:sp>
        <p:nvSpPr>
          <p:cNvPr id="126992" name="Rectangle 16"/>
          <p:cNvSpPr>
            <a:spLocks noChangeArrowheads="1"/>
          </p:cNvSpPr>
          <p:nvPr/>
        </p:nvSpPr>
        <p:spPr bwMode="auto">
          <a:xfrm>
            <a:off x="2744788" y="3781425"/>
            <a:ext cx="747712" cy="898525"/>
          </a:xfrm>
          <a:prstGeom prst="rect">
            <a:avLst/>
          </a:prstGeom>
          <a:noFill/>
          <a:ln w="9525">
            <a:solidFill>
              <a:schemeClr val="tx1"/>
            </a:solidFill>
            <a:miter lim="800000"/>
            <a:headEnd/>
            <a:tailEnd/>
          </a:ln>
        </p:spPr>
        <p:txBody>
          <a:bodyPr wrap="none" anchor="ctr"/>
          <a:lstStyle/>
          <a:p>
            <a:endParaRPr lang="en-US"/>
          </a:p>
        </p:txBody>
      </p:sp>
      <p:sp>
        <p:nvSpPr>
          <p:cNvPr id="126993" name="Rectangle 17"/>
          <p:cNvSpPr>
            <a:spLocks noChangeArrowheads="1"/>
          </p:cNvSpPr>
          <p:nvPr/>
        </p:nvSpPr>
        <p:spPr bwMode="auto">
          <a:xfrm>
            <a:off x="2744788" y="2879725"/>
            <a:ext cx="747712" cy="901700"/>
          </a:xfrm>
          <a:prstGeom prst="rect">
            <a:avLst/>
          </a:prstGeom>
          <a:noFill/>
          <a:ln w="9525">
            <a:solidFill>
              <a:schemeClr val="tx1"/>
            </a:solidFill>
            <a:miter lim="800000"/>
            <a:headEnd/>
            <a:tailEnd/>
          </a:ln>
        </p:spPr>
        <p:txBody>
          <a:bodyPr wrap="none" anchor="ctr"/>
          <a:lstStyle/>
          <a:p>
            <a:endParaRPr lang="en-US"/>
          </a:p>
        </p:txBody>
      </p:sp>
      <p:sp>
        <p:nvSpPr>
          <p:cNvPr id="126994" name="Text Box 18"/>
          <p:cNvSpPr txBox="1">
            <a:spLocks noChangeArrowheads="1"/>
          </p:cNvSpPr>
          <p:nvPr/>
        </p:nvSpPr>
        <p:spPr bwMode="auto">
          <a:xfrm>
            <a:off x="2911475" y="5824538"/>
            <a:ext cx="415925" cy="366712"/>
          </a:xfrm>
          <a:prstGeom prst="rect">
            <a:avLst/>
          </a:prstGeom>
          <a:noFill/>
          <a:ln w="9525">
            <a:noFill/>
            <a:miter lim="800000"/>
            <a:headEnd/>
            <a:tailEnd/>
          </a:ln>
        </p:spPr>
        <p:txBody>
          <a:bodyPr>
            <a:spAutoFit/>
          </a:bodyPr>
          <a:lstStyle/>
          <a:p>
            <a:pPr algn="ctr">
              <a:spcBef>
                <a:spcPct val="50000"/>
              </a:spcBef>
            </a:pPr>
            <a:endParaRPr lang="en-US" sz="1800" b="1">
              <a:latin typeface="Times New Roman" pitchFamily="18" charset="0"/>
            </a:endParaRPr>
          </a:p>
        </p:txBody>
      </p:sp>
      <p:sp>
        <p:nvSpPr>
          <p:cNvPr id="126995" name="Text Box 19"/>
          <p:cNvSpPr txBox="1">
            <a:spLocks noChangeArrowheads="1"/>
          </p:cNvSpPr>
          <p:nvPr/>
        </p:nvSpPr>
        <p:spPr bwMode="auto">
          <a:xfrm>
            <a:off x="3810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15</a:t>
            </a:r>
          </a:p>
          <a:p>
            <a:pPr algn="ctr"/>
            <a:r>
              <a:rPr lang="en-US" sz="1600" b="1">
                <a:latin typeface="Times New Roman" pitchFamily="18" charset="0"/>
              </a:rPr>
              <a:t>D</a:t>
            </a:r>
          </a:p>
        </p:txBody>
      </p:sp>
      <p:sp>
        <p:nvSpPr>
          <p:cNvPr id="126996" name="Text Box 20"/>
          <p:cNvSpPr txBox="1">
            <a:spLocks noChangeArrowheads="1"/>
          </p:cNvSpPr>
          <p:nvPr/>
        </p:nvSpPr>
        <p:spPr bwMode="auto">
          <a:xfrm>
            <a:off x="11557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14</a:t>
            </a:r>
          </a:p>
          <a:p>
            <a:pPr algn="ctr"/>
            <a:r>
              <a:rPr lang="en-US" sz="1600" b="1">
                <a:latin typeface="Times New Roman" pitchFamily="18" charset="0"/>
              </a:rPr>
              <a:t>D</a:t>
            </a:r>
          </a:p>
        </p:txBody>
      </p:sp>
      <p:sp>
        <p:nvSpPr>
          <p:cNvPr id="126997" name="Text Box 21"/>
          <p:cNvSpPr txBox="1">
            <a:spLocks noChangeArrowheads="1"/>
          </p:cNvSpPr>
          <p:nvPr/>
        </p:nvSpPr>
        <p:spPr bwMode="auto">
          <a:xfrm>
            <a:off x="18478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13</a:t>
            </a:r>
          </a:p>
          <a:p>
            <a:pPr algn="ctr"/>
            <a:r>
              <a:rPr lang="en-US" sz="1600" b="1">
                <a:latin typeface="Times New Roman" pitchFamily="18" charset="0"/>
              </a:rPr>
              <a:t>D</a:t>
            </a:r>
          </a:p>
        </p:txBody>
      </p:sp>
      <p:sp>
        <p:nvSpPr>
          <p:cNvPr id="126998" name="Text Box 22"/>
          <p:cNvSpPr txBox="1">
            <a:spLocks noChangeArrowheads="1"/>
          </p:cNvSpPr>
          <p:nvPr/>
        </p:nvSpPr>
        <p:spPr bwMode="auto">
          <a:xfrm>
            <a:off x="26162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a:t>
            </a:r>
          </a:p>
          <a:p>
            <a:pPr algn="ctr"/>
            <a:r>
              <a:rPr lang="en-US" sz="1600" b="1">
                <a:latin typeface="Times New Roman" pitchFamily="18" charset="0"/>
              </a:rPr>
              <a:t>I</a:t>
            </a:r>
          </a:p>
        </p:txBody>
      </p:sp>
      <p:sp>
        <p:nvSpPr>
          <p:cNvPr id="126999" name="Text Box 23"/>
          <p:cNvSpPr txBox="1">
            <a:spLocks noChangeArrowheads="1"/>
          </p:cNvSpPr>
          <p:nvPr/>
        </p:nvSpPr>
        <p:spPr bwMode="auto">
          <a:xfrm>
            <a:off x="2616200" y="3000375"/>
            <a:ext cx="995363" cy="581025"/>
          </a:xfrm>
          <a:prstGeom prst="rect">
            <a:avLst/>
          </a:prstGeom>
          <a:noFill/>
          <a:ln w="9525">
            <a:noFill/>
            <a:miter lim="800000"/>
            <a:headEnd/>
            <a:tailEnd/>
          </a:ln>
        </p:spPr>
        <p:txBody>
          <a:bodyPr>
            <a:spAutoFit/>
          </a:bodyPr>
          <a:lstStyle/>
          <a:p>
            <a:pPr algn="ctr"/>
            <a:r>
              <a:rPr lang="en-US" sz="1600" b="1">
                <a:latin typeface="Times New Roman" pitchFamily="18" charset="0"/>
              </a:rPr>
              <a:t>9</a:t>
            </a:r>
          </a:p>
          <a:p>
            <a:pPr algn="ctr"/>
            <a:r>
              <a:rPr lang="en-US" sz="1600" b="1">
                <a:latin typeface="Times New Roman" pitchFamily="18" charset="0"/>
              </a:rPr>
              <a:t>D</a:t>
            </a:r>
          </a:p>
        </p:txBody>
      </p:sp>
      <p:sp>
        <p:nvSpPr>
          <p:cNvPr id="127000" name="Text Box 24"/>
          <p:cNvSpPr txBox="1">
            <a:spLocks noChangeArrowheads="1"/>
          </p:cNvSpPr>
          <p:nvPr/>
        </p:nvSpPr>
        <p:spPr bwMode="auto">
          <a:xfrm>
            <a:off x="2611438" y="3913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10</a:t>
            </a:r>
          </a:p>
          <a:p>
            <a:pPr algn="ctr"/>
            <a:r>
              <a:rPr lang="en-US" sz="1600" b="1">
                <a:latin typeface="Times New Roman" pitchFamily="18" charset="0"/>
              </a:rPr>
              <a:t>D</a:t>
            </a:r>
          </a:p>
        </p:txBody>
      </p:sp>
      <p:sp>
        <p:nvSpPr>
          <p:cNvPr id="127001" name="Text Box 25"/>
          <p:cNvSpPr txBox="1">
            <a:spLocks noChangeArrowheads="1"/>
          </p:cNvSpPr>
          <p:nvPr/>
        </p:nvSpPr>
        <p:spPr bwMode="auto">
          <a:xfrm>
            <a:off x="2611438" y="4876800"/>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11</a:t>
            </a:r>
          </a:p>
          <a:p>
            <a:pPr algn="ctr"/>
            <a:r>
              <a:rPr lang="en-US" sz="1600" b="1">
                <a:latin typeface="Times New Roman" pitchFamily="18" charset="0"/>
              </a:rPr>
              <a:t>D</a:t>
            </a:r>
          </a:p>
        </p:txBody>
      </p:sp>
      <p:sp>
        <p:nvSpPr>
          <p:cNvPr id="127002" name="Text Box 26"/>
          <p:cNvSpPr txBox="1">
            <a:spLocks noChangeArrowheads="1"/>
          </p:cNvSpPr>
          <p:nvPr/>
        </p:nvSpPr>
        <p:spPr bwMode="auto">
          <a:xfrm>
            <a:off x="2611438" y="5743575"/>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12</a:t>
            </a:r>
          </a:p>
          <a:p>
            <a:pPr algn="ctr"/>
            <a:r>
              <a:rPr lang="en-US" sz="1600" b="1">
                <a:latin typeface="Times New Roman" pitchFamily="18" charset="0"/>
              </a:rPr>
              <a:t>D</a:t>
            </a:r>
          </a:p>
        </p:txBody>
      </p:sp>
      <p:sp>
        <p:nvSpPr>
          <p:cNvPr id="127003" name="Text Box 27"/>
          <p:cNvSpPr txBox="1">
            <a:spLocks noChangeArrowheads="1"/>
          </p:cNvSpPr>
          <p:nvPr/>
        </p:nvSpPr>
        <p:spPr bwMode="auto">
          <a:xfrm>
            <a:off x="33861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2</a:t>
            </a:r>
          </a:p>
          <a:p>
            <a:pPr algn="ctr"/>
            <a:r>
              <a:rPr lang="en-US" sz="1600" b="1">
                <a:latin typeface="Times New Roman" pitchFamily="18" charset="0"/>
              </a:rPr>
              <a:t>D</a:t>
            </a:r>
          </a:p>
        </p:txBody>
      </p:sp>
      <p:sp>
        <p:nvSpPr>
          <p:cNvPr id="127004" name="Text Box 28"/>
          <p:cNvSpPr txBox="1">
            <a:spLocks noChangeArrowheads="1"/>
          </p:cNvSpPr>
          <p:nvPr/>
        </p:nvSpPr>
        <p:spPr bwMode="auto">
          <a:xfrm>
            <a:off x="4156075" y="2084388"/>
            <a:ext cx="995363"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3</a:t>
            </a:r>
          </a:p>
          <a:p>
            <a:pPr algn="ctr"/>
            <a:r>
              <a:rPr lang="en-US" sz="1600" b="1">
                <a:solidFill>
                  <a:srgbClr val="FFFFFF"/>
                </a:solidFill>
                <a:latin typeface="Times New Roman" pitchFamily="18" charset="0"/>
              </a:rPr>
              <a:t>D</a:t>
            </a:r>
          </a:p>
        </p:txBody>
      </p:sp>
      <p:sp>
        <p:nvSpPr>
          <p:cNvPr id="127005" name="Text Box 29"/>
          <p:cNvSpPr txBox="1">
            <a:spLocks noChangeArrowheads="1"/>
          </p:cNvSpPr>
          <p:nvPr/>
        </p:nvSpPr>
        <p:spPr bwMode="auto">
          <a:xfrm>
            <a:off x="4848225" y="2084388"/>
            <a:ext cx="995363"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4</a:t>
            </a:r>
          </a:p>
          <a:p>
            <a:pPr algn="ctr"/>
            <a:r>
              <a:rPr lang="en-US" sz="1600" b="1">
                <a:solidFill>
                  <a:srgbClr val="FFFFFF"/>
                </a:solidFill>
                <a:latin typeface="Times New Roman" pitchFamily="18" charset="0"/>
              </a:rPr>
              <a:t>D</a:t>
            </a:r>
          </a:p>
        </p:txBody>
      </p:sp>
      <p:sp>
        <p:nvSpPr>
          <p:cNvPr id="127006" name="Text Box 30"/>
          <p:cNvSpPr txBox="1">
            <a:spLocks noChangeArrowheads="1"/>
          </p:cNvSpPr>
          <p:nvPr/>
        </p:nvSpPr>
        <p:spPr bwMode="auto">
          <a:xfrm>
            <a:off x="5618163" y="2084388"/>
            <a:ext cx="995362" cy="582612"/>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5</a:t>
            </a:r>
          </a:p>
          <a:p>
            <a:pPr algn="ctr"/>
            <a:r>
              <a:rPr lang="en-US" sz="1600" b="1">
                <a:solidFill>
                  <a:srgbClr val="FFFFFF"/>
                </a:solidFill>
                <a:latin typeface="Times New Roman" pitchFamily="18" charset="0"/>
              </a:rPr>
              <a:t>D</a:t>
            </a:r>
          </a:p>
        </p:txBody>
      </p:sp>
      <p:sp>
        <p:nvSpPr>
          <p:cNvPr id="127007" name="Text Box 31"/>
          <p:cNvSpPr txBox="1">
            <a:spLocks noChangeArrowheads="1"/>
          </p:cNvSpPr>
          <p:nvPr/>
        </p:nvSpPr>
        <p:spPr bwMode="auto">
          <a:xfrm>
            <a:off x="6386513"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6</a:t>
            </a:r>
          </a:p>
          <a:p>
            <a:pPr algn="ctr"/>
            <a:r>
              <a:rPr lang="en-US" sz="1600" b="1">
                <a:latin typeface="Times New Roman" pitchFamily="18" charset="0"/>
              </a:rPr>
              <a:t>D</a:t>
            </a:r>
          </a:p>
        </p:txBody>
      </p:sp>
      <p:sp>
        <p:nvSpPr>
          <p:cNvPr id="127008" name="Text Box 32"/>
          <p:cNvSpPr txBox="1">
            <a:spLocks noChangeArrowheads="1"/>
          </p:cNvSpPr>
          <p:nvPr/>
        </p:nvSpPr>
        <p:spPr bwMode="auto">
          <a:xfrm>
            <a:off x="71564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7</a:t>
            </a:r>
          </a:p>
          <a:p>
            <a:pPr algn="ctr"/>
            <a:r>
              <a:rPr lang="en-US" sz="1600" b="1">
                <a:latin typeface="Times New Roman" pitchFamily="18" charset="0"/>
              </a:rPr>
              <a:t>D</a:t>
            </a:r>
          </a:p>
        </p:txBody>
      </p:sp>
      <p:sp>
        <p:nvSpPr>
          <p:cNvPr id="127009" name="Text Box 33"/>
          <p:cNvSpPr txBox="1">
            <a:spLocks noChangeArrowheads="1"/>
          </p:cNvSpPr>
          <p:nvPr/>
        </p:nvSpPr>
        <p:spPr bwMode="auto">
          <a:xfrm>
            <a:off x="78438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8</a:t>
            </a:r>
          </a:p>
          <a:p>
            <a:pPr algn="ctr"/>
            <a:r>
              <a:rPr lang="en-US" sz="1600" b="1">
                <a:latin typeface="Times New Roman" pitchFamily="18" charset="0"/>
              </a:rPr>
              <a:t>D</a:t>
            </a:r>
          </a:p>
        </p:txBody>
      </p:sp>
      <p:sp>
        <p:nvSpPr>
          <p:cNvPr id="127010" name="Rectangle 44"/>
          <p:cNvSpPr>
            <a:spLocks noChangeArrowheads="1"/>
          </p:cNvSpPr>
          <p:nvPr/>
        </p:nvSpPr>
        <p:spPr bwMode="auto">
          <a:xfrm>
            <a:off x="5715000" y="3733800"/>
            <a:ext cx="762000" cy="838200"/>
          </a:xfrm>
          <a:prstGeom prst="rect">
            <a:avLst/>
          </a:prstGeom>
          <a:solidFill>
            <a:srgbClr val="0070C0"/>
          </a:solidFill>
          <a:ln w="12700" algn="ctr">
            <a:solidFill>
              <a:schemeClr val="tx1"/>
            </a:solidFill>
            <a:round/>
            <a:headEnd/>
            <a:tailEnd/>
          </a:ln>
        </p:spPr>
        <p:txBody>
          <a:bodyPr/>
          <a:lstStyle/>
          <a:p>
            <a:endParaRPr lang="en-US"/>
          </a:p>
        </p:txBody>
      </p:sp>
      <p:sp>
        <p:nvSpPr>
          <p:cNvPr id="127011" name="Text Box 23"/>
          <p:cNvSpPr txBox="1">
            <a:spLocks noChangeArrowheads="1"/>
          </p:cNvSpPr>
          <p:nvPr/>
        </p:nvSpPr>
        <p:spPr bwMode="auto">
          <a:xfrm>
            <a:off x="5638800" y="3886200"/>
            <a:ext cx="995363" cy="581025"/>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17</a:t>
            </a:r>
          </a:p>
          <a:p>
            <a:pPr algn="ctr"/>
            <a:r>
              <a:rPr lang="en-US" sz="1600" b="1">
                <a:solidFill>
                  <a:srgbClr val="FFFFFF"/>
                </a:solidFill>
                <a:latin typeface="Times New Roman" pitchFamily="18" charset="0"/>
              </a:rPr>
              <a:t>D</a:t>
            </a:r>
          </a:p>
        </p:txBody>
      </p:sp>
      <p:sp>
        <p:nvSpPr>
          <p:cNvPr id="127012" name="TextBox 40"/>
          <p:cNvSpPr txBox="1">
            <a:spLocks noChangeArrowheads="1"/>
          </p:cNvSpPr>
          <p:nvPr/>
        </p:nvSpPr>
        <p:spPr bwMode="auto">
          <a:xfrm>
            <a:off x="4038600" y="4724400"/>
            <a:ext cx="4876800" cy="1384300"/>
          </a:xfrm>
          <a:prstGeom prst="rect">
            <a:avLst/>
          </a:prstGeom>
          <a:noFill/>
          <a:ln w="9525">
            <a:noFill/>
            <a:miter lim="800000"/>
            <a:headEnd/>
            <a:tailEnd/>
          </a:ln>
        </p:spPr>
        <p:txBody>
          <a:bodyPr>
            <a:spAutoFit/>
          </a:bodyPr>
          <a:lstStyle/>
          <a:p>
            <a:pPr algn="ctr"/>
            <a:r>
              <a:rPr lang="en-US" sz="2800" b="1">
                <a:latin typeface="Comic Sans MS" pitchFamily="66" charset="0"/>
              </a:rPr>
              <a:t>Multiple dependent claims on a multiple dependent claim are not allowed! </a:t>
            </a:r>
          </a:p>
        </p:txBody>
      </p:sp>
      <p:sp>
        <p:nvSpPr>
          <p:cNvPr id="127013" name="Rectangle 44"/>
          <p:cNvSpPr>
            <a:spLocks noChangeArrowheads="1"/>
          </p:cNvSpPr>
          <p:nvPr/>
        </p:nvSpPr>
        <p:spPr bwMode="auto">
          <a:xfrm>
            <a:off x="5715000" y="2895600"/>
            <a:ext cx="762000" cy="838200"/>
          </a:xfrm>
          <a:prstGeom prst="rect">
            <a:avLst/>
          </a:prstGeom>
          <a:solidFill>
            <a:srgbClr val="0070C0"/>
          </a:solidFill>
          <a:ln w="12700" algn="ctr">
            <a:solidFill>
              <a:schemeClr val="tx1"/>
            </a:solidFill>
            <a:round/>
            <a:headEnd/>
            <a:tailEnd/>
          </a:ln>
        </p:spPr>
        <p:txBody>
          <a:bodyPr/>
          <a:lstStyle/>
          <a:p>
            <a:endParaRPr lang="en-US"/>
          </a:p>
        </p:txBody>
      </p:sp>
      <p:sp>
        <p:nvSpPr>
          <p:cNvPr id="127014" name="Text Box 23"/>
          <p:cNvSpPr txBox="1">
            <a:spLocks noChangeArrowheads="1"/>
          </p:cNvSpPr>
          <p:nvPr/>
        </p:nvSpPr>
        <p:spPr bwMode="auto">
          <a:xfrm>
            <a:off x="5638800" y="2971800"/>
            <a:ext cx="995363" cy="581025"/>
          </a:xfrm>
          <a:prstGeom prst="rect">
            <a:avLst/>
          </a:prstGeom>
          <a:noFill/>
          <a:ln w="9525">
            <a:noFill/>
            <a:miter lim="800000"/>
            <a:headEnd/>
            <a:tailEnd/>
          </a:ln>
        </p:spPr>
        <p:txBody>
          <a:bodyPr>
            <a:spAutoFit/>
          </a:bodyPr>
          <a:lstStyle/>
          <a:p>
            <a:pPr algn="ctr"/>
            <a:r>
              <a:rPr lang="en-US" sz="1600" b="1">
                <a:solidFill>
                  <a:srgbClr val="FFFFFF"/>
                </a:solidFill>
                <a:latin typeface="Times New Roman" pitchFamily="18" charset="0"/>
              </a:rPr>
              <a:t>16</a:t>
            </a:r>
          </a:p>
          <a:p>
            <a:pPr algn="ctr"/>
            <a:r>
              <a:rPr lang="en-US" sz="1600" b="1">
                <a:solidFill>
                  <a:srgbClr val="FFFFFF"/>
                </a:solidFill>
                <a:latin typeface="Times New Roman" pitchFamily="18" charset="0"/>
              </a:rPr>
              <a:t>D</a:t>
            </a:r>
          </a:p>
        </p:txBody>
      </p:sp>
    </p:spTree>
    <p:extLst>
      <p:ext uri="{BB962C8B-B14F-4D97-AF65-F5344CB8AC3E}">
        <p14:creationId xmlns:p14="http://schemas.microsoft.com/office/powerpoint/2010/main" val="351687341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9" name="Text Box 9"/>
          <p:cNvSpPr txBox="1">
            <a:spLocks noChangeArrowheads="1"/>
          </p:cNvSpPr>
          <p:nvPr/>
        </p:nvSpPr>
        <p:spPr bwMode="auto">
          <a:xfrm>
            <a:off x="0" y="1295400"/>
            <a:ext cx="9144000" cy="6662738"/>
          </a:xfrm>
          <a:prstGeom prst="rect">
            <a:avLst/>
          </a:prstGeom>
          <a:noFill/>
          <a:ln w="9525">
            <a:noFill/>
            <a:miter lim="800000"/>
            <a:headEnd/>
            <a:tailEnd/>
          </a:ln>
        </p:spPr>
        <p:txBody>
          <a:bodyPr>
            <a:spAutoFit/>
          </a:bodyPr>
          <a:lstStyle/>
          <a:p>
            <a:pPr marL="1033462" lvl="1" indent="-457200">
              <a:spcAft>
                <a:spcPts val="1800"/>
              </a:spcAft>
              <a:buClr>
                <a:srgbClr val="C00000"/>
              </a:buClr>
              <a:buFont typeface="Wingdings" pitchFamily="2" charset="2"/>
              <a:buChar char="§"/>
              <a:defRPr/>
            </a:pPr>
            <a:r>
              <a:rPr lang="en-US" sz="3200" dirty="0">
                <a:latin typeface="Comic Sans MS" pitchFamily="66" charset="0"/>
              </a:rPr>
              <a:t>Battle between a product/process and a </a:t>
            </a:r>
            <a:r>
              <a:rPr lang="en-US" sz="3200" dirty="0" smtClean="0">
                <a:latin typeface="Comic Sans MS" pitchFamily="66" charset="0"/>
              </a:rPr>
              <a:t>patent.</a:t>
            </a:r>
            <a:endParaRPr lang="en-US" sz="3200" dirty="0">
              <a:latin typeface="Comic Sans MS" pitchFamily="66" charset="0"/>
            </a:endParaRPr>
          </a:p>
          <a:p>
            <a:pPr marL="1033462" lvl="1" indent="-457200">
              <a:spcAft>
                <a:spcPts val="1800"/>
              </a:spcAft>
              <a:buClr>
                <a:srgbClr val="C00000"/>
              </a:buClr>
              <a:buFont typeface="Wingdings" pitchFamily="2" charset="2"/>
              <a:buChar char="§"/>
              <a:defRPr/>
            </a:pPr>
            <a:r>
              <a:rPr lang="en-US" sz="3200" dirty="0">
                <a:latin typeface="Comic Sans MS" pitchFamily="66" charset="0"/>
              </a:rPr>
              <a:t>To infringe a claim, an accused </a:t>
            </a:r>
            <a:r>
              <a:rPr lang="en-US" sz="3200" dirty="0" smtClean="0">
                <a:latin typeface="Comic Sans MS" pitchFamily="66" charset="0"/>
              </a:rPr>
              <a:t>product or process </a:t>
            </a:r>
            <a:r>
              <a:rPr lang="en-US" sz="3200" dirty="0">
                <a:latin typeface="Comic Sans MS" pitchFamily="66" charset="0"/>
              </a:rPr>
              <a:t>must have all the elements of the </a:t>
            </a:r>
            <a:r>
              <a:rPr lang="en-US" sz="3200" dirty="0" smtClean="0">
                <a:latin typeface="Comic Sans MS" pitchFamily="66" charset="0"/>
              </a:rPr>
              <a:t>claim.</a:t>
            </a:r>
            <a:endParaRPr lang="en-US" sz="3200" dirty="0">
              <a:latin typeface="Comic Sans MS" pitchFamily="66" charset="0"/>
            </a:endParaRPr>
          </a:p>
          <a:p>
            <a:pPr marL="1033462" lvl="1" indent="-457200">
              <a:spcAft>
                <a:spcPts val="1800"/>
              </a:spcAft>
              <a:buClr>
                <a:srgbClr val="C00000"/>
              </a:buClr>
              <a:buFont typeface="Wingdings" pitchFamily="2" charset="2"/>
              <a:buChar char="§"/>
              <a:defRPr/>
            </a:pPr>
            <a:r>
              <a:rPr lang="en-US" sz="3200" dirty="0">
                <a:latin typeface="Comic Sans MS" pitchFamily="66" charset="0"/>
              </a:rPr>
              <a:t>If it has more elements than recited in a claim, it still infringes (if “comprising</a:t>
            </a:r>
            <a:r>
              <a:rPr lang="en-US" sz="3200" dirty="0" smtClean="0">
                <a:latin typeface="Comic Sans MS" pitchFamily="66" charset="0"/>
              </a:rPr>
              <a:t>”).</a:t>
            </a:r>
            <a:endParaRPr lang="en-US" sz="3200" dirty="0">
              <a:latin typeface="Comic Sans MS" pitchFamily="66" charset="0"/>
            </a:endParaRPr>
          </a:p>
          <a:p>
            <a:pPr marL="1033462" lvl="1" indent="-457200">
              <a:spcAft>
                <a:spcPts val="1800"/>
              </a:spcAft>
              <a:buClr>
                <a:srgbClr val="C00000"/>
              </a:buClr>
              <a:buFont typeface="Wingdings" pitchFamily="2" charset="2"/>
              <a:buChar char="§"/>
              <a:defRPr/>
            </a:pPr>
            <a:r>
              <a:rPr lang="en-US" sz="3200" dirty="0">
                <a:latin typeface="Comic Sans MS" pitchFamily="66" charset="0"/>
              </a:rPr>
              <a:t>If it has fewer elements than recited in the claim, it does not infringe!</a:t>
            </a:r>
          </a:p>
          <a:p>
            <a:pPr marL="1033462" lvl="1" indent="-457200">
              <a:spcAft>
                <a:spcPts val="1800"/>
              </a:spcAft>
              <a:buClr>
                <a:srgbClr val="C00000"/>
              </a:buClr>
              <a:buFont typeface="Wingdings" pitchFamily="2" charset="2"/>
              <a:buChar char="§"/>
              <a:defRPr/>
            </a:pPr>
            <a:endParaRPr lang="en-US" sz="3200" b="1" i="1" u="sng" dirty="0">
              <a:latin typeface="Times New Roman" pitchFamily="18" charset="0"/>
            </a:endParaRPr>
          </a:p>
          <a:p>
            <a:pPr marL="1033462" lvl="1" indent="-457200">
              <a:buClr>
                <a:srgbClr val="C00000"/>
              </a:buClr>
              <a:buFont typeface="Wingdings" pitchFamily="2" charset="2"/>
              <a:buChar char="§"/>
              <a:defRPr/>
            </a:pPr>
            <a:endParaRPr lang="en-US" sz="3200" b="1" i="1" u="sng" dirty="0">
              <a:latin typeface="Times New Roman" pitchFamily="18" charset="0"/>
            </a:endParaRPr>
          </a:p>
        </p:txBody>
      </p:sp>
      <p:sp>
        <p:nvSpPr>
          <p:cNvPr id="4" name="Text Box 6"/>
          <p:cNvSpPr txBox="1">
            <a:spLocks noChangeArrowheads="1"/>
          </p:cNvSpPr>
          <p:nvPr/>
        </p:nvSpPr>
        <p:spPr bwMode="auto">
          <a:xfrm>
            <a:off x="254000" y="304799"/>
            <a:ext cx="8458200" cy="677108"/>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Understanding Infringement</a:t>
            </a:r>
          </a:p>
        </p:txBody>
      </p:sp>
    </p:spTree>
    <p:extLst>
      <p:ext uri="{BB962C8B-B14F-4D97-AF65-F5344CB8AC3E}">
        <p14:creationId xmlns:p14="http://schemas.microsoft.com/office/powerpoint/2010/main" val="158566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50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50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504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50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9" grpId="0" build="p" bldLvl="2"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6"/>
          <p:cNvSpPr txBox="1">
            <a:spLocks noChangeArrowheads="1"/>
          </p:cNvSpPr>
          <p:nvPr/>
        </p:nvSpPr>
        <p:spPr bwMode="auto">
          <a:xfrm>
            <a:off x="254000" y="304799"/>
            <a:ext cx="8458200" cy="677108"/>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Understanding Infringement</a:t>
            </a:r>
          </a:p>
        </p:txBody>
      </p:sp>
      <p:sp>
        <p:nvSpPr>
          <p:cNvPr id="129027" name="Text Box 7"/>
          <p:cNvSpPr txBox="1">
            <a:spLocks noChangeArrowheads="1"/>
          </p:cNvSpPr>
          <p:nvPr/>
        </p:nvSpPr>
        <p:spPr bwMode="auto">
          <a:xfrm>
            <a:off x="2209800" y="3733800"/>
            <a:ext cx="1905000" cy="523875"/>
          </a:xfrm>
          <a:prstGeom prst="rect">
            <a:avLst/>
          </a:prstGeom>
          <a:noFill/>
          <a:ln w="9525">
            <a:noFill/>
            <a:miter lim="800000"/>
            <a:headEnd/>
            <a:tailEnd/>
          </a:ln>
        </p:spPr>
        <p:txBody>
          <a:bodyPr>
            <a:spAutoFit/>
          </a:bodyPr>
          <a:lstStyle/>
          <a:p>
            <a:pPr marL="457200" indent="-457200">
              <a:spcBef>
                <a:spcPct val="50000"/>
              </a:spcBef>
            </a:pPr>
            <a:r>
              <a:rPr lang="en-US" sz="2800">
                <a:solidFill>
                  <a:schemeClr val="tx2"/>
                </a:solidFill>
                <a:latin typeface="Comic Sans MS" pitchFamily="66" charset="0"/>
              </a:rPr>
              <a:t>Infringed</a:t>
            </a:r>
          </a:p>
        </p:txBody>
      </p:sp>
      <p:sp>
        <p:nvSpPr>
          <p:cNvPr id="129028" name="Text Box 8"/>
          <p:cNvSpPr txBox="1">
            <a:spLocks noChangeArrowheads="1"/>
          </p:cNvSpPr>
          <p:nvPr/>
        </p:nvSpPr>
        <p:spPr bwMode="auto">
          <a:xfrm>
            <a:off x="0" y="1524000"/>
            <a:ext cx="9144000" cy="584200"/>
          </a:xfrm>
          <a:prstGeom prst="rect">
            <a:avLst/>
          </a:prstGeom>
          <a:noFill/>
          <a:ln w="9525">
            <a:noFill/>
            <a:miter lim="800000"/>
            <a:headEnd/>
            <a:tailEnd/>
          </a:ln>
        </p:spPr>
        <p:txBody>
          <a:bodyPr>
            <a:spAutoFit/>
          </a:bodyPr>
          <a:lstStyle/>
          <a:p>
            <a:pPr marL="457200" indent="-457200">
              <a:spcBef>
                <a:spcPct val="50000"/>
              </a:spcBef>
            </a:pPr>
            <a:r>
              <a:rPr lang="en-US" sz="3200">
                <a:latin typeface="Comic Sans MS" pitchFamily="66" charset="0"/>
              </a:rPr>
              <a:t>Battle between a product/process and patent</a:t>
            </a:r>
          </a:p>
        </p:txBody>
      </p:sp>
      <p:grpSp>
        <p:nvGrpSpPr>
          <p:cNvPr id="129029" name="Group 9"/>
          <p:cNvGrpSpPr>
            <a:grpSpLocks/>
          </p:cNvGrpSpPr>
          <p:nvPr/>
        </p:nvGrpSpPr>
        <p:grpSpPr bwMode="auto">
          <a:xfrm>
            <a:off x="1371600" y="2468563"/>
            <a:ext cx="685800" cy="838200"/>
            <a:chOff x="1104" y="912"/>
            <a:chExt cx="432" cy="528"/>
          </a:xfrm>
        </p:grpSpPr>
        <p:sp>
          <p:nvSpPr>
            <p:cNvPr id="129053" name="Rectangle 10" descr="30%"/>
            <p:cNvSpPr>
              <a:spLocks noChangeArrowheads="1"/>
            </p:cNvSpPr>
            <p:nvPr/>
          </p:nvSpPr>
          <p:spPr bwMode="auto">
            <a:xfrm>
              <a:off x="1104" y="912"/>
              <a:ext cx="432" cy="528"/>
            </a:xfrm>
            <a:prstGeom prst="rect">
              <a:avLst/>
            </a:prstGeom>
            <a:noFill/>
            <a:ln w="9525">
              <a:solidFill>
                <a:schemeClr val="tx1"/>
              </a:solidFill>
              <a:miter lim="800000"/>
              <a:headEnd/>
              <a:tailEnd/>
            </a:ln>
          </p:spPr>
          <p:txBody>
            <a:bodyPr wrap="none" anchor="ctr"/>
            <a:lstStyle/>
            <a:p>
              <a:endParaRPr lang="en-US"/>
            </a:p>
          </p:txBody>
        </p:sp>
        <p:sp>
          <p:nvSpPr>
            <p:cNvPr id="129054" name="Text Box 11" descr="30%"/>
            <p:cNvSpPr txBox="1">
              <a:spLocks noChangeArrowheads="1"/>
            </p:cNvSpPr>
            <p:nvPr/>
          </p:nvSpPr>
          <p:spPr bwMode="auto">
            <a:xfrm>
              <a:off x="1200"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1</a:t>
              </a:r>
            </a:p>
          </p:txBody>
        </p:sp>
      </p:grpSp>
      <p:grpSp>
        <p:nvGrpSpPr>
          <p:cNvPr id="129030" name="Group 12"/>
          <p:cNvGrpSpPr>
            <a:grpSpLocks/>
          </p:cNvGrpSpPr>
          <p:nvPr/>
        </p:nvGrpSpPr>
        <p:grpSpPr bwMode="auto">
          <a:xfrm>
            <a:off x="2057400" y="2468563"/>
            <a:ext cx="685800" cy="838200"/>
            <a:chOff x="1536" y="912"/>
            <a:chExt cx="432" cy="528"/>
          </a:xfrm>
        </p:grpSpPr>
        <p:sp>
          <p:nvSpPr>
            <p:cNvPr id="129051" name="Rectangle 13" descr="30%"/>
            <p:cNvSpPr>
              <a:spLocks noChangeArrowheads="1"/>
            </p:cNvSpPr>
            <p:nvPr/>
          </p:nvSpPr>
          <p:spPr bwMode="auto">
            <a:xfrm>
              <a:off x="1536" y="912"/>
              <a:ext cx="432" cy="528"/>
            </a:xfrm>
            <a:prstGeom prst="rect">
              <a:avLst/>
            </a:prstGeom>
            <a:noFill/>
            <a:ln w="9525">
              <a:solidFill>
                <a:schemeClr val="tx1"/>
              </a:solidFill>
              <a:miter lim="800000"/>
              <a:headEnd/>
              <a:tailEnd/>
            </a:ln>
          </p:spPr>
          <p:txBody>
            <a:bodyPr wrap="none" anchor="ctr"/>
            <a:lstStyle/>
            <a:p>
              <a:endParaRPr lang="en-US"/>
            </a:p>
          </p:txBody>
        </p:sp>
        <p:sp>
          <p:nvSpPr>
            <p:cNvPr id="129052" name="Text Box 14" descr="30%"/>
            <p:cNvSpPr txBox="1">
              <a:spLocks noChangeArrowheads="1"/>
            </p:cNvSpPr>
            <p:nvPr/>
          </p:nvSpPr>
          <p:spPr bwMode="auto">
            <a:xfrm>
              <a:off x="1632"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2</a:t>
              </a:r>
            </a:p>
          </p:txBody>
        </p:sp>
      </p:grpSp>
      <p:grpSp>
        <p:nvGrpSpPr>
          <p:cNvPr id="129031" name="Group 15"/>
          <p:cNvGrpSpPr>
            <a:grpSpLocks/>
          </p:cNvGrpSpPr>
          <p:nvPr/>
        </p:nvGrpSpPr>
        <p:grpSpPr bwMode="auto">
          <a:xfrm>
            <a:off x="2743200" y="2468563"/>
            <a:ext cx="685800" cy="838200"/>
            <a:chOff x="1968" y="912"/>
            <a:chExt cx="432" cy="528"/>
          </a:xfrm>
        </p:grpSpPr>
        <p:sp>
          <p:nvSpPr>
            <p:cNvPr id="129049" name="Rectangle 16" descr="30%"/>
            <p:cNvSpPr>
              <a:spLocks noChangeArrowheads="1"/>
            </p:cNvSpPr>
            <p:nvPr/>
          </p:nvSpPr>
          <p:spPr bwMode="auto">
            <a:xfrm>
              <a:off x="1968" y="912"/>
              <a:ext cx="432" cy="528"/>
            </a:xfrm>
            <a:prstGeom prst="rect">
              <a:avLst/>
            </a:prstGeom>
            <a:pattFill prst="pct30">
              <a:fgClr>
                <a:schemeClr val="folHlink"/>
              </a:fgClr>
              <a:bgClr>
                <a:srgbClr val="FFFFFF"/>
              </a:bgClr>
            </a:pattFill>
            <a:ln w="9525">
              <a:solidFill>
                <a:schemeClr val="tx1"/>
              </a:solidFill>
              <a:miter lim="800000"/>
              <a:headEnd/>
              <a:tailEnd/>
            </a:ln>
          </p:spPr>
          <p:txBody>
            <a:bodyPr wrap="none" anchor="ctr"/>
            <a:lstStyle/>
            <a:p>
              <a:endParaRPr lang="en-US"/>
            </a:p>
          </p:txBody>
        </p:sp>
        <p:sp>
          <p:nvSpPr>
            <p:cNvPr id="129050" name="Text Box 17" descr="30%"/>
            <p:cNvSpPr txBox="1">
              <a:spLocks noChangeArrowheads="1"/>
            </p:cNvSpPr>
            <p:nvPr/>
          </p:nvSpPr>
          <p:spPr bwMode="auto">
            <a:xfrm>
              <a:off x="2064" y="1056"/>
              <a:ext cx="240" cy="231"/>
            </a:xfrm>
            <a:prstGeom prst="rect">
              <a:avLst/>
            </a:prstGeom>
            <a:pattFill prst="pct30">
              <a:fgClr>
                <a:schemeClr val="folHlink"/>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3</a:t>
              </a:r>
            </a:p>
          </p:txBody>
        </p:sp>
      </p:grpSp>
      <p:grpSp>
        <p:nvGrpSpPr>
          <p:cNvPr id="129032" name="Group 18"/>
          <p:cNvGrpSpPr>
            <a:grpSpLocks/>
          </p:cNvGrpSpPr>
          <p:nvPr/>
        </p:nvGrpSpPr>
        <p:grpSpPr bwMode="auto">
          <a:xfrm>
            <a:off x="3429000" y="2468563"/>
            <a:ext cx="685800" cy="838200"/>
            <a:chOff x="2400" y="912"/>
            <a:chExt cx="432" cy="528"/>
          </a:xfrm>
        </p:grpSpPr>
        <p:sp>
          <p:nvSpPr>
            <p:cNvPr id="129047" name="Rectangle 19"/>
            <p:cNvSpPr>
              <a:spLocks noChangeArrowheads="1"/>
            </p:cNvSpPr>
            <p:nvPr/>
          </p:nvSpPr>
          <p:spPr bwMode="auto">
            <a:xfrm>
              <a:off x="2400" y="912"/>
              <a:ext cx="432" cy="528"/>
            </a:xfrm>
            <a:prstGeom prst="rect">
              <a:avLst/>
            </a:prstGeom>
            <a:noFill/>
            <a:ln w="9525">
              <a:solidFill>
                <a:schemeClr val="tx1"/>
              </a:solidFill>
              <a:miter lim="800000"/>
              <a:headEnd/>
              <a:tailEnd/>
            </a:ln>
          </p:spPr>
          <p:txBody>
            <a:bodyPr wrap="none" anchor="ctr"/>
            <a:lstStyle/>
            <a:p>
              <a:endParaRPr lang="en-US"/>
            </a:p>
          </p:txBody>
        </p:sp>
        <p:sp>
          <p:nvSpPr>
            <p:cNvPr id="129048" name="Text Box 20"/>
            <p:cNvSpPr txBox="1">
              <a:spLocks noChangeArrowheads="1"/>
            </p:cNvSpPr>
            <p:nvPr/>
          </p:nvSpPr>
          <p:spPr bwMode="auto">
            <a:xfrm>
              <a:off x="2496"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4</a:t>
              </a:r>
            </a:p>
          </p:txBody>
        </p:sp>
      </p:grpSp>
      <p:grpSp>
        <p:nvGrpSpPr>
          <p:cNvPr id="129033" name="Group 21"/>
          <p:cNvGrpSpPr>
            <a:grpSpLocks/>
          </p:cNvGrpSpPr>
          <p:nvPr/>
        </p:nvGrpSpPr>
        <p:grpSpPr bwMode="auto">
          <a:xfrm>
            <a:off x="4114800" y="2468563"/>
            <a:ext cx="685800" cy="838200"/>
            <a:chOff x="2832" y="912"/>
            <a:chExt cx="432" cy="528"/>
          </a:xfrm>
        </p:grpSpPr>
        <p:sp>
          <p:nvSpPr>
            <p:cNvPr id="129045" name="Rectangle 22"/>
            <p:cNvSpPr>
              <a:spLocks noChangeArrowheads="1"/>
            </p:cNvSpPr>
            <p:nvPr/>
          </p:nvSpPr>
          <p:spPr bwMode="auto">
            <a:xfrm>
              <a:off x="2832" y="912"/>
              <a:ext cx="432" cy="528"/>
            </a:xfrm>
            <a:prstGeom prst="rect">
              <a:avLst/>
            </a:prstGeom>
            <a:noFill/>
            <a:ln w="9525">
              <a:solidFill>
                <a:schemeClr val="tx1"/>
              </a:solidFill>
              <a:miter lim="800000"/>
              <a:headEnd/>
              <a:tailEnd/>
            </a:ln>
          </p:spPr>
          <p:txBody>
            <a:bodyPr wrap="none" anchor="ctr"/>
            <a:lstStyle/>
            <a:p>
              <a:endParaRPr lang="en-US"/>
            </a:p>
          </p:txBody>
        </p:sp>
        <p:sp>
          <p:nvSpPr>
            <p:cNvPr id="129046" name="Text Box 23"/>
            <p:cNvSpPr txBox="1">
              <a:spLocks noChangeArrowheads="1"/>
            </p:cNvSpPr>
            <p:nvPr/>
          </p:nvSpPr>
          <p:spPr bwMode="auto">
            <a:xfrm>
              <a:off x="2928"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5</a:t>
              </a:r>
            </a:p>
          </p:txBody>
        </p:sp>
      </p:grpSp>
      <p:grpSp>
        <p:nvGrpSpPr>
          <p:cNvPr id="129034" name="Group 24"/>
          <p:cNvGrpSpPr>
            <a:grpSpLocks/>
          </p:cNvGrpSpPr>
          <p:nvPr/>
        </p:nvGrpSpPr>
        <p:grpSpPr bwMode="auto">
          <a:xfrm>
            <a:off x="4800600" y="2468563"/>
            <a:ext cx="685800" cy="838200"/>
            <a:chOff x="3264" y="912"/>
            <a:chExt cx="432" cy="528"/>
          </a:xfrm>
        </p:grpSpPr>
        <p:sp>
          <p:nvSpPr>
            <p:cNvPr id="129043" name="Rectangle 25"/>
            <p:cNvSpPr>
              <a:spLocks noChangeArrowheads="1"/>
            </p:cNvSpPr>
            <p:nvPr/>
          </p:nvSpPr>
          <p:spPr bwMode="auto">
            <a:xfrm>
              <a:off x="3264" y="912"/>
              <a:ext cx="432" cy="528"/>
            </a:xfrm>
            <a:prstGeom prst="rect">
              <a:avLst/>
            </a:prstGeom>
            <a:noFill/>
            <a:ln w="9525">
              <a:solidFill>
                <a:schemeClr val="tx1"/>
              </a:solidFill>
              <a:miter lim="800000"/>
              <a:headEnd/>
              <a:tailEnd/>
            </a:ln>
          </p:spPr>
          <p:txBody>
            <a:bodyPr wrap="none" anchor="ctr"/>
            <a:lstStyle/>
            <a:p>
              <a:endParaRPr lang="en-US"/>
            </a:p>
          </p:txBody>
        </p:sp>
        <p:sp>
          <p:nvSpPr>
            <p:cNvPr id="129044" name="Text Box 26"/>
            <p:cNvSpPr txBox="1">
              <a:spLocks noChangeArrowheads="1"/>
            </p:cNvSpPr>
            <p:nvPr/>
          </p:nvSpPr>
          <p:spPr bwMode="auto">
            <a:xfrm>
              <a:off x="3360"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6</a:t>
              </a:r>
            </a:p>
          </p:txBody>
        </p:sp>
      </p:grpSp>
      <p:grpSp>
        <p:nvGrpSpPr>
          <p:cNvPr id="129035" name="Group 27"/>
          <p:cNvGrpSpPr>
            <a:grpSpLocks/>
          </p:cNvGrpSpPr>
          <p:nvPr/>
        </p:nvGrpSpPr>
        <p:grpSpPr bwMode="auto">
          <a:xfrm>
            <a:off x="5486400" y="2468563"/>
            <a:ext cx="685800" cy="838200"/>
            <a:chOff x="3696" y="912"/>
            <a:chExt cx="432" cy="528"/>
          </a:xfrm>
        </p:grpSpPr>
        <p:sp>
          <p:nvSpPr>
            <p:cNvPr id="129041" name="Rectangle 28"/>
            <p:cNvSpPr>
              <a:spLocks noChangeArrowheads="1"/>
            </p:cNvSpPr>
            <p:nvPr/>
          </p:nvSpPr>
          <p:spPr bwMode="auto">
            <a:xfrm>
              <a:off x="3696" y="912"/>
              <a:ext cx="432" cy="528"/>
            </a:xfrm>
            <a:prstGeom prst="rect">
              <a:avLst/>
            </a:prstGeom>
            <a:noFill/>
            <a:ln w="9525">
              <a:solidFill>
                <a:schemeClr val="tx1"/>
              </a:solidFill>
              <a:miter lim="800000"/>
              <a:headEnd/>
              <a:tailEnd/>
            </a:ln>
          </p:spPr>
          <p:txBody>
            <a:bodyPr wrap="none" anchor="ctr"/>
            <a:lstStyle/>
            <a:p>
              <a:endParaRPr lang="en-US"/>
            </a:p>
          </p:txBody>
        </p:sp>
        <p:sp>
          <p:nvSpPr>
            <p:cNvPr id="129042" name="Text Box 29"/>
            <p:cNvSpPr txBox="1">
              <a:spLocks noChangeArrowheads="1"/>
            </p:cNvSpPr>
            <p:nvPr/>
          </p:nvSpPr>
          <p:spPr bwMode="auto">
            <a:xfrm>
              <a:off x="3792"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7</a:t>
              </a:r>
            </a:p>
          </p:txBody>
        </p:sp>
      </p:grpSp>
      <p:grpSp>
        <p:nvGrpSpPr>
          <p:cNvPr id="129036" name="Group 30"/>
          <p:cNvGrpSpPr>
            <a:grpSpLocks/>
          </p:cNvGrpSpPr>
          <p:nvPr/>
        </p:nvGrpSpPr>
        <p:grpSpPr bwMode="auto">
          <a:xfrm>
            <a:off x="6172200" y="2468563"/>
            <a:ext cx="685800" cy="838200"/>
            <a:chOff x="4128" y="912"/>
            <a:chExt cx="432" cy="528"/>
          </a:xfrm>
        </p:grpSpPr>
        <p:sp>
          <p:nvSpPr>
            <p:cNvPr id="129039" name="Rectangle 31"/>
            <p:cNvSpPr>
              <a:spLocks noChangeArrowheads="1"/>
            </p:cNvSpPr>
            <p:nvPr/>
          </p:nvSpPr>
          <p:spPr bwMode="auto">
            <a:xfrm>
              <a:off x="4128" y="912"/>
              <a:ext cx="432" cy="528"/>
            </a:xfrm>
            <a:prstGeom prst="rect">
              <a:avLst/>
            </a:prstGeom>
            <a:noFill/>
            <a:ln w="9525">
              <a:solidFill>
                <a:schemeClr val="tx1"/>
              </a:solidFill>
              <a:miter lim="800000"/>
              <a:headEnd/>
              <a:tailEnd/>
            </a:ln>
          </p:spPr>
          <p:txBody>
            <a:bodyPr wrap="none" anchor="ctr"/>
            <a:lstStyle/>
            <a:p>
              <a:endParaRPr lang="en-US"/>
            </a:p>
          </p:txBody>
        </p:sp>
        <p:sp>
          <p:nvSpPr>
            <p:cNvPr id="129040" name="Text Box 32"/>
            <p:cNvSpPr txBox="1">
              <a:spLocks noChangeArrowheads="1"/>
            </p:cNvSpPr>
            <p:nvPr/>
          </p:nvSpPr>
          <p:spPr bwMode="auto">
            <a:xfrm>
              <a:off x="4224"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8</a:t>
              </a:r>
            </a:p>
          </p:txBody>
        </p:sp>
      </p:grpSp>
      <p:sp>
        <p:nvSpPr>
          <p:cNvPr id="129037" name="Text Box 33"/>
          <p:cNvSpPr txBox="1">
            <a:spLocks noChangeArrowheads="1"/>
          </p:cNvSpPr>
          <p:nvPr/>
        </p:nvSpPr>
        <p:spPr bwMode="auto">
          <a:xfrm>
            <a:off x="609600" y="4648200"/>
            <a:ext cx="6248400" cy="584200"/>
          </a:xfrm>
          <a:prstGeom prst="rect">
            <a:avLst/>
          </a:prstGeom>
          <a:noFill/>
          <a:ln w="9525">
            <a:noFill/>
            <a:miter lim="800000"/>
            <a:headEnd/>
            <a:tailEnd/>
          </a:ln>
        </p:spPr>
        <p:txBody>
          <a:bodyPr>
            <a:spAutoFit/>
          </a:bodyPr>
          <a:lstStyle/>
          <a:p>
            <a:pPr marL="457200" indent="-457200">
              <a:spcBef>
                <a:spcPct val="50000"/>
              </a:spcBef>
            </a:pPr>
            <a:r>
              <a:rPr lang="en-US" sz="3200">
                <a:solidFill>
                  <a:schemeClr val="tx2"/>
                </a:solidFill>
                <a:latin typeface="Comic Sans MS" pitchFamily="66" charset="0"/>
              </a:rPr>
              <a:t>Are any other claims infringed?</a:t>
            </a:r>
          </a:p>
        </p:txBody>
      </p:sp>
      <p:sp>
        <p:nvSpPr>
          <p:cNvPr id="129038" name="AutoShape 34"/>
          <p:cNvSpPr>
            <a:spLocks noChangeArrowheads="1"/>
          </p:cNvSpPr>
          <p:nvPr/>
        </p:nvSpPr>
        <p:spPr bwMode="auto">
          <a:xfrm>
            <a:off x="2895600" y="3382963"/>
            <a:ext cx="304800" cy="381000"/>
          </a:xfrm>
          <a:prstGeom prst="upArrow">
            <a:avLst>
              <a:gd name="adj1" fmla="val 50000"/>
              <a:gd name="adj2" fmla="val 31250"/>
            </a:avLst>
          </a:prstGeom>
          <a:solidFill>
            <a:schemeClr val="accent1"/>
          </a:solidFill>
          <a:ln w="9525">
            <a:solidFill>
              <a:schemeClr val="tx1"/>
            </a:solidFill>
            <a:miter lim="800000"/>
            <a:headEnd/>
            <a:tailEnd/>
          </a:ln>
        </p:spPr>
        <p:txBody>
          <a:bodyPr wrap="none" anchor="ctr"/>
          <a:lstStyle/>
          <a:p>
            <a:pPr algn="ctr"/>
            <a:endParaRPr lang="en-US" sz="1800" b="1">
              <a:solidFill>
                <a:schemeClr val="tx2"/>
              </a:solidFill>
              <a:latin typeface="Times New Roman" pitchFamily="18" charset="0"/>
            </a:endParaRPr>
          </a:p>
        </p:txBody>
      </p:sp>
    </p:spTree>
    <p:extLst>
      <p:ext uri="{BB962C8B-B14F-4D97-AF65-F5344CB8AC3E}">
        <p14:creationId xmlns:p14="http://schemas.microsoft.com/office/powerpoint/2010/main" val="86971747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7"/>
          <p:cNvSpPr txBox="1">
            <a:spLocks noChangeArrowheads="1"/>
          </p:cNvSpPr>
          <p:nvPr/>
        </p:nvSpPr>
        <p:spPr bwMode="auto">
          <a:xfrm>
            <a:off x="2590800" y="3687763"/>
            <a:ext cx="1905000" cy="523875"/>
          </a:xfrm>
          <a:prstGeom prst="rect">
            <a:avLst/>
          </a:prstGeom>
          <a:noFill/>
          <a:ln w="9525">
            <a:noFill/>
            <a:miter lim="800000"/>
            <a:headEnd/>
            <a:tailEnd/>
          </a:ln>
        </p:spPr>
        <p:txBody>
          <a:bodyPr>
            <a:spAutoFit/>
          </a:bodyPr>
          <a:lstStyle/>
          <a:p>
            <a:pPr marL="457200" indent="-457200">
              <a:spcBef>
                <a:spcPct val="50000"/>
              </a:spcBef>
            </a:pPr>
            <a:r>
              <a:rPr lang="en-US" sz="2800">
                <a:solidFill>
                  <a:schemeClr val="tx2"/>
                </a:solidFill>
                <a:latin typeface="Comic Sans MS" pitchFamily="66" charset="0"/>
              </a:rPr>
              <a:t>Infringed</a:t>
            </a:r>
          </a:p>
        </p:txBody>
      </p:sp>
      <p:sp>
        <p:nvSpPr>
          <p:cNvPr id="130052" name="Text Box 8"/>
          <p:cNvSpPr txBox="1">
            <a:spLocks noChangeArrowheads="1"/>
          </p:cNvSpPr>
          <p:nvPr/>
        </p:nvSpPr>
        <p:spPr bwMode="auto">
          <a:xfrm>
            <a:off x="0" y="1524000"/>
            <a:ext cx="9144000" cy="584200"/>
          </a:xfrm>
          <a:prstGeom prst="rect">
            <a:avLst/>
          </a:prstGeom>
          <a:noFill/>
          <a:ln w="9525">
            <a:noFill/>
            <a:miter lim="800000"/>
            <a:headEnd/>
            <a:tailEnd/>
          </a:ln>
        </p:spPr>
        <p:txBody>
          <a:bodyPr>
            <a:spAutoFit/>
          </a:bodyPr>
          <a:lstStyle/>
          <a:p>
            <a:pPr marL="457200" indent="-457200">
              <a:spcBef>
                <a:spcPct val="50000"/>
              </a:spcBef>
            </a:pPr>
            <a:r>
              <a:rPr lang="en-US" sz="3200">
                <a:latin typeface="Comic Sans MS" pitchFamily="66" charset="0"/>
              </a:rPr>
              <a:t>Battle between a product/process and patent</a:t>
            </a:r>
          </a:p>
        </p:txBody>
      </p:sp>
      <p:grpSp>
        <p:nvGrpSpPr>
          <p:cNvPr id="130053" name="Group 9"/>
          <p:cNvGrpSpPr>
            <a:grpSpLocks/>
          </p:cNvGrpSpPr>
          <p:nvPr/>
        </p:nvGrpSpPr>
        <p:grpSpPr bwMode="auto">
          <a:xfrm>
            <a:off x="1600200" y="2392363"/>
            <a:ext cx="685800" cy="838200"/>
            <a:chOff x="1104" y="912"/>
            <a:chExt cx="432" cy="528"/>
          </a:xfrm>
        </p:grpSpPr>
        <p:sp>
          <p:nvSpPr>
            <p:cNvPr id="130078" name="Rectangle 10" descr="30%"/>
            <p:cNvSpPr>
              <a:spLocks noChangeArrowheads="1"/>
            </p:cNvSpPr>
            <p:nvPr/>
          </p:nvSpPr>
          <p:spPr bwMode="auto">
            <a:xfrm>
              <a:off x="1104" y="912"/>
              <a:ext cx="432" cy="528"/>
            </a:xfrm>
            <a:prstGeom prst="rect">
              <a:avLst/>
            </a:prstGeom>
            <a:pattFill prst="pct30">
              <a:fgClr>
                <a:srgbClr val="FF3131"/>
              </a:fgClr>
              <a:bgClr>
                <a:srgbClr val="FFFFFF"/>
              </a:bgClr>
            </a:pattFill>
            <a:ln w="9525">
              <a:solidFill>
                <a:schemeClr val="tx1"/>
              </a:solidFill>
              <a:miter lim="800000"/>
              <a:headEnd/>
              <a:tailEnd/>
            </a:ln>
          </p:spPr>
          <p:txBody>
            <a:bodyPr wrap="none" anchor="ctr"/>
            <a:lstStyle/>
            <a:p>
              <a:endParaRPr lang="en-US"/>
            </a:p>
          </p:txBody>
        </p:sp>
        <p:sp>
          <p:nvSpPr>
            <p:cNvPr id="130079" name="Text Box 11" descr="30%"/>
            <p:cNvSpPr txBox="1">
              <a:spLocks noChangeArrowheads="1"/>
            </p:cNvSpPr>
            <p:nvPr/>
          </p:nvSpPr>
          <p:spPr bwMode="auto">
            <a:xfrm>
              <a:off x="1200" y="1056"/>
              <a:ext cx="240" cy="231"/>
            </a:xfrm>
            <a:prstGeom prst="rect">
              <a:avLst/>
            </a:prstGeom>
            <a:pattFill prst="pct30">
              <a:fgClr>
                <a:srgbClr val="FF3131"/>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1</a:t>
              </a:r>
            </a:p>
          </p:txBody>
        </p:sp>
      </p:grpSp>
      <p:grpSp>
        <p:nvGrpSpPr>
          <p:cNvPr id="130054" name="Group 12"/>
          <p:cNvGrpSpPr>
            <a:grpSpLocks/>
          </p:cNvGrpSpPr>
          <p:nvPr/>
        </p:nvGrpSpPr>
        <p:grpSpPr bwMode="auto">
          <a:xfrm>
            <a:off x="2286000" y="2392363"/>
            <a:ext cx="685800" cy="838200"/>
            <a:chOff x="1536" y="912"/>
            <a:chExt cx="432" cy="528"/>
          </a:xfrm>
        </p:grpSpPr>
        <p:sp>
          <p:nvSpPr>
            <p:cNvPr id="130076" name="Rectangle 13" descr="30%"/>
            <p:cNvSpPr>
              <a:spLocks noChangeArrowheads="1"/>
            </p:cNvSpPr>
            <p:nvPr/>
          </p:nvSpPr>
          <p:spPr bwMode="auto">
            <a:xfrm>
              <a:off x="1536" y="912"/>
              <a:ext cx="432" cy="528"/>
            </a:xfrm>
            <a:prstGeom prst="rect">
              <a:avLst/>
            </a:prstGeom>
            <a:pattFill prst="pct30">
              <a:fgClr>
                <a:srgbClr val="FF3131"/>
              </a:fgClr>
              <a:bgClr>
                <a:srgbClr val="FFFFFF"/>
              </a:bgClr>
            </a:pattFill>
            <a:ln w="9525">
              <a:solidFill>
                <a:schemeClr val="tx1"/>
              </a:solidFill>
              <a:miter lim="800000"/>
              <a:headEnd/>
              <a:tailEnd/>
            </a:ln>
          </p:spPr>
          <p:txBody>
            <a:bodyPr wrap="none" anchor="ctr"/>
            <a:lstStyle/>
            <a:p>
              <a:endParaRPr lang="en-US"/>
            </a:p>
          </p:txBody>
        </p:sp>
        <p:sp>
          <p:nvSpPr>
            <p:cNvPr id="130077" name="Text Box 14" descr="30%"/>
            <p:cNvSpPr txBox="1">
              <a:spLocks noChangeArrowheads="1"/>
            </p:cNvSpPr>
            <p:nvPr/>
          </p:nvSpPr>
          <p:spPr bwMode="auto">
            <a:xfrm>
              <a:off x="1632" y="1056"/>
              <a:ext cx="240" cy="231"/>
            </a:xfrm>
            <a:prstGeom prst="rect">
              <a:avLst/>
            </a:prstGeom>
            <a:pattFill prst="pct30">
              <a:fgClr>
                <a:srgbClr val="FF3131"/>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2</a:t>
              </a:r>
            </a:p>
          </p:txBody>
        </p:sp>
      </p:grpSp>
      <p:grpSp>
        <p:nvGrpSpPr>
          <p:cNvPr id="130055" name="Group 15"/>
          <p:cNvGrpSpPr>
            <a:grpSpLocks/>
          </p:cNvGrpSpPr>
          <p:nvPr/>
        </p:nvGrpSpPr>
        <p:grpSpPr bwMode="auto">
          <a:xfrm>
            <a:off x="2971800" y="2392363"/>
            <a:ext cx="685800" cy="838200"/>
            <a:chOff x="1968" y="912"/>
            <a:chExt cx="432" cy="528"/>
          </a:xfrm>
        </p:grpSpPr>
        <p:sp>
          <p:nvSpPr>
            <p:cNvPr id="130074" name="Rectangle 16" descr="30%"/>
            <p:cNvSpPr>
              <a:spLocks noChangeArrowheads="1"/>
            </p:cNvSpPr>
            <p:nvPr/>
          </p:nvSpPr>
          <p:spPr bwMode="auto">
            <a:xfrm>
              <a:off x="1968" y="912"/>
              <a:ext cx="432" cy="528"/>
            </a:xfrm>
            <a:prstGeom prst="rect">
              <a:avLst/>
            </a:prstGeom>
            <a:pattFill prst="pct30">
              <a:fgClr>
                <a:schemeClr val="folHlink"/>
              </a:fgClr>
              <a:bgClr>
                <a:srgbClr val="FFFFFF"/>
              </a:bgClr>
            </a:pattFill>
            <a:ln w="9525">
              <a:solidFill>
                <a:schemeClr val="tx1"/>
              </a:solidFill>
              <a:miter lim="800000"/>
              <a:headEnd/>
              <a:tailEnd/>
            </a:ln>
          </p:spPr>
          <p:txBody>
            <a:bodyPr wrap="none" anchor="ctr"/>
            <a:lstStyle/>
            <a:p>
              <a:endParaRPr lang="en-US"/>
            </a:p>
          </p:txBody>
        </p:sp>
        <p:sp>
          <p:nvSpPr>
            <p:cNvPr id="130075" name="Text Box 17" descr="30%"/>
            <p:cNvSpPr txBox="1">
              <a:spLocks noChangeArrowheads="1"/>
            </p:cNvSpPr>
            <p:nvPr/>
          </p:nvSpPr>
          <p:spPr bwMode="auto">
            <a:xfrm>
              <a:off x="2064" y="1056"/>
              <a:ext cx="240" cy="231"/>
            </a:xfrm>
            <a:prstGeom prst="rect">
              <a:avLst/>
            </a:prstGeom>
            <a:pattFill prst="pct30">
              <a:fgClr>
                <a:schemeClr val="folHlink"/>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3</a:t>
              </a:r>
            </a:p>
          </p:txBody>
        </p:sp>
      </p:grpSp>
      <p:grpSp>
        <p:nvGrpSpPr>
          <p:cNvPr id="130056" name="Group 18"/>
          <p:cNvGrpSpPr>
            <a:grpSpLocks/>
          </p:cNvGrpSpPr>
          <p:nvPr/>
        </p:nvGrpSpPr>
        <p:grpSpPr bwMode="auto">
          <a:xfrm>
            <a:off x="3657600" y="2392363"/>
            <a:ext cx="685800" cy="838200"/>
            <a:chOff x="2400" y="912"/>
            <a:chExt cx="432" cy="528"/>
          </a:xfrm>
        </p:grpSpPr>
        <p:sp>
          <p:nvSpPr>
            <p:cNvPr id="130072" name="Rectangle 19"/>
            <p:cNvSpPr>
              <a:spLocks noChangeArrowheads="1"/>
            </p:cNvSpPr>
            <p:nvPr/>
          </p:nvSpPr>
          <p:spPr bwMode="auto">
            <a:xfrm>
              <a:off x="2400" y="912"/>
              <a:ext cx="432" cy="528"/>
            </a:xfrm>
            <a:prstGeom prst="rect">
              <a:avLst/>
            </a:prstGeom>
            <a:noFill/>
            <a:ln w="9525">
              <a:solidFill>
                <a:schemeClr val="tx1"/>
              </a:solidFill>
              <a:miter lim="800000"/>
              <a:headEnd/>
              <a:tailEnd/>
            </a:ln>
          </p:spPr>
          <p:txBody>
            <a:bodyPr wrap="none" anchor="ctr"/>
            <a:lstStyle/>
            <a:p>
              <a:endParaRPr lang="en-US"/>
            </a:p>
          </p:txBody>
        </p:sp>
        <p:sp>
          <p:nvSpPr>
            <p:cNvPr id="130073" name="Text Box 20"/>
            <p:cNvSpPr txBox="1">
              <a:spLocks noChangeArrowheads="1"/>
            </p:cNvSpPr>
            <p:nvPr/>
          </p:nvSpPr>
          <p:spPr bwMode="auto">
            <a:xfrm>
              <a:off x="2496"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4</a:t>
              </a:r>
            </a:p>
          </p:txBody>
        </p:sp>
      </p:grpSp>
      <p:grpSp>
        <p:nvGrpSpPr>
          <p:cNvPr id="130057" name="Group 21"/>
          <p:cNvGrpSpPr>
            <a:grpSpLocks/>
          </p:cNvGrpSpPr>
          <p:nvPr/>
        </p:nvGrpSpPr>
        <p:grpSpPr bwMode="auto">
          <a:xfrm>
            <a:off x="4343400" y="2392363"/>
            <a:ext cx="685800" cy="838200"/>
            <a:chOff x="2832" y="912"/>
            <a:chExt cx="432" cy="528"/>
          </a:xfrm>
        </p:grpSpPr>
        <p:sp>
          <p:nvSpPr>
            <p:cNvPr id="130070" name="Rectangle 22"/>
            <p:cNvSpPr>
              <a:spLocks noChangeArrowheads="1"/>
            </p:cNvSpPr>
            <p:nvPr/>
          </p:nvSpPr>
          <p:spPr bwMode="auto">
            <a:xfrm>
              <a:off x="2832" y="912"/>
              <a:ext cx="432" cy="528"/>
            </a:xfrm>
            <a:prstGeom prst="rect">
              <a:avLst/>
            </a:prstGeom>
            <a:noFill/>
            <a:ln w="9525">
              <a:solidFill>
                <a:schemeClr val="tx1"/>
              </a:solidFill>
              <a:miter lim="800000"/>
              <a:headEnd/>
              <a:tailEnd/>
            </a:ln>
          </p:spPr>
          <p:txBody>
            <a:bodyPr wrap="none" anchor="ctr"/>
            <a:lstStyle/>
            <a:p>
              <a:endParaRPr lang="en-US"/>
            </a:p>
          </p:txBody>
        </p:sp>
        <p:sp>
          <p:nvSpPr>
            <p:cNvPr id="130071" name="Text Box 23"/>
            <p:cNvSpPr txBox="1">
              <a:spLocks noChangeArrowheads="1"/>
            </p:cNvSpPr>
            <p:nvPr/>
          </p:nvSpPr>
          <p:spPr bwMode="auto">
            <a:xfrm>
              <a:off x="2928"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5</a:t>
              </a:r>
            </a:p>
          </p:txBody>
        </p:sp>
      </p:grpSp>
      <p:grpSp>
        <p:nvGrpSpPr>
          <p:cNvPr id="130058" name="Group 24"/>
          <p:cNvGrpSpPr>
            <a:grpSpLocks/>
          </p:cNvGrpSpPr>
          <p:nvPr/>
        </p:nvGrpSpPr>
        <p:grpSpPr bwMode="auto">
          <a:xfrm>
            <a:off x="5029200" y="2392363"/>
            <a:ext cx="685800" cy="838200"/>
            <a:chOff x="3264" y="912"/>
            <a:chExt cx="432" cy="528"/>
          </a:xfrm>
        </p:grpSpPr>
        <p:sp>
          <p:nvSpPr>
            <p:cNvPr id="130068" name="Rectangle 25"/>
            <p:cNvSpPr>
              <a:spLocks noChangeArrowheads="1"/>
            </p:cNvSpPr>
            <p:nvPr/>
          </p:nvSpPr>
          <p:spPr bwMode="auto">
            <a:xfrm>
              <a:off x="3264" y="912"/>
              <a:ext cx="432" cy="528"/>
            </a:xfrm>
            <a:prstGeom prst="rect">
              <a:avLst/>
            </a:prstGeom>
            <a:noFill/>
            <a:ln w="9525">
              <a:solidFill>
                <a:schemeClr val="tx1"/>
              </a:solidFill>
              <a:miter lim="800000"/>
              <a:headEnd/>
              <a:tailEnd/>
            </a:ln>
          </p:spPr>
          <p:txBody>
            <a:bodyPr wrap="none" anchor="ctr"/>
            <a:lstStyle/>
            <a:p>
              <a:endParaRPr lang="en-US"/>
            </a:p>
          </p:txBody>
        </p:sp>
        <p:sp>
          <p:nvSpPr>
            <p:cNvPr id="130069" name="Text Box 26"/>
            <p:cNvSpPr txBox="1">
              <a:spLocks noChangeArrowheads="1"/>
            </p:cNvSpPr>
            <p:nvPr/>
          </p:nvSpPr>
          <p:spPr bwMode="auto">
            <a:xfrm>
              <a:off x="3360"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6</a:t>
              </a:r>
            </a:p>
          </p:txBody>
        </p:sp>
      </p:grpSp>
      <p:grpSp>
        <p:nvGrpSpPr>
          <p:cNvPr id="130059" name="Group 27"/>
          <p:cNvGrpSpPr>
            <a:grpSpLocks/>
          </p:cNvGrpSpPr>
          <p:nvPr/>
        </p:nvGrpSpPr>
        <p:grpSpPr bwMode="auto">
          <a:xfrm>
            <a:off x="5715000" y="2392363"/>
            <a:ext cx="685800" cy="838200"/>
            <a:chOff x="3696" y="912"/>
            <a:chExt cx="432" cy="528"/>
          </a:xfrm>
        </p:grpSpPr>
        <p:sp>
          <p:nvSpPr>
            <p:cNvPr id="130066" name="Rectangle 28"/>
            <p:cNvSpPr>
              <a:spLocks noChangeArrowheads="1"/>
            </p:cNvSpPr>
            <p:nvPr/>
          </p:nvSpPr>
          <p:spPr bwMode="auto">
            <a:xfrm>
              <a:off x="3696" y="912"/>
              <a:ext cx="432" cy="528"/>
            </a:xfrm>
            <a:prstGeom prst="rect">
              <a:avLst/>
            </a:prstGeom>
            <a:noFill/>
            <a:ln w="9525">
              <a:solidFill>
                <a:schemeClr val="tx1"/>
              </a:solidFill>
              <a:miter lim="800000"/>
              <a:headEnd/>
              <a:tailEnd/>
            </a:ln>
          </p:spPr>
          <p:txBody>
            <a:bodyPr wrap="none" anchor="ctr"/>
            <a:lstStyle/>
            <a:p>
              <a:endParaRPr lang="en-US"/>
            </a:p>
          </p:txBody>
        </p:sp>
        <p:sp>
          <p:nvSpPr>
            <p:cNvPr id="130067" name="Text Box 29"/>
            <p:cNvSpPr txBox="1">
              <a:spLocks noChangeArrowheads="1"/>
            </p:cNvSpPr>
            <p:nvPr/>
          </p:nvSpPr>
          <p:spPr bwMode="auto">
            <a:xfrm>
              <a:off x="3792"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7</a:t>
              </a:r>
            </a:p>
          </p:txBody>
        </p:sp>
      </p:grpSp>
      <p:grpSp>
        <p:nvGrpSpPr>
          <p:cNvPr id="130060" name="Group 30"/>
          <p:cNvGrpSpPr>
            <a:grpSpLocks/>
          </p:cNvGrpSpPr>
          <p:nvPr/>
        </p:nvGrpSpPr>
        <p:grpSpPr bwMode="auto">
          <a:xfrm>
            <a:off x="6400800" y="2392363"/>
            <a:ext cx="685800" cy="838200"/>
            <a:chOff x="4128" y="912"/>
            <a:chExt cx="432" cy="528"/>
          </a:xfrm>
        </p:grpSpPr>
        <p:sp>
          <p:nvSpPr>
            <p:cNvPr id="130064" name="Rectangle 31"/>
            <p:cNvSpPr>
              <a:spLocks noChangeArrowheads="1"/>
            </p:cNvSpPr>
            <p:nvPr/>
          </p:nvSpPr>
          <p:spPr bwMode="auto">
            <a:xfrm>
              <a:off x="4128" y="912"/>
              <a:ext cx="432" cy="528"/>
            </a:xfrm>
            <a:prstGeom prst="rect">
              <a:avLst/>
            </a:prstGeom>
            <a:noFill/>
            <a:ln w="9525">
              <a:solidFill>
                <a:schemeClr val="tx1"/>
              </a:solidFill>
              <a:miter lim="800000"/>
              <a:headEnd/>
              <a:tailEnd/>
            </a:ln>
          </p:spPr>
          <p:txBody>
            <a:bodyPr wrap="none" anchor="ctr"/>
            <a:lstStyle/>
            <a:p>
              <a:endParaRPr lang="en-US"/>
            </a:p>
          </p:txBody>
        </p:sp>
        <p:sp>
          <p:nvSpPr>
            <p:cNvPr id="130065" name="Text Box 32"/>
            <p:cNvSpPr txBox="1">
              <a:spLocks noChangeArrowheads="1"/>
            </p:cNvSpPr>
            <p:nvPr/>
          </p:nvSpPr>
          <p:spPr bwMode="auto">
            <a:xfrm>
              <a:off x="4224"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8</a:t>
              </a:r>
            </a:p>
          </p:txBody>
        </p:sp>
      </p:grpSp>
      <p:sp>
        <p:nvSpPr>
          <p:cNvPr id="130061" name="Text Box 33"/>
          <p:cNvSpPr txBox="1">
            <a:spLocks noChangeArrowheads="1"/>
          </p:cNvSpPr>
          <p:nvPr/>
        </p:nvSpPr>
        <p:spPr bwMode="auto">
          <a:xfrm>
            <a:off x="838200" y="4572000"/>
            <a:ext cx="6400800" cy="584200"/>
          </a:xfrm>
          <a:prstGeom prst="rect">
            <a:avLst/>
          </a:prstGeom>
          <a:noFill/>
          <a:ln w="9525">
            <a:noFill/>
            <a:miter lim="800000"/>
            <a:headEnd/>
            <a:tailEnd/>
          </a:ln>
        </p:spPr>
        <p:txBody>
          <a:bodyPr>
            <a:spAutoFit/>
          </a:bodyPr>
          <a:lstStyle/>
          <a:p>
            <a:pPr marL="457200" indent="-457200">
              <a:spcBef>
                <a:spcPct val="50000"/>
              </a:spcBef>
            </a:pPr>
            <a:r>
              <a:rPr lang="en-US" sz="3200">
                <a:solidFill>
                  <a:schemeClr val="tx2"/>
                </a:solidFill>
                <a:latin typeface="Comic Sans MS" pitchFamily="66" charset="0"/>
              </a:rPr>
              <a:t>Are any other claims infringed?</a:t>
            </a:r>
          </a:p>
        </p:txBody>
      </p:sp>
      <p:sp>
        <p:nvSpPr>
          <p:cNvPr id="130062" name="Text Box 34"/>
          <p:cNvSpPr txBox="1">
            <a:spLocks noChangeArrowheads="1"/>
          </p:cNvSpPr>
          <p:nvPr/>
        </p:nvSpPr>
        <p:spPr bwMode="auto">
          <a:xfrm>
            <a:off x="838200" y="5486400"/>
            <a:ext cx="5257800" cy="584200"/>
          </a:xfrm>
          <a:prstGeom prst="rect">
            <a:avLst/>
          </a:prstGeom>
          <a:noFill/>
          <a:ln w="9525">
            <a:noFill/>
            <a:miter lim="800000"/>
            <a:headEnd/>
            <a:tailEnd/>
          </a:ln>
        </p:spPr>
        <p:txBody>
          <a:bodyPr>
            <a:spAutoFit/>
          </a:bodyPr>
          <a:lstStyle/>
          <a:p>
            <a:pPr marL="457200" indent="-457200">
              <a:spcBef>
                <a:spcPct val="50000"/>
              </a:spcBef>
            </a:pPr>
            <a:r>
              <a:rPr lang="en-US" sz="3200">
                <a:solidFill>
                  <a:srgbClr val="FF3300"/>
                </a:solidFill>
                <a:latin typeface="Comic Sans MS" pitchFamily="66" charset="0"/>
              </a:rPr>
              <a:t>Yes, 1 and 2 but not 4-8! </a:t>
            </a:r>
          </a:p>
        </p:txBody>
      </p:sp>
      <p:sp>
        <p:nvSpPr>
          <p:cNvPr id="130063" name="AutoShape 35"/>
          <p:cNvSpPr>
            <a:spLocks noChangeArrowheads="1"/>
          </p:cNvSpPr>
          <p:nvPr/>
        </p:nvSpPr>
        <p:spPr bwMode="auto">
          <a:xfrm>
            <a:off x="3124200" y="3306763"/>
            <a:ext cx="304800" cy="381000"/>
          </a:xfrm>
          <a:prstGeom prst="upArrow">
            <a:avLst>
              <a:gd name="adj1" fmla="val 50000"/>
              <a:gd name="adj2" fmla="val 31250"/>
            </a:avLst>
          </a:prstGeom>
          <a:solidFill>
            <a:schemeClr val="accent1"/>
          </a:solidFill>
          <a:ln w="9525">
            <a:solidFill>
              <a:schemeClr val="tx1"/>
            </a:solidFill>
            <a:miter lim="800000"/>
            <a:headEnd/>
            <a:tailEnd/>
          </a:ln>
        </p:spPr>
        <p:txBody>
          <a:bodyPr wrap="none" anchor="ctr"/>
          <a:lstStyle/>
          <a:p>
            <a:pPr algn="ctr"/>
            <a:endParaRPr lang="en-US" sz="1800" b="1">
              <a:solidFill>
                <a:schemeClr val="accent2"/>
              </a:solidFill>
              <a:latin typeface="Times New Roman" pitchFamily="18" charset="0"/>
            </a:endParaRPr>
          </a:p>
        </p:txBody>
      </p:sp>
      <p:sp>
        <p:nvSpPr>
          <p:cNvPr id="32" name="Text Box 6"/>
          <p:cNvSpPr txBox="1">
            <a:spLocks noChangeArrowheads="1"/>
          </p:cNvSpPr>
          <p:nvPr/>
        </p:nvSpPr>
        <p:spPr bwMode="auto">
          <a:xfrm>
            <a:off x="254000" y="304799"/>
            <a:ext cx="8458200" cy="677108"/>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Understanding Infringement</a:t>
            </a:r>
          </a:p>
        </p:txBody>
      </p:sp>
    </p:spTree>
    <p:extLst>
      <p:ext uri="{BB962C8B-B14F-4D97-AF65-F5344CB8AC3E}">
        <p14:creationId xmlns:p14="http://schemas.microsoft.com/office/powerpoint/2010/main" val="4221779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7"/>
          <p:cNvSpPr txBox="1">
            <a:spLocks noChangeArrowheads="1"/>
          </p:cNvSpPr>
          <p:nvPr/>
        </p:nvSpPr>
        <p:spPr bwMode="auto">
          <a:xfrm>
            <a:off x="0" y="1493520"/>
            <a:ext cx="8763000" cy="584200"/>
          </a:xfrm>
          <a:prstGeom prst="rect">
            <a:avLst/>
          </a:prstGeom>
          <a:noFill/>
          <a:ln w="9525">
            <a:noFill/>
            <a:miter lim="800000"/>
            <a:headEnd/>
            <a:tailEnd/>
          </a:ln>
        </p:spPr>
        <p:txBody>
          <a:bodyPr>
            <a:spAutoFit/>
          </a:bodyPr>
          <a:lstStyle/>
          <a:p>
            <a:pPr algn="ctr">
              <a:spcBef>
                <a:spcPct val="50000"/>
              </a:spcBef>
              <a:buClr>
                <a:schemeClr val="tx2"/>
              </a:buClr>
              <a:tabLst>
                <a:tab pos="0" algn="l"/>
              </a:tabLst>
            </a:pPr>
            <a:r>
              <a:rPr lang="en-US" sz="3200" b="1" dirty="0">
                <a:latin typeface="Times New Roman" pitchFamily="18" charset="0"/>
              </a:rPr>
              <a:t>	</a:t>
            </a:r>
          </a:p>
        </p:txBody>
      </p:sp>
      <p:sp>
        <p:nvSpPr>
          <p:cNvPr id="842761" name="Text Box 9"/>
          <p:cNvSpPr txBox="1">
            <a:spLocks noChangeArrowheads="1"/>
          </p:cNvSpPr>
          <p:nvPr/>
        </p:nvSpPr>
        <p:spPr bwMode="auto">
          <a:xfrm>
            <a:off x="0" y="990600"/>
            <a:ext cx="9144000" cy="3293209"/>
          </a:xfrm>
          <a:prstGeom prst="rect">
            <a:avLst/>
          </a:prstGeom>
          <a:noFill/>
          <a:ln w="9525">
            <a:noFill/>
            <a:miter lim="800000"/>
            <a:headEnd/>
            <a:tailEnd/>
          </a:ln>
        </p:spPr>
        <p:txBody>
          <a:bodyPr wrap="square">
            <a:spAutoFit/>
          </a:bodyPr>
          <a:lstStyle/>
          <a:p>
            <a:pPr lvl="1" indent="-457200">
              <a:buClr>
                <a:srgbClr val="C00000"/>
              </a:buClr>
              <a:buFont typeface="Wingdings" pitchFamily="2" charset="2"/>
              <a:buChar char="ü"/>
              <a:defRPr/>
            </a:pPr>
            <a:r>
              <a:rPr lang="en-US" sz="2600" dirty="0">
                <a:latin typeface="Comic Sans MS" pitchFamily="66" charset="0"/>
              </a:rPr>
              <a:t>Who </a:t>
            </a:r>
            <a:r>
              <a:rPr lang="en-US" sz="2600" u="sng" dirty="0">
                <a:solidFill>
                  <a:srgbClr val="C00000"/>
                </a:solidFill>
                <a:latin typeface="Comic Sans MS" pitchFamily="66" charset="0"/>
              </a:rPr>
              <a:t>owns</a:t>
            </a:r>
            <a:r>
              <a:rPr lang="en-US" sz="2600" dirty="0">
                <a:latin typeface="Comic Sans MS" pitchFamily="66" charset="0"/>
              </a:rPr>
              <a:t> </a:t>
            </a:r>
            <a:r>
              <a:rPr lang="en-US" sz="2600" dirty="0" smtClean="0">
                <a:latin typeface="Comic Sans MS" pitchFamily="66" charset="0"/>
              </a:rPr>
              <a:t>the IP.</a:t>
            </a:r>
            <a:endParaRPr lang="en-US" sz="2600" dirty="0">
              <a:latin typeface="Comic Sans MS" pitchFamily="66" charset="0"/>
            </a:endParaRPr>
          </a:p>
          <a:p>
            <a:pPr lvl="1" indent="-457200">
              <a:buClr>
                <a:srgbClr val="C00000"/>
              </a:buClr>
              <a:buFont typeface="Wingdings" pitchFamily="2" charset="2"/>
              <a:buChar char="ü"/>
              <a:defRPr/>
            </a:pPr>
            <a:r>
              <a:rPr lang="en-US" sz="2600" dirty="0">
                <a:latin typeface="Comic Sans MS" pitchFamily="66" charset="0"/>
              </a:rPr>
              <a:t>When and how owners can exercise their </a:t>
            </a:r>
            <a:r>
              <a:rPr lang="en-US" sz="2600" dirty="0">
                <a:solidFill>
                  <a:srgbClr val="C00000"/>
                </a:solidFill>
                <a:latin typeface="Comic Sans MS" pitchFamily="66" charset="0"/>
              </a:rPr>
              <a:t>“rights”</a:t>
            </a:r>
            <a:r>
              <a:rPr lang="en-US" sz="2600" dirty="0">
                <a:latin typeface="Comic Sans MS" pitchFamily="66" charset="0"/>
              </a:rPr>
              <a:t> to prevent others from exploiting inventions (patents) or creative works (copyrights).</a:t>
            </a:r>
          </a:p>
          <a:p>
            <a:pPr marL="501650" lvl="1" indent="-457200">
              <a:buClr>
                <a:srgbClr val="C00000"/>
              </a:buClr>
              <a:buFont typeface="Wingdings" pitchFamily="2" charset="2"/>
              <a:buChar char="ü"/>
              <a:defRPr/>
            </a:pPr>
            <a:r>
              <a:rPr lang="en-US" sz="2600" dirty="0" smtClean="0">
                <a:latin typeface="Comic Sans MS" pitchFamily="66" charset="0"/>
              </a:rPr>
              <a:t>The degree </a:t>
            </a:r>
            <a:r>
              <a:rPr lang="en-US" sz="2600" dirty="0">
                <a:latin typeface="Comic Sans MS" pitchFamily="66" charset="0"/>
              </a:rPr>
              <a:t>of </a:t>
            </a:r>
            <a:r>
              <a:rPr lang="en-US" sz="2600" dirty="0">
                <a:solidFill>
                  <a:srgbClr val="C00000"/>
                </a:solidFill>
                <a:latin typeface="Comic Sans MS" pitchFamily="66" charset="0"/>
              </a:rPr>
              <a:t>recognition and protection</a:t>
            </a:r>
            <a:r>
              <a:rPr lang="en-US" sz="2600" dirty="0">
                <a:solidFill>
                  <a:schemeClr val="accent6">
                    <a:lumMod val="50000"/>
                  </a:schemeClr>
                </a:solidFill>
                <a:latin typeface="Comic Sans MS" pitchFamily="66" charset="0"/>
              </a:rPr>
              <a:t> </a:t>
            </a:r>
            <a:r>
              <a:rPr lang="en-US" sz="2600" dirty="0" smtClean="0">
                <a:latin typeface="Comic Sans MS" pitchFamily="66" charset="0"/>
              </a:rPr>
              <a:t>the</a:t>
            </a:r>
            <a:r>
              <a:rPr lang="en-US" sz="2600" dirty="0" smtClean="0">
                <a:solidFill>
                  <a:schemeClr val="accent6">
                    <a:lumMod val="50000"/>
                  </a:schemeClr>
                </a:solidFill>
                <a:latin typeface="Comic Sans MS" pitchFamily="66" charset="0"/>
              </a:rPr>
              <a:t> </a:t>
            </a:r>
            <a:r>
              <a:rPr lang="en-US" sz="2600" dirty="0" smtClean="0">
                <a:latin typeface="Comic Sans MS" pitchFamily="66" charset="0"/>
              </a:rPr>
              <a:t>courts </a:t>
            </a:r>
            <a:r>
              <a:rPr lang="en-US" sz="2600" dirty="0">
                <a:latin typeface="Comic Sans MS" pitchFamily="66" charset="0"/>
              </a:rPr>
              <a:t>are willing to give </a:t>
            </a:r>
            <a:r>
              <a:rPr lang="en-US" sz="2600" dirty="0" smtClean="0">
                <a:latin typeface="Comic Sans MS" pitchFamily="66" charset="0"/>
              </a:rPr>
              <a:t>IP.</a:t>
            </a:r>
          </a:p>
          <a:p>
            <a:pPr marL="501650" lvl="1" indent="-457200">
              <a:buClr>
                <a:srgbClr val="C00000"/>
              </a:buClr>
              <a:buFont typeface="Wingdings" pitchFamily="2" charset="2"/>
              <a:buChar char="ü"/>
              <a:defRPr/>
            </a:pPr>
            <a:r>
              <a:rPr lang="en-US" sz="2600" dirty="0" smtClean="0">
                <a:latin typeface="Comic Sans MS" pitchFamily="66" charset="0"/>
              </a:rPr>
              <a:t>IP law determines when and how a person can </a:t>
            </a:r>
            <a:r>
              <a:rPr lang="en-US" sz="2600" u="sng" dirty="0" smtClean="0">
                <a:latin typeface="Comic Sans MS" pitchFamily="66" charset="0"/>
              </a:rPr>
              <a:t>control</a:t>
            </a:r>
            <a:r>
              <a:rPr lang="en-US" sz="2600" dirty="0" smtClean="0">
                <a:latin typeface="Comic Sans MS" pitchFamily="66" charset="0"/>
              </a:rPr>
              <a:t> his/her invention/creation.</a:t>
            </a:r>
            <a:endParaRPr lang="en-US" sz="2600" dirty="0">
              <a:latin typeface="Comic Sans MS" pitchFamily="66" charset="0"/>
            </a:endParaRPr>
          </a:p>
        </p:txBody>
      </p:sp>
      <p:sp>
        <p:nvSpPr>
          <p:cNvPr id="6" name="Text Box 3"/>
          <p:cNvSpPr txBox="1">
            <a:spLocks noChangeArrowheads="1"/>
          </p:cNvSpPr>
          <p:nvPr/>
        </p:nvSpPr>
        <p:spPr bwMode="auto">
          <a:xfrm>
            <a:off x="152400" y="3048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Intellectual Property law determines</a:t>
            </a:r>
          </a:p>
        </p:txBody>
      </p:sp>
      <p:sp>
        <p:nvSpPr>
          <p:cNvPr id="2" name="Oval 1"/>
          <p:cNvSpPr/>
          <p:nvPr/>
        </p:nvSpPr>
        <p:spPr bwMode="auto">
          <a:xfrm>
            <a:off x="152400" y="4267200"/>
            <a:ext cx="8610600" cy="19812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2" algn="ctr">
              <a:buClr>
                <a:srgbClr val="C00000"/>
              </a:buClr>
              <a:buSzTx/>
              <a:tabLst>
                <a:tab pos="457200" algn="l"/>
                <a:tab pos="4918075" algn="l"/>
              </a:tabLst>
              <a:defRPr/>
            </a:pPr>
            <a:r>
              <a:rPr lang="en-US" sz="2400" dirty="0">
                <a:solidFill>
                  <a:srgbClr val="FFFFFF"/>
                </a:solidFill>
                <a:latin typeface="Comic Sans MS" pitchFamily="66" charset="0"/>
              </a:rPr>
              <a:t>…or </a:t>
            </a:r>
            <a:r>
              <a:rPr lang="en-US" sz="2400" dirty="0" smtClean="0">
                <a:solidFill>
                  <a:srgbClr val="FFFFFF"/>
                </a:solidFill>
                <a:latin typeface="Comic Sans MS" pitchFamily="66" charset="0"/>
              </a:rPr>
              <a:t>licensing </a:t>
            </a:r>
            <a:r>
              <a:rPr lang="en-US" sz="2400" dirty="0">
                <a:solidFill>
                  <a:srgbClr val="FFFFFF"/>
                </a:solidFill>
                <a:latin typeface="Comic Sans MS" pitchFamily="66" charset="0"/>
              </a:rPr>
              <a:t>the commercial rights at competitive rates </a:t>
            </a:r>
            <a:r>
              <a:rPr lang="en-US" sz="2400" dirty="0" smtClean="0">
                <a:solidFill>
                  <a:srgbClr val="FFFFFF"/>
                </a:solidFill>
                <a:latin typeface="Comic Sans MS" pitchFamily="66" charset="0"/>
              </a:rPr>
              <a:t>to </a:t>
            </a:r>
            <a:r>
              <a:rPr lang="en-US" sz="2400" dirty="0">
                <a:solidFill>
                  <a:srgbClr val="FFFFFF"/>
                </a:solidFill>
                <a:latin typeface="Comic Sans MS" pitchFamily="66" charset="0"/>
              </a:rPr>
              <a:t>finance free licenses for education and charitable uses.</a:t>
            </a:r>
          </a:p>
        </p:txBody>
      </p:sp>
    </p:spTree>
    <p:extLst>
      <p:ext uri="{BB962C8B-B14F-4D97-AF65-F5344CB8AC3E}">
        <p14:creationId xmlns:p14="http://schemas.microsoft.com/office/powerpoint/2010/main" val="143945469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2744788" y="5502275"/>
            <a:ext cx="747712" cy="898525"/>
          </a:xfrm>
          <a:prstGeom prst="rect">
            <a:avLst/>
          </a:prstGeom>
          <a:noFill/>
          <a:ln w="9525">
            <a:solidFill>
              <a:schemeClr val="tx1"/>
            </a:solidFill>
            <a:miter lim="800000"/>
            <a:headEnd/>
            <a:tailEnd/>
          </a:ln>
        </p:spPr>
        <p:txBody>
          <a:bodyPr wrap="none" anchor="ctr"/>
          <a:lstStyle/>
          <a:p>
            <a:endParaRPr lang="en-US"/>
          </a:p>
        </p:txBody>
      </p:sp>
      <p:sp>
        <p:nvSpPr>
          <p:cNvPr id="131075" name="Rectangle 3"/>
          <p:cNvSpPr>
            <a:spLocks noChangeArrowheads="1"/>
          </p:cNvSpPr>
          <p:nvPr/>
        </p:nvSpPr>
        <p:spPr bwMode="auto">
          <a:xfrm>
            <a:off x="5732463" y="1905000"/>
            <a:ext cx="747712" cy="898525"/>
          </a:xfrm>
          <a:prstGeom prst="rect">
            <a:avLst/>
          </a:prstGeom>
          <a:noFill/>
          <a:ln w="9525">
            <a:solidFill>
              <a:schemeClr val="tx1"/>
            </a:solidFill>
            <a:miter lim="800000"/>
            <a:headEnd/>
            <a:tailEnd/>
          </a:ln>
        </p:spPr>
        <p:txBody>
          <a:bodyPr wrap="none" anchor="ctr"/>
          <a:lstStyle/>
          <a:p>
            <a:endParaRPr lang="en-US"/>
          </a:p>
        </p:txBody>
      </p:sp>
      <p:sp>
        <p:nvSpPr>
          <p:cNvPr id="131076" name="Rectangle 4"/>
          <p:cNvSpPr>
            <a:spLocks noChangeArrowheads="1"/>
          </p:cNvSpPr>
          <p:nvPr/>
        </p:nvSpPr>
        <p:spPr bwMode="auto">
          <a:xfrm>
            <a:off x="6480175"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1077" name="Rectangle 5"/>
          <p:cNvSpPr>
            <a:spLocks noChangeArrowheads="1"/>
          </p:cNvSpPr>
          <p:nvPr/>
        </p:nvSpPr>
        <p:spPr bwMode="auto">
          <a:xfrm>
            <a:off x="7226300"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1078" name="Rectangle 6"/>
          <p:cNvSpPr>
            <a:spLocks noChangeArrowheads="1"/>
          </p:cNvSpPr>
          <p:nvPr/>
        </p:nvSpPr>
        <p:spPr bwMode="auto">
          <a:xfrm>
            <a:off x="506413"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1079" name="Rectangle 7"/>
          <p:cNvSpPr>
            <a:spLocks noChangeArrowheads="1"/>
          </p:cNvSpPr>
          <p:nvPr/>
        </p:nvSpPr>
        <p:spPr bwMode="auto">
          <a:xfrm>
            <a:off x="1252538"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1080" name="Rectangle 8"/>
          <p:cNvSpPr>
            <a:spLocks noChangeArrowheads="1"/>
          </p:cNvSpPr>
          <p:nvPr/>
        </p:nvSpPr>
        <p:spPr bwMode="auto">
          <a:xfrm>
            <a:off x="1998663"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1081" name="Rectangle 9"/>
          <p:cNvSpPr>
            <a:spLocks noChangeArrowheads="1"/>
          </p:cNvSpPr>
          <p:nvPr/>
        </p:nvSpPr>
        <p:spPr bwMode="auto">
          <a:xfrm>
            <a:off x="7972425"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1082" name="Rectangle 10"/>
          <p:cNvSpPr>
            <a:spLocks noChangeArrowheads="1"/>
          </p:cNvSpPr>
          <p:nvPr/>
        </p:nvSpPr>
        <p:spPr bwMode="auto">
          <a:xfrm>
            <a:off x="2744788" y="4603750"/>
            <a:ext cx="747712" cy="898525"/>
          </a:xfrm>
          <a:prstGeom prst="rect">
            <a:avLst/>
          </a:prstGeom>
          <a:noFill/>
          <a:ln w="9525">
            <a:solidFill>
              <a:schemeClr val="tx1"/>
            </a:solidFill>
            <a:miter lim="800000"/>
            <a:headEnd/>
            <a:tailEnd/>
          </a:ln>
        </p:spPr>
        <p:txBody>
          <a:bodyPr wrap="none" anchor="ctr"/>
          <a:lstStyle/>
          <a:p>
            <a:endParaRPr lang="en-US"/>
          </a:p>
        </p:txBody>
      </p:sp>
      <p:sp>
        <p:nvSpPr>
          <p:cNvPr id="131083" name="Rectangle 11"/>
          <p:cNvSpPr>
            <a:spLocks noChangeArrowheads="1"/>
          </p:cNvSpPr>
          <p:nvPr/>
        </p:nvSpPr>
        <p:spPr bwMode="auto">
          <a:xfrm>
            <a:off x="2744788" y="3705225"/>
            <a:ext cx="747712" cy="898525"/>
          </a:xfrm>
          <a:prstGeom prst="rect">
            <a:avLst/>
          </a:prstGeom>
          <a:noFill/>
          <a:ln w="9525">
            <a:solidFill>
              <a:schemeClr val="tx1"/>
            </a:solidFill>
            <a:miter lim="800000"/>
            <a:headEnd/>
            <a:tailEnd/>
          </a:ln>
        </p:spPr>
        <p:txBody>
          <a:bodyPr wrap="none" anchor="ctr"/>
          <a:lstStyle/>
          <a:p>
            <a:endParaRPr lang="en-US"/>
          </a:p>
        </p:txBody>
      </p:sp>
      <p:sp>
        <p:nvSpPr>
          <p:cNvPr id="131084" name="Rectangle 12"/>
          <p:cNvSpPr>
            <a:spLocks noChangeArrowheads="1"/>
          </p:cNvSpPr>
          <p:nvPr/>
        </p:nvSpPr>
        <p:spPr bwMode="auto">
          <a:xfrm>
            <a:off x="2744788" y="2803525"/>
            <a:ext cx="747712" cy="901700"/>
          </a:xfrm>
          <a:prstGeom prst="rect">
            <a:avLst/>
          </a:prstGeom>
          <a:noFill/>
          <a:ln w="9525">
            <a:solidFill>
              <a:schemeClr val="tx1"/>
            </a:solidFill>
            <a:miter lim="800000"/>
            <a:headEnd/>
            <a:tailEnd/>
          </a:ln>
        </p:spPr>
        <p:txBody>
          <a:bodyPr wrap="none" anchor="ctr"/>
          <a:lstStyle/>
          <a:p>
            <a:endParaRPr lang="en-US"/>
          </a:p>
        </p:txBody>
      </p:sp>
      <p:sp>
        <p:nvSpPr>
          <p:cNvPr id="131085" name="Text Box 13"/>
          <p:cNvSpPr txBox="1">
            <a:spLocks noChangeArrowheads="1"/>
          </p:cNvSpPr>
          <p:nvPr/>
        </p:nvSpPr>
        <p:spPr bwMode="auto">
          <a:xfrm>
            <a:off x="2911475" y="5748338"/>
            <a:ext cx="415925" cy="366712"/>
          </a:xfrm>
          <a:prstGeom prst="rect">
            <a:avLst/>
          </a:prstGeom>
          <a:noFill/>
          <a:ln w="9525">
            <a:noFill/>
            <a:miter lim="800000"/>
            <a:headEnd/>
            <a:tailEnd/>
          </a:ln>
        </p:spPr>
        <p:txBody>
          <a:bodyPr>
            <a:spAutoFit/>
          </a:bodyPr>
          <a:lstStyle/>
          <a:p>
            <a:pPr algn="ctr">
              <a:spcBef>
                <a:spcPct val="50000"/>
              </a:spcBef>
            </a:pPr>
            <a:endParaRPr lang="en-US" sz="1800" b="1">
              <a:latin typeface="Times New Roman" pitchFamily="18" charset="0"/>
            </a:endParaRPr>
          </a:p>
        </p:txBody>
      </p:sp>
      <p:sp>
        <p:nvSpPr>
          <p:cNvPr id="131086" name="Text Box 14"/>
          <p:cNvSpPr txBox="1">
            <a:spLocks noChangeArrowheads="1"/>
          </p:cNvSpPr>
          <p:nvPr/>
        </p:nvSpPr>
        <p:spPr bwMode="auto">
          <a:xfrm>
            <a:off x="381000" y="20081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15</a:t>
            </a:r>
          </a:p>
          <a:p>
            <a:pPr algn="ctr"/>
            <a:r>
              <a:rPr lang="en-US" sz="1600" b="1">
                <a:latin typeface="Times New Roman" pitchFamily="18" charset="0"/>
              </a:rPr>
              <a:t>D</a:t>
            </a:r>
          </a:p>
        </p:txBody>
      </p:sp>
      <p:sp>
        <p:nvSpPr>
          <p:cNvPr id="131087" name="Text Box 15"/>
          <p:cNvSpPr txBox="1">
            <a:spLocks noChangeArrowheads="1"/>
          </p:cNvSpPr>
          <p:nvPr/>
        </p:nvSpPr>
        <p:spPr bwMode="auto">
          <a:xfrm>
            <a:off x="1155700" y="20081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14</a:t>
            </a:r>
          </a:p>
          <a:p>
            <a:pPr algn="ctr"/>
            <a:r>
              <a:rPr lang="en-US" sz="1600" b="1">
                <a:latin typeface="Times New Roman" pitchFamily="18" charset="0"/>
              </a:rPr>
              <a:t>D</a:t>
            </a:r>
          </a:p>
        </p:txBody>
      </p:sp>
      <p:sp>
        <p:nvSpPr>
          <p:cNvPr id="131088" name="Text Box 16"/>
          <p:cNvSpPr txBox="1">
            <a:spLocks noChangeArrowheads="1"/>
          </p:cNvSpPr>
          <p:nvPr/>
        </p:nvSpPr>
        <p:spPr bwMode="auto">
          <a:xfrm>
            <a:off x="1847850" y="20081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13</a:t>
            </a:r>
          </a:p>
          <a:p>
            <a:pPr algn="ctr"/>
            <a:r>
              <a:rPr lang="en-US" sz="1600" b="1">
                <a:latin typeface="Times New Roman" pitchFamily="18" charset="0"/>
              </a:rPr>
              <a:t>D</a:t>
            </a:r>
          </a:p>
        </p:txBody>
      </p:sp>
      <p:sp>
        <p:nvSpPr>
          <p:cNvPr id="131089" name="Text Box 17"/>
          <p:cNvSpPr txBox="1">
            <a:spLocks noChangeArrowheads="1"/>
          </p:cNvSpPr>
          <p:nvPr/>
        </p:nvSpPr>
        <p:spPr bwMode="auto">
          <a:xfrm>
            <a:off x="2616200" y="2924175"/>
            <a:ext cx="995363" cy="581025"/>
          </a:xfrm>
          <a:prstGeom prst="rect">
            <a:avLst/>
          </a:prstGeom>
          <a:noFill/>
          <a:ln w="9525">
            <a:noFill/>
            <a:miter lim="800000"/>
            <a:headEnd/>
            <a:tailEnd/>
          </a:ln>
        </p:spPr>
        <p:txBody>
          <a:bodyPr>
            <a:spAutoFit/>
          </a:bodyPr>
          <a:lstStyle/>
          <a:p>
            <a:pPr algn="ctr"/>
            <a:r>
              <a:rPr lang="en-US" sz="1600" b="1">
                <a:latin typeface="Times New Roman" pitchFamily="18" charset="0"/>
              </a:rPr>
              <a:t>9</a:t>
            </a:r>
          </a:p>
          <a:p>
            <a:pPr algn="ctr"/>
            <a:r>
              <a:rPr lang="en-US" sz="1600" b="1">
                <a:latin typeface="Times New Roman" pitchFamily="18" charset="0"/>
              </a:rPr>
              <a:t>D</a:t>
            </a:r>
          </a:p>
        </p:txBody>
      </p:sp>
      <p:sp>
        <p:nvSpPr>
          <p:cNvPr id="131090" name="Text Box 18"/>
          <p:cNvSpPr txBox="1">
            <a:spLocks noChangeArrowheads="1"/>
          </p:cNvSpPr>
          <p:nvPr/>
        </p:nvSpPr>
        <p:spPr bwMode="auto">
          <a:xfrm>
            <a:off x="2611438" y="38369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10</a:t>
            </a:r>
          </a:p>
          <a:p>
            <a:pPr algn="ctr"/>
            <a:r>
              <a:rPr lang="en-US" sz="1600" b="1">
                <a:latin typeface="Times New Roman" pitchFamily="18" charset="0"/>
              </a:rPr>
              <a:t>D</a:t>
            </a:r>
          </a:p>
        </p:txBody>
      </p:sp>
      <p:sp>
        <p:nvSpPr>
          <p:cNvPr id="131091" name="Text Box 19"/>
          <p:cNvSpPr txBox="1">
            <a:spLocks noChangeArrowheads="1"/>
          </p:cNvSpPr>
          <p:nvPr/>
        </p:nvSpPr>
        <p:spPr bwMode="auto">
          <a:xfrm>
            <a:off x="2611438" y="4800600"/>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11</a:t>
            </a:r>
          </a:p>
          <a:p>
            <a:pPr algn="ctr"/>
            <a:r>
              <a:rPr lang="en-US" sz="1600" b="1">
                <a:latin typeface="Times New Roman" pitchFamily="18" charset="0"/>
              </a:rPr>
              <a:t>D</a:t>
            </a:r>
          </a:p>
        </p:txBody>
      </p:sp>
      <p:sp>
        <p:nvSpPr>
          <p:cNvPr id="131092" name="Text Box 20"/>
          <p:cNvSpPr txBox="1">
            <a:spLocks noChangeArrowheads="1"/>
          </p:cNvSpPr>
          <p:nvPr/>
        </p:nvSpPr>
        <p:spPr bwMode="auto">
          <a:xfrm>
            <a:off x="2611438" y="5667375"/>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12</a:t>
            </a:r>
          </a:p>
          <a:p>
            <a:pPr algn="ctr"/>
            <a:r>
              <a:rPr lang="en-US" sz="1600" b="1">
                <a:latin typeface="Times New Roman" pitchFamily="18" charset="0"/>
              </a:rPr>
              <a:t>D</a:t>
            </a:r>
          </a:p>
        </p:txBody>
      </p:sp>
      <p:sp>
        <p:nvSpPr>
          <p:cNvPr id="131093" name="Text Box 21"/>
          <p:cNvSpPr txBox="1">
            <a:spLocks noChangeArrowheads="1"/>
          </p:cNvSpPr>
          <p:nvPr/>
        </p:nvSpPr>
        <p:spPr bwMode="auto">
          <a:xfrm>
            <a:off x="5618163" y="2008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5</a:t>
            </a:r>
          </a:p>
          <a:p>
            <a:pPr algn="ctr"/>
            <a:r>
              <a:rPr lang="en-US" sz="1600" b="1">
                <a:latin typeface="Times New Roman" pitchFamily="18" charset="0"/>
              </a:rPr>
              <a:t>D</a:t>
            </a:r>
          </a:p>
        </p:txBody>
      </p:sp>
      <p:sp>
        <p:nvSpPr>
          <p:cNvPr id="131094" name="Text Box 22"/>
          <p:cNvSpPr txBox="1">
            <a:spLocks noChangeArrowheads="1"/>
          </p:cNvSpPr>
          <p:nvPr/>
        </p:nvSpPr>
        <p:spPr bwMode="auto">
          <a:xfrm>
            <a:off x="6386513" y="2008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6</a:t>
            </a:r>
          </a:p>
          <a:p>
            <a:pPr algn="ctr"/>
            <a:r>
              <a:rPr lang="en-US" sz="1600" b="1">
                <a:latin typeface="Times New Roman" pitchFamily="18" charset="0"/>
              </a:rPr>
              <a:t>D</a:t>
            </a:r>
          </a:p>
        </p:txBody>
      </p:sp>
      <p:sp>
        <p:nvSpPr>
          <p:cNvPr id="131095" name="Text Box 23"/>
          <p:cNvSpPr txBox="1">
            <a:spLocks noChangeArrowheads="1"/>
          </p:cNvSpPr>
          <p:nvPr/>
        </p:nvSpPr>
        <p:spPr bwMode="auto">
          <a:xfrm>
            <a:off x="7156450" y="20081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7</a:t>
            </a:r>
          </a:p>
          <a:p>
            <a:pPr algn="ctr"/>
            <a:r>
              <a:rPr lang="en-US" sz="1600" b="1">
                <a:latin typeface="Times New Roman" pitchFamily="18" charset="0"/>
              </a:rPr>
              <a:t>D</a:t>
            </a:r>
          </a:p>
        </p:txBody>
      </p:sp>
      <p:sp>
        <p:nvSpPr>
          <p:cNvPr id="131096" name="Text Box 24"/>
          <p:cNvSpPr txBox="1">
            <a:spLocks noChangeArrowheads="1"/>
          </p:cNvSpPr>
          <p:nvPr/>
        </p:nvSpPr>
        <p:spPr bwMode="auto">
          <a:xfrm>
            <a:off x="7843838" y="2008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8</a:t>
            </a:r>
          </a:p>
          <a:p>
            <a:pPr algn="ctr"/>
            <a:r>
              <a:rPr lang="en-US" sz="1600" b="1">
                <a:latin typeface="Times New Roman" pitchFamily="18" charset="0"/>
              </a:rPr>
              <a:t>D</a:t>
            </a:r>
          </a:p>
        </p:txBody>
      </p:sp>
      <p:grpSp>
        <p:nvGrpSpPr>
          <p:cNvPr id="131098" name="Group 29"/>
          <p:cNvGrpSpPr>
            <a:grpSpLocks/>
          </p:cNvGrpSpPr>
          <p:nvPr/>
        </p:nvGrpSpPr>
        <p:grpSpPr bwMode="auto">
          <a:xfrm>
            <a:off x="3657600" y="1905000"/>
            <a:ext cx="5486400" cy="3363913"/>
            <a:chOff x="2304" y="1056"/>
            <a:chExt cx="3456" cy="2119"/>
          </a:xfrm>
        </p:grpSpPr>
        <p:grpSp>
          <p:nvGrpSpPr>
            <p:cNvPr id="131108" name="Group 30"/>
            <p:cNvGrpSpPr>
              <a:grpSpLocks/>
            </p:cNvGrpSpPr>
            <p:nvPr/>
          </p:nvGrpSpPr>
          <p:grpSpPr bwMode="auto">
            <a:xfrm>
              <a:off x="3054" y="1056"/>
              <a:ext cx="627" cy="566"/>
              <a:chOff x="3054" y="1056"/>
              <a:chExt cx="627" cy="566"/>
            </a:xfrm>
          </p:grpSpPr>
          <p:sp>
            <p:nvSpPr>
              <p:cNvPr id="131112" name="Rectangle 31" descr="30%"/>
              <p:cNvSpPr>
                <a:spLocks noChangeArrowheads="1"/>
              </p:cNvSpPr>
              <p:nvPr/>
            </p:nvSpPr>
            <p:spPr bwMode="auto">
              <a:xfrm>
                <a:off x="3141" y="1056"/>
                <a:ext cx="470" cy="566"/>
              </a:xfrm>
              <a:prstGeom prst="rect">
                <a:avLst/>
              </a:prstGeom>
              <a:pattFill prst="pct30">
                <a:fgClr>
                  <a:schemeClr val="folHlink"/>
                </a:fgClr>
                <a:bgClr>
                  <a:srgbClr val="FFFFFF"/>
                </a:bgClr>
              </a:pattFill>
              <a:ln w="9525">
                <a:solidFill>
                  <a:schemeClr val="tx1"/>
                </a:solidFill>
                <a:miter lim="800000"/>
                <a:headEnd/>
                <a:tailEnd/>
              </a:ln>
            </p:spPr>
            <p:txBody>
              <a:bodyPr wrap="none" anchor="ctr"/>
              <a:lstStyle/>
              <a:p>
                <a:pPr algn="ctr"/>
                <a:endParaRPr lang="en-US" sz="1800" b="1">
                  <a:solidFill>
                    <a:schemeClr val="accent2"/>
                  </a:solidFill>
                  <a:latin typeface="Times New Roman" pitchFamily="18" charset="0"/>
                </a:endParaRPr>
              </a:p>
            </p:txBody>
          </p:sp>
          <p:sp>
            <p:nvSpPr>
              <p:cNvPr id="131113" name="Text Box 32"/>
              <p:cNvSpPr txBox="1">
                <a:spLocks noChangeArrowheads="1"/>
              </p:cNvSpPr>
              <p:nvPr/>
            </p:nvSpPr>
            <p:spPr bwMode="auto">
              <a:xfrm>
                <a:off x="3054" y="1121"/>
                <a:ext cx="627" cy="367"/>
              </a:xfrm>
              <a:prstGeom prst="rect">
                <a:avLst/>
              </a:prstGeom>
              <a:noFill/>
              <a:ln w="9525">
                <a:noFill/>
                <a:miter lim="800000"/>
                <a:headEnd/>
                <a:tailEnd/>
              </a:ln>
            </p:spPr>
            <p:txBody>
              <a:bodyPr>
                <a:spAutoFit/>
              </a:bodyPr>
              <a:lstStyle/>
              <a:p>
                <a:pPr algn="ctr"/>
                <a:r>
                  <a:rPr lang="en-US" sz="1600" b="1">
                    <a:latin typeface="Times New Roman" pitchFamily="18" charset="0"/>
                  </a:rPr>
                  <a:t>4</a:t>
                </a:r>
              </a:p>
              <a:p>
                <a:pPr algn="ctr"/>
                <a:r>
                  <a:rPr lang="en-US" sz="1600" b="1">
                    <a:latin typeface="Times New Roman" pitchFamily="18" charset="0"/>
                  </a:rPr>
                  <a:t>D</a:t>
                </a:r>
              </a:p>
            </p:txBody>
          </p:sp>
        </p:grpSp>
        <p:sp>
          <p:nvSpPr>
            <p:cNvPr id="131109" name="Text Box 33"/>
            <p:cNvSpPr txBox="1">
              <a:spLocks noChangeArrowheads="1"/>
            </p:cNvSpPr>
            <p:nvPr/>
          </p:nvSpPr>
          <p:spPr bwMode="auto">
            <a:xfrm>
              <a:off x="2928" y="1920"/>
              <a:ext cx="1200" cy="330"/>
            </a:xfrm>
            <a:prstGeom prst="rect">
              <a:avLst/>
            </a:prstGeom>
            <a:noFill/>
            <a:ln w="9525">
              <a:noFill/>
              <a:miter lim="800000"/>
              <a:headEnd/>
              <a:tailEnd/>
            </a:ln>
          </p:spPr>
          <p:txBody>
            <a:bodyPr>
              <a:spAutoFit/>
            </a:bodyPr>
            <a:lstStyle/>
            <a:p>
              <a:pPr marL="457200" indent="-457200">
                <a:spcBef>
                  <a:spcPct val="50000"/>
                </a:spcBef>
              </a:pPr>
              <a:r>
                <a:rPr lang="en-US" sz="2800">
                  <a:solidFill>
                    <a:schemeClr val="tx2"/>
                  </a:solidFill>
                  <a:latin typeface="Comic Sans MS" pitchFamily="66" charset="0"/>
                </a:rPr>
                <a:t>Infringed</a:t>
              </a:r>
            </a:p>
          </p:txBody>
        </p:sp>
        <p:sp>
          <p:nvSpPr>
            <p:cNvPr id="131110" name="AutoShape 34"/>
            <p:cNvSpPr>
              <a:spLocks noChangeArrowheads="1"/>
            </p:cNvSpPr>
            <p:nvPr/>
          </p:nvSpPr>
          <p:spPr bwMode="auto">
            <a:xfrm>
              <a:off x="3264" y="1680"/>
              <a:ext cx="192" cy="240"/>
            </a:xfrm>
            <a:prstGeom prst="upArrow">
              <a:avLst>
                <a:gd name="adj1" fmla="val 50000"/>
                <a:gd name="adj2" fmla="val 31250"/>
              </a:avLst>
            </a:prstGeom>
            <a:solidFill>
              <a:schemeClr val="accent1"/>
            </a:solidFill>
            <a:ln w="9525">
              <a:solidFill>
                <a:schemeClr val="tx1"/>
              </a:solidFill>
              <a:miter lim="800000"/>
              <a:headEnd/>
              <a:tailEnd/>
            </a:ln>
          </p:spPr>
          <p:txBody>
            <a:bodyPr wrap="none" anchor="ctr"/>
            <a:lstStyle/>
            <a:p>
              <a:pPr algn="ctr"/>
              <a:endParaRPr lang="en-US" sz="1800" b="1">
                <a:solidFill>
                  <a:schemeClr val="accent2"/>
                </a:solidFill>
                <a:latin typeface="Times New Roman" pitchFamily="18" charset="0"/>
              </a:endParaRPr>
            </a:p>
          </p:txBody>
        </p:sp>
        <p:sp>
          <p:nvSpPr>
            <p:cNvPr id="131111" name="Text Box 35"/>
            <p:cNvSpPr txBox="1">
              <a:spLocks noChangeArrowheads="1"/>
            </p:cNvSpPr>
            <p:nvPr/>
          </p:nvSpPr>
          <p:spPr bwMode="auto">
            <a:xfrm>
              <a:off x="2304" y="2496"/>
              <a:ext cx="3456" cy="679"/>
            </a:xfrm>
            <a:prstGeom prst="rect">
              <a:avLst/>
            </a:prstGeom>
            <a:noFill/>
            <a:ln w="9525">
              <a:noFill/>
              <a:miter lim="800000"/>
              <a:headEnd/>
              <a:tailEnd/>
            </a:ln>
          </p:spPr>
          <p:txBody>
            <a:bodyPr>
              <a:spAutoFit/>
            </a:bodyPr>
            <a:lstStyle/>
            <a:p>
              <a:pPr marL="457200" indent="-457200" algn="ctr">
                <a:spcBef>
                  <a:spcPct val="50000"/>
                </a:spcBef>
              </a:pPr>
              <a:r>
                <a:rPr lang="en-US" sz="3200">
                  <a:solidFill>
                    <a:schemeClr val="tx2"/>
                  </a:solidFill>
                  <a:latin typeface="Comic Sans MS" pitchFamily="66" charset="0"/>
                </a:rPr>
                <a:t>Are any other claims infringed?</a:t>
              </a:r>
            </a:p>
          </p:txBody>
        </p:sp>
      </p:grpSp>
      <p:grpSp>
        <p:nvGrpSpPr>
          <p:cNvPr id="131099" name="Group 36"/>
          <p:cNvGrpSpPr>
            <a:grpSpLocks/>
          </p:cNvGrpSpPr>
          <p:nvPr/>
        </p:nvGrpSpPr>
        <p:grpSpPr bwMode="auto">
          <a:xfrm>
            <a:off x="2616200" y="1905000"/>
            <a:ext cx="995363" cy="898525"/>
            <a:chOff x="1648" y="1056"/>
            <a:chExt cx="627" cy="566"/>
          </a:xfrm>
        </p:grpSpPr>
        <p:sp>
          <p:nvSpPr>
            <p:cNvPr id="131106" name="Rectangle 37" descr="30%"/>
            <p:cNvSpPr>
              <a:spLocks noChangeArrowheads="1"/>
            </p:cNvSpPr>
            <p:nvPr/>
          </p:nvSpPr>
          <p:spPr bwMode="auto">
            <a:xfrm>
              <a:off x="1729" y="1056"/>
              <a:ext cx="471" cy="566"/>
            </a:xfrm>
            <a:prstGeom prst="rect">
              <a:avLst/>
            </a:prstGeom>
            <a:noFill/>
            <a:ln w="9525">
              <a:solidFill>
                <a:schemeClr val="tx1"/>
              </a:solidFill>
              <a:miter lim="800000"/>
              <a:headEnd/>
              <a:tailEnd/>
            </a:ln>
          </p:spPr>
          <p:txBody>
            <a:bodyPr wrap="none" anchor="ctr"/>
            <a:lstStyle/>
            <a:p>
              <a:endParaRPr lang="en-US"/>
            </a:p>
          </p:txBody>
        </p:sp>
        <p:sp>
          <p:nvSpPr>
            <p:cNvPr id="131107" name="Text Box 38"/>
            <p:cNvSpPr txBox="1">
              <a:spLocks noChangeArrowheads="1"/>
            </p:cNvSpPr>
            <p:nvPr/>
          </p:nvSpPr>
          <p:spPr bwMode="auto">
            <a:xfrm>
              <a:off x="1648" y="1121"/>
              <a:ext cx="627" cy="367"/>
            </a:xfrm>
            <a:prstGeom prst="rect">
              <a:avLst/>
            </a:prstGeom>
            <a:noFill/>
            <a:ln w="9525">
              <a:noFill/>
              <a:miter lim="800000"/>
              <a:headEnd/>
              <a:tailEnd/>
            </a:ln>
          </p:spPr>
          <p:txBody>
            <a:bodyPr>
              <a:spAutoFit/>
            </a:bodyPr>
            <a:lstStyle/>
            <a:p>
              <a:pPr algn="ctr"/>
              <a:r>
                <a:rPr lang="en-US" sz="1600" b="1">
                  <a:latin typeface="Times New Roman" pitchFamily="18" charset="0"/>
                </a:rPr>
                <a:t>1</a:t>
              </a:r>
            </a:p>
            <a:p>
              <a:pPr algn="ctr"/>
              <a:r>
                <a:rPr lang="en-US" sz="1600" b="1">
                  <a:latin typeface="Times New Roman" pitchFamily="18" charset="0"/>
                </a:rPr>
                <a:t>I</a:t>
              </a:r>
            </a:p>
          </p:txBody>
        </p:sp>
      </p:grpSp>
      <p:grpSp>
        <p:nvGrpSpPr>
          <p:cNvPr id="131100" name="Group 39"/>
          <p:cNvGrpSpPr>
            <a:grpSpLocks/>
          </p:cNvGrpSpPr>
          <p:nvPr/>
        </p:nvGrpSpPr>
        <p:grpSpPr bwMode="auto">
          <a:xfrm>
            <a:off x="3386138" y="1905000"/>
            <a:ext cx="995362" cy="898525"/>
            <a:chOff x="2133" y="1056"/>
            <a:chExt cx="627" cy="566"/>
          </a:xfrm>
        </p:grpSpPr>
        <p:sp>
          <p:nvSpPr>
            <p:cNvPr id="131104" name="Rectangle 40" descr="30%"/>
            <p:cNvSpPr>
              <a:spLocks noChangeArrowheads="1"/>
            </p:cNvSpPr>
            <p:nvPr/>
          </p:nvSpPr>
          <p:spPr bwMode="auto">
            <a:xfrm>
              <a:off x="2200" y="1056"/>
              <a:ext cx="470" cy="566"/>
            </a:xfrm>
            <a:prstGeom prst="rect">
              <a:avLst/>
            </a:prstGeom>
            <a:noFill/>
            <a:ln w="9525">
              <a:solidFill>
                <a:schemeClr val="tx1"/>
              </a:solidFill>
              <a:miter lim="800000"/>
              <a:headEnd/>
              <a:tailEnd/>
            </a:ln>
          </p:spPr>
          <p:txBody>
            <a:bodyPr wrap="none" anchor="ctr"/>
            <a:lstStyle/>
            <a:p>
              <a:endParaRPr lang="en-US"/>
            </a:p>
          </p:txBody>
        </p:sp>
        <p:sp>
          <p:nvSpPr>
            <p:cNvPr id="131105" name="Text Box 41"/>
            <p:cNvSpPr txBox="1">
              <a:spLocks noChangeArrowheads="1"/>
            </p:cNvSpPr>
            <p:nvPr/>
          </p:nvSpPr>
          <p:spPr bwMode="auto">
            <a:xfrm>
              <a:off x="2133" y="1121"/>
              <a:ext cx="627" cy="367"/>
            </a:xfrm>
            <a:prstGeom prst="rect">
              <a:avLst/>
            </a:prstGeom>
            <a:noFill/>
            <a:ln w="9525">
              <a:noFill/>
              <a:miter lim="800000"/>
              <a:headEnd/>
              <a:tailEnd/>
            </a:ln>
          </p:spPr>
          <p:txBody>
            <a:bodyPr>
              <a:spAutoFit/>
            </a:bodyPr>
            <a:lstStyle/>
            <a:p>
              <a:pPr algn="ctr"/>
              <a:r>
                <a:rPr lang="en-US" sz="1600" b="1">
                  <a:latin typeface="Times New Roman" pitchFamily="18" charset="0"/>
                </a:rPr>
                <a:t>2</a:t>
              </a:r>
            </a:p>
            <a:p>
              <a:pPr algn="ctr"/>
              <a:r>
                <a:rPr lang="en-US" sz="1600" b="1">
                  <a:latin typeface="Times New Roman" pitchFamily="18" charset="0"/>
                </a:rPr>
                <a:t>D</a:t>
              </a:r>
            </a:p>
          </p:txBody>
        </p:sp>
      </p:grpSp>
      <p:grpSp>
        <p:nvGrpSpPr>
          <p:cNvPr id="131101" name="Group 42"/>
          <p:cNvGrpSpPr>
            <a:grpSpLocks/>
          </p:cNvGrpSpPr>
          <p:nvPr/>
        </p:nvGrpSpPr>
        <p:grpSpPr bwMode="auto">
          <a:xfrm>
            <a:off x="4156075" y="1905000"/>
            <a:ext cx="995363" cy="898525"/>
            <a:chOff x="2618" y="1056"/>
            <a:chExt cx="627" cy="566"/>
          </a:xfrm>
        </p:grpSpPr>
        <p:sp>
          <p:nvSpPr>
            <p:cNvPr id="131102" name="Rectangle 43" descr="30%"/>
            <p:cNvSpPr>
              <a:spLocks noChangeArrowheads="1"/>
            </p:cNvSpPr>
            <p:nvPr/>
          </p:nvSpPr>
          <p:spPr bwMode="auto">
            <a:xfrm>
              <a:off x="2670" y="1056"/>
              <a:ext cx="471" cy="566"/>
            </a:xfrm>
            <a:prstGeom prst="rect">
              <a:avLst/>
            </a:prstGeom>
            <a:noFill/>
            <a:ln w="9525">
              <a:solidFill>
                <a:schemeClr val="tx1"/>
              </a:solidFill>
              <a:miter lim="800000"/>
              <a:headEnd/>
              <a:tailEnd/>
            </a:ln>
          </p:spPr>
          <p:txBody>
            <a:bodyPr wrap="none" anchor="ctr"/>
            <a:lstStyle/>
            <a:p>
              <a:endParaRPr lang="en-US"/>
            </a:p>
          </p:txBody>
        </p:sp>
        <p:sp>
          <p:nvSpPr>
            <p:cNvPr id="131103" name="Text Box 44"/>
            <p:cNvSpPr txBox="1">
              <a:spLocks noChangeArrowheads="1"/>
            </p:cNvSpPr>
            <p:nvPr/>
          </p:nvSpPr>
          <p:spPr bwMode="auto">
            <a:xfrm>
              <a:off x="2618" y="1121"/>
              <a:ext cx="627" cy="367"/>
            </a:xfrm>
            <a:prstGeom prst="rect">
              <a:avLst/>
            </a:prstGeom>
            <a:noFill/>
            <a:ln w="9525">
              <a:noFill/>
              <a:miter lim="800000"/>
              <a:headEnd/>
              <a:tailEnd/>
            </a:ln>
          </p:spPr>
          <p:txBody>
            <a:bodyPr>
              <a:spAutoFit/>
            </a:bodyPr>
            <a:lstStyle/>
            <a:p>
              <a:pPr algn="ctr"/>
              <a:r>
                <a:rPr lang="en-US" sz="1600" b="1">
                  <a:latin typeface="Times New Roman" pitchFamily="18" charset="0"/>
                </a:rPr>
                <a:t>3</a:t>
              </a:r>
            </a:p>
            <a:p>
              <a:pPr algn="ctr"/>
              <a:r>
                <a:rPr lang="en-US" sz="1600" b="1">
                  <a:latin typeface="Times New Roman" pitchFamily="18" charset="0"/>
                </a:rPr>
                <a:t>D</a:t>
              </a:r>
            </a:p>
          </p:txBody>
        </p:sp>
      </p:grpSp>
      <p:sp>
        <p:nvSpPr>
          <p:cNvPr id="42" name="Text Box 6"/>
          <p:cNvSpPr txBox="1">
            <a:spLocks noChangeArrowheads="1"/>
          </p:cNvSpPr>
          <p:nvPr/>
        </p:nvSpPr>
        <p:spPr bwMode="auto">
          <a:xfrm>
            <a:off x="254000" y="304799"/>
            <a:ext cx="8458200" cy="677108"/>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Understanding Infringement</a:t>
            </a:r>
          </a:p>
        </p:txBody>
      </p:sp>
    </p:spTree>
    <p:extLst>
      <p:ext uri="{BB962C8B-B14F-4D97-AF65-F5344CB8AC3E}">
        <p14:creationId xmlns:p14="http://schemas.microsoft.com/office/powerpoint/2010/main" val="177863444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2744788" y="5502275"/>
            <a:ext cx="747712" cy="898525"/>
          </a:xfrm>
          <a:prstGeom prst="rect">
            <a:avLst/>
          </a:prstGeom>
          <a:noFill/>
          <a:ln w="9525">
            <a:solidFill>
              <a:schemeClr val="tx1"/>
            </a:solidFill>
            <a:miter lim="800000"/>
            <a:headEnd/>
            <a:tailEnd/>
          </a:ln>
        </p:spPr>
        <p:txBody>
          <a:bodyPr wrap="none" anchor="ctr"/>
          <a:lstStyle/>
          <a:p>
            <a:endParaRPr lang="en-US"/>
          </a:p>
        </p:txBody>
      </p:sp>
      <p:sp>
        <p:nvSpPr>
          <p:cNvPr id="132099" name="Rectangle 3"/>
          <p:cNvSpPr>
            <a:spLocks noChangeArrowheads="1"/>
          </p:cNvSpPr>
          <p:nvPr/>
        </p:nvSpPr>
        <p:spPr bwMode="auto">
          <a:xfrm>
            <a:off x="5732463" y="1905000"/>
            <a:ext cx="747712" cy="898525"/>
          </a:xfrm>
          <a:prstGeom prst="rect">
            <a:avLst/>
          </a:prstGeom>
          <a:noFill/>
          <a:ln w="9525">
            <a:solidFill>
              <a:schemeClr val="tx1"/>
            </a:solidFill>
            <a:miter lim="800000"/>
            <a:headEnd/>
            <a:tailEnd/>
          </a:ln>
        </p:spPr>
        <p:txBody>
          <a:bodyPr wrap="none" anchor="ctr"/>
          <a:lstStyle/>
          <a:p>
            <a:endParaRPr lang="en-US"/>
          </a:p>
        </p:txBody>
      </p:sp>
      <p:sp>
        <p:nvSpPr>
          <p:cNvPr id="132100" name="Rectangle 4"/>
          <p:cNvSpPr>
            <a:spLocks noChangeArrowheads="1"/>
          </p:cNvSpPr>
          <p:nvPr/>
        </p:nvSpPr>
        <p:spPr bwMode="auto">
          <a:xfrm>
            <a:off x="6480175"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2101" name="Rectangle 5"/>
          <p:cNvSpPr>
            <a:spLocks noChangeArrowheads="1"/>
          </p:cNvSpPr>
          <p:nvPr/>
        </p:nvSpPr>
        <p:spPr bwMode="auto">
          <a:xfrm>
            <a:off x="7226300"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2102" name="Rectangle 6"/>
          <p:cNvSpPr>
            <a:spLocks noChangeArrowheads="1"/>
          </p:cNvSpPr>
          <p:nvPr/>
        </p:nvSpPr>
        <p:spPr bwMode="auto">
          <a:xfrm>
            <a:off x="506413"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2103" name="Rectangle 7"/>
          <p:cNvSpPr>
            <a:spLocks noChangeArrowheads="1"/>
          </p:cNvSpPr>
          <p:nvPr/>
        </p:nvSpPr>
        <p:spPr bwMode="auto">
          <a:xfrm>
            <a:off x="1252538"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2104" name="Rectangle 8"/>
          <p:cNvSpPr>
            <a:spLocks noChangeArrowheads="1"/>
          </p:cNvSpPr>
          <p:nvPr/>
        </p:nvSpPr>
        <p:spPr bwMode="auto">
          <a:xfrm>
            <a:off x="1998663"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2105" name="Rectangle 9"/>
          <p:cNvSpPr>
            <a:spLocks noChangeArrowheads="1"/>
          </p:cNvSpPr>
          <p:nvPr/>
        </p:nvSpPr>
        <p:spPr bwMode="auto">
          <a:xfrm>
            <a:off x="7972425" y="1905000"/>
            <a:ext cx="746125" cy="898525"/>
          </a:xfrm>
          <a:prstGeom prst="rect">
            <a:avLst/>
          </a:prstGeom>
          <a:noFill/>
          <a:ln w="9525">
            <a:solidFill>
              <a:schemeClr val="tx1"/>
            </a:solidFill>
            <a:miter lim="800000"/>
            <a:headEnd/>
            <a:tailEnd/>
          </a:ln>
        </p:spPr>
        <p:txBody>
          <a:bodyPr wrap="none" anchor="ctr"/>
          <a:lstStyle/>
          <a:p>
            <a:endParaRPr lang="en-US"/>
          </a:p>
        </p:txBody>
      </p:sp>
      <p:sp>
        <p:nvSpPr>
          <p:cNvPr id="132106" name="Rectangle 10"/>
          <p:cNvSpPr>
            <a:spLocks noChangeArrowheads="1"/>
          </p:cNvSpPr>
          <p:nvPr/>
        </p:nvSpPr>
        <p:spPr bwMode="auto">
          <a:xfrm>
            <a:off x="2744788" y="4603750"/>
            <a:ext cx="747712" cy="898525"/>
          </a:xfrm>
          <a:prstGeom prst="rect">
            <a:avLst/>
          </a:prstGeom>
          <a:noFill/>
          <a:ln w="9525">
            <a:solidFill>
              <a:schemeClr val="tx1"/>
            </a:solidFill>
            <a:miter lim="800000"/>
            <a:headEnd/>
            <a:tailEnd/>
          </a:ln>
        </p:spPr>
        <p:txBody>
          <a:bodyPr wrap="none" anchor="ctr"/>
          <a:lstStyle/>
          <a:p>
            <a:endParaRPr lang="en-US"/>
          </a:p>
        </p:txBody>
      </p:sp>
      <p:sp>
        <p:nvSpPr>
          <p:cNvPr id="132107" name="Rectangle 11"/>
          <p:cNvSpPr>
            <a:spLocks noChangeArrowheads="1"/>
          </p:cNvSpPr>
          <p:nvPr/>
        </p:nvSpPr>
        <p:spPr bwMode="auto">
          <a:xfrm>
            <a:off x="2744788" y="3705225"/>
            <a:ext cx="747712" cy="898525"/>
          </a:xfrm>
          <a:prstGeom prst="rect">
            <a:avLst/>
          </a:prstGeom>
          <a:noFill/>
          <a:ln w="9525">
            <a:solidFill>
              <a:schemeClr val="tx1"/>
            </a:solidFill>
            <a:miter lim="800000"/>
            <a:headEnd/>
            <a:tailEnd/>
          </a:ln>
        </p:spPr>
        <p:txBody>
          <a:bodyPr wrap="none" anchor="ctr"/>
          <a:lstStyle/>
          <a:p>
            <a:endParaRPr lang="en-US"/>
          </a:p>
        </p:txBody>
      </p:sp>
      <p:sp>
        <p:nvSpPr>
          <p:cNvPr id="132108" name="Rectangle 12"/>
          <p:cNvSpPr>
            <a:spLocks noChangeArrowheads="1"/>
          </p:cNvSpPr>
          <p:nvPr/>
        </p:nvSpPr>
        <p:spPr bwMode="auto">
          <a:xfrm>
            <a:off x="2744788" y="2803525"/>
            <a:ext cx="747712" cy="901700"/>
          </a:xfrm>
          <a:prstGeom prst="rect">
            <a:avLst/>
          </a:prstGeom>
          <a:noFill/>
          <a:ln w="9525">
            <a:solidFill>
              <a:schemeClr val="tx1"/>
            </a:solidFill>
            <a:miter lim="800000"/>
            <a:headEnd/>
            <a:tailEnd/>
          </a:ln>
        </p:spPr>
        <p:txBody>
          <a:bodyPr wrap="none" anchor="ctr"/>
          <a:lstStyle/>
          <a:p>
            <a:endParaRPr lang="en-US"/>
          </a:p>
        </p:txBody>
      </p:sp>
      <p:sp>
        <p:nvSpPr>
          <p:cNvPr id="132109" name="Text Box 13"/>
          <p:cNvSpPr txBox="1">
            <a:spLocks noChangeArrowheads="1"/>
          </p:cNvSpPr>
          <p:nvPr/>
        </p:nvSpPr>
        <p:spPr bwMode="auto">
          <a:xfrm>
            <a:off x="2911475" y="5748338"/>
            <a:ext cx="415925" cy="366712"/>
          </a:xfrm>
          <a:prstGeom prst="rect">
            <a:avLst/>
          </a:prstGeom>
          <a:noFill/>
          <a:ln w="9525">
            <a:noFill/>
            <a:miter lim="800000"/>
            <a:headEnd/>
            <a:tailEnd/>
          </a:ln>
        </p:spPr>
        <p:txBody>
          <a:bodyPr>
            <a:spAutoFit/>
          </a:bodyPr>
          <a:lstStyle/>
          <a:p>
            <a:pPr algn="ctr">
              <a:spcBef>
                <a:spcPct val="50000"/>
              </a:spcBef>
            </a:pPr>
            <a:endParaRPr lang="en-US" sz="1800" b="1">
              <a:latin typeface="Times New Roman" pitchFamily="18" charset="0"/>
            </a:endParaRPr>
          </a:p>
        </p:txBody>
      </p:sp>
      <p:sp>
        <p:nvSpPr>
          <p:cNvPr id="132110" name="Text Box 14"/>
          <p:cNvSpPr txBox="1">
            <a:spLocks noChangeArrowheads="1"/>
          </p:cNvSpPr>
          <p:nvPr/>
        </p:nvSpPr>
        <p:spPr bwMode="auto">
          <a:xfrm>
            <a:off x="381000" y="20081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15</a:t>
            </a:r>
          </a:p>
          <a:p>
            <a:pPr algn="ctr"/>
            <a:r>
              <a:rPr lang="en-US" sz="1600" b="1">
                <a:latin typeface="Times New Roman" pitchFamily="18" charset="0"/>
              </a:rPr>
              <a:t>D</a:t>
            </a:r>
          </a:p>
        </p:txBody>
      </p:sp>
      <p:sp>
        <p:nvSpPr>
          <p:cNvPr id="132111" name="Text Box 15"/>
          <p:cNvSpPr txBox="1">
            <a:spLocks noChangeArrowheads="1"/>
          </p:cNvSpPr>
          <p:nvPr/>
        </p:nvSpPr>
        <p:spPr bwMode="auto">
          <a:xfrm>
            <a:off x="1155700" y="20081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14</a:t>
            </a:r>
          </a:p>
          <a:p>
            <a:pPr algn="ctr"/>
            <a:r>
              <a:rPr lang="en-US" sz="1600" b="1">
                <a:latin typeface="Times New Roman" pitchFamily="18" charset="0"/>
              </a:rPr>
              <a:t>D</a:t>
            </a:r>
          </a:p>
        </p:txBody>
      </p:sp>
      <p:sp>
        <p:nvSpPr>
          <p:cNvPr id="132112" name="Text Box 16"/>
          <p:cNvSpPr txBox="1">
            <a:spLocks noChangeArrowheads="1"/>
          </p:cNvSpPr>
          <p:nvPr/>
        </p:nvSpPr>
        <p:spPr bwMode="auto">
          <a:xfrm>
            <a:off x="1847850" y="20081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13</a:t>
            </a:r>
          </a:p>
          <a:p>
            <a:pPr algn="ctr"/>
            <a:r>
              <a:rPr lang="en-US" sz="1600" b="1">
                <a:latin typeface="Times New Roman" pitchFamily="18" charset="0"/>
              </a:rPr>
              <a:t>D</a:t>
            </a:r>
          </a:p>
        </p:txBody>
      </p:sp>
      <p:sp>
        <p:nvSpPr>
          <p:cNvPr id="132113" name="Text Box 17"/>
          <p:cNvSpPr txBox="1">
            <a:spLocks noChangeArrowheads="1"/>
          </p:cNvSpPr>
          <p:nvPr/>
        </p:nvSpPr>
        <p:spPr bwMode="auto">
          <a:xfrm>
            <a:off x="2616200" y="2924175"/>
            <a:ext cx="995363" cy="581025"/>
          </a:xfrm>
          <a:prstGeom prst="rect">
            <a:avLst/>
          </a:prstGeom>
          <a:noFill/>
          <a:ln w="9525">
            <a:noFill/>
            <a:miter lim="800000"/>
            <a:headEnd/>
            <a:tailEnd/>
          </a:ln>
        </p:spPr>
        <p:txBody>
          <a:bodyPr>
            <a:spAutoFit/>
          </a:bodyPr>
          <a:lstStyle/>
          <a:p>
            <a:pPr algn="ctr"/>
            <a:r>
              <a:rPr lang="en-US" sz="1600" b="1">
                <a:latin typeface="Times New Roman" pitchFamily="18" charset="0"/>
              </a:rPr>
              <a:t>9</a:t>
            </a:r>
          </a:p>
          <a:p>
            <a:pPr algn="ctr"/>
            <a:r>
              <a:rPr lang="en-US" sz="1600" b="1">
                <a:latin typeface="Times New Roman" pitchFamily="18" charset="0"/>
              </a:rPr>
              <a:t>D</a:t>
            </a:r>
          </a:p>
        </p:txBody>
      </p:sp>
      <p:sp>
        <p:nvSpPr>
          <p:cNvPr id="132114" name="Text Box 18"/>
          <p:cNvSpPr txBox="1">
            <a:spLocks noChangeArrowheads="1"/>
          </p:cNvSpPr>
          <p:nvPr/>
        </p:nvSpPr>
        <p:spPr bwMode="auto">
          <a:xfrm>
            <a:off x="2611438" y="38369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10</a:t>
            </a:r>
          </a:p>
          <a:p>
            <a:pPr algn="ctr"/>
            <a:r>
              <a:rPr lang="en-US" sz="1600" b="1">
                <a:latin typeface="Times New Roman" pitchFamily="18" charset="0"/>
              </a:rPr>
              <a:t>D</a:t>
            </a:r>
          </a:p>
        </p:txBody>
      </p:sp>
      <p:sp>
        <p:nvSpPr>
          <p:cNvPr id="132115" name="Text Box 19"/>
          <p:cNvSpPr txBox="1">
            <a:spLocks noChangeArrowheads="1"/>
          </p:cNvSpPr>
          <p:nvPr/>
        </p:nvSpPr>
        <p:spPr bwMode="auto">
          <a:xfrm>
            <a:off x="2611438" y="4800600"/>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11</a:t>
            </a:r>
          </a:p>
          <a:p>
            <a:pPr algn="ctr"/>
            <a:r>
              <a:rPr lang="en-US" sz="1600" b="1">
                <a:latin typeface="Times New Roman" pitchFamily="18" charset="0"/>
              </a:rPr>
              <a:t>D</a:t>
            </a:r>
          </a:p>
        </p:txBody>
      </p:sp>
      <p:sp>
        <p:nvSpPr>
          <p:cNvPr id="132116" name="Text Box 20"/>
          <p:cNvSpPr txBox="1">
            <a:spLocks noChangeArrowheads="1"/>
          </p:cNvSpPr>
          <p:nvPr/>
        </p:nvSpPr>
        <p:spPr bwMode="auto">
          <a:xfrm>
            <a:off x="2611438" y="5667375"/>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12</a:t>
            </a:r>
          </a:p>
          <a:p>
            <a:pPr algn="ctr"/>
            <a:r>
              <a:rPr lang="en-US" sz="1600" b="1">
                <a:latin typeface="Times New Roman" pitchFamily="18" charset="0"/>
              </a:rPr>
              <a:t>D</a:t>
            </a:r>
          </a:p>
        </p:txBody>
      </p:sp>
      <p:sp>
        <p:nvSpPr>
          <p:cNvPr id="132117" name="Text Box 21"/>
          <p:cNvSpPr txBox="1">
            <a:spLocks noChangeArrowheads="1"/>
          </p:cNvSpPr>
          <p:nvPr/>
        </p:nvSpPr>
        <p:spPr bwMode="auto">
          <a:xfrm>
            <a:off x="5618163" y="2008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5</a:t>
            </a:r>
          </a:p>
          <a:p>
            <a:pPr algn="ctr"/>
            <a:r>
              <a:rPr lang="en-US" sz="1600" b="1">
                <a:latin typeface="Times New Roman" pitchFamily="18" charset="0"/>
              </a:rPr>
              <a:t>D</a:t>
            </a:r>
          </a:p>
        </p:txBody>
      </p:sp>
      <p:sp>
        <p:nvSpPr>
          <p:cNvPr id="132118" name="Text Box 22"/>
          <p:cNvSpPr txBox="1">
            <a:spLocks noChangeArrowheads="1"/>
          </p:cNvSpPr>
          <p:nvPr/>
        </p:nvSpPr>
        <p:spPr bwMode="auto">
          <a:xfrm>
            <a:off x="6386513" y="2008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6</a:t>
            </a:r>
          </a:p>
          <a:p>
            <a:pPr algn="ctr"/>
            <a:r>
              <a:rPr lang="en-US" sz="1600" b="1">
                <a:latin typeface="Times New Roman" pitchFamily="18" charset="0"/>
              </a:rPr>
              <a:t>D</a:t>
            </a:r>
          </a:p>
        </p:txBody>
      </p:sp>
      <p:sp>
        <p:nvSpPr>
          <p:cNvPr id="132119" name="Text Box 23"/>
          <p:cNvSpPr txBox="1">
            <a:spLocks noChangeArrowheads="1"/>
          </p:cNvSpPr>
          <p:nvPr/>
        </p:nvSpPr>
        <p:spPr bwMode="auto">
          <a:xfrm>
            <a:off x="7156450" y="20081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7</a:t>
            </a:r>
          </a:p>
          <a:p>
            <a:pPr algn="ctr"/>
            <a:r>
              <a:rPr lang="en-US" sz="1600" b="1">
                <a:latin typeface="Times New Roman" pitchFamily="18" charset="0"/>
              </a:rPr>
              <a:t>D</a:t>
            </a:r>
          </a:p>
        </p:txBody>
      </p:sp>
      <p:sp>
        <p:nvSpPr>
          <p:cNvPr id="132120" name="Text Box 24"/>
          <p:cNvSpPr txBox="1">
            <a:spLocks noChangeArrowheads="1"/>
          </p:cNvSpPr>
          <p:nvPr/>
        </p:nvSpPr>
        <p:spPr bwMode="auto">
          <a:xfrm>
            <a:off x="7843838" y="2008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8</a:t>
            </a:r>
          </a:p>
          <a:p>
            <a:pPr algn="ctr"/>
            <a:r>
              <a:rPr lang="en-US" sz="1600" b="1">
                <a:latin typeface="Times New Roman" pitchFamily="18" charset="0"/>
              </a:rPr>
              <a:t>D</a:t>
            </a:r>
          </a:p>
        </p:txBody>
      </p:sp>
      <p:grpSp>
        <p:nvGrpSpPr>
          <p:cNvPr id="132122" name="Group 29"/>
          <p:cNvGrpSpPr>
            <a:grpSpLocks/>
          </p:cNvGrpSpPr>
          <p:nvPr/>
        </p:nvGrpSpPr>
        <p:grpSpPr bwMode="auto">
          <a:xfrm>
            <a:off x="3657600" y="1905000"/>
            <a:ext cx="5486400" cy="2982913"/>
            <a:chOff x="2304" y="1056"/>
            <a:chExt cx="3456" cy="1879"/>
          </a:xfrm>
        </p:grpSpPr>
        <p:grpSp>
          <p:nvGrpSpPr>
            <p:cNvPr id="132134" name="Group 30"/>
            <p:cNvGrpSpPr>
              <a:grpSpLocks/>
            </p:cNvGrpSpPr>
            <p:nvPr/>
          </p:nvGrpSpPr>
          <p:grpSpPr bwMode="auto">
            <a:xfrm>
              <a:off x="3054" y="1056"/>
              <a:ext cx="627" cy="566"/>
              <a:chOff x="3054" y="1056"/>
              <a:chExt cx="627" cy="566"/>
            </a:xfrm>
          </p:grpSpPr>
          <p:sp>
            <p:nvSpPr>
              <p:cNvPr id="132138" name="Rectangle 31" descr="30%"/>
              <p:cNvSpPr>
                <a:spLocks noChangeArrowheads="1"/>
              </p:cNvSpPr>
              <p:nvPr/>
            </p:nvSpPr>
            <p:spPr bwMode="auto">
              <a:xfrm>
                <a:off x="3141" y="1056"/>
                <a:ext cx="470" cy="566"/>
              </a:xfrm>
              <a:prstGeom prst="rect">
                <a:avLst/>
              </a:prstGeom>
              <a:pattFill prst="pct30">
                <a:fgClr>
                  <a:schemeClr val="folHlink"/>
                </a:fgClr>
                <a:bgClr>
                  <a:srgbClr val="FFFFFF"/>
                </a:bgClr>
              </a:pattFill>
              <a:ln w="9525">
                <a:solidFill>
                  <a:schemeClr val="tx1"/>
                </a:solidFill>
                <a:miter lim="800000"/>
                <a:headEnd/>
                <a:tailEnd/>
              </a:ln>
            </p:spPr>
            <p:txBody>
              <a:bodyPr wrap="none" anchor="ctr"/>
              <a:lstStyle/>
              <a:p>
                <a:pPr algn="ctr"/>
                <a:endParaRPr lang="en-US" sz="1800" b="1">
                  <a:solidFill>
                    <a:schemeClr val="accent2"/>
                  </a:solidFill>
                  <a:latin typeface="Times New Roman" pitchFamily="18" charset="0"/>
                </a:endParaRPr>
              </a:p>
            </p:txBody>
          </p:sp>
          <p:sp>
            <p:nvSpPr>
              <p:cNvPr id="132139" name="Text Box 32"/>
              <p:cNvSpPr txBox="1">
                <a:spLocks noChangeArrowheads="1"/>
              </p:cNvSpPr>
              <p:nvPr/>
            </p:nvSpPr>
            <p:spPr bwMode="auto">
              <a:xfrm>
                <a:off x="3054" y="1121"/>
                <a:ext cx="627" cy="367"/>
              </a:xfrm>
              <a:prstGeom prst="rect">
                <a:avLst/>
              </a:prstGeom>
              <a:noFill/>
              <a:ln w="9525">
                <a:noFill/>
                <a:miter lim="800000"/>
                <a:headEnd/>
                <a:tailEnd/>
              </a:ln>
            </p:spPr>
            <p:txBody>
              <a:bodyPr>
                <a:spAutoFit/>
              </a:bodyPr>
              <a:lstStyle/>
              <a:p>
                <a:pPr algn="ctr"/>
                <a:r>
                  <a:rPr lang="en-US" sz="1600" b="1">
                    <a:latin typeface="Times New Roman" pitchFamily="18" charset="0"/>
                  </a:rPr>
                  <a:t>4</a:t>
                </a:r>
              </a:p>
              <a:p>
                <a:pPr algn="ctr"/>
                <a:r>
                  <a:rPr lang="en-US" sz="1600" b="1">
                    <a:latin typeface="Times New Roman" pitchFamily="18" charset="0"/>
                  </a:rPr>
                  <a:t>D</a:t>
                </a:r>
              </a:p>
            </p:txBody>
          </p:sp>
        </p:grpSp>
        <p:sp>
          <p:nvSpPr>
            <p:cNvPr id="132135" name="Text Box 33"/>
            <p:cNvSpPr txBox="1">
              <a:spLocks noChangeArrowheads="1"/>
            </p:cNvSpPr>
            <p:nvPr/>
          </p:nvSpPr>
          <p:spPr bwMode="auto">
            <a:xfrm>
              <a:off x="2928" y="1920"/>
              <a:ext cx="1200" cy="330"/>
            </a:xfrm>
            <a:prstGeom prst="rect">
              <a:avLst/>
            </a:prstGeom>
            <a:noFill/>
            <a:ln w="9525">
              <a:noFill/>
              <a:miter lim="800000"/>
              <a:headEnd/>
              <a:tailEnd/>
            </a:ln>
          </p:spPr>
          <p:txBody>
            <a:bodyPr>
              <a:spAutoFit/>
            </a:bodyPr>
            <a:lstStyle/>
            <a:p>
              <a:pPr marL="457200" indent="-457200">
                <a:spcBef>
                  <a:spcPct val="50000"/>
                </a:spcBef>
              </a:pPr>
              <a:r>
                <a:rPr lang="en-US" sz="2800">
                  <a:solidFill>
                    <a:schemeClr val="tx2"/>
                  </a:solidFill>
                  <a:latin typeface="Comic Sans MS" pitchFamily="66" charset="0"/>
                </a:rPr>
                <a:t>Infringed</a:t>
              </a:r>
            </a:p>
          </p:txBody>
        </p:sp>
        <p:sp>
          <p:nvSpPr>
            <p:cNvPr id="132136" name="AutoShape 34"/>
            <p:cNvSpPr>
              <a:spLocks noChangeArrowheads="1"/>
            </p:cNvSpPr>
            <p:nvPr/>
          </p:nvSpPr>
          <p:spPr bwMode="auto">
            <a:xfrm>
              <a:off x="3264" y="1680"/>
              <a:ext cx="192" cy="240"/>
            </a:xfrm>
            <a:prstGeom prst="upArrow">
              <a:avLst>
                <a:gd name="adj1" fmla="val 50000"/>
                <a:gd name="adj2" fmla="val 31250"/>
              </a:avLst>
            </a:prstGeom>
            <a:solidFill>
              <a:schemeClr val="accent1"/>
            </a:solidFill>
            <a:ln w="9525">
              <a:solidFill>
                <a:schemeClr val="tx1"/>
              </a:solidFill>
              <a:miter lim="800000"/>
              <a:headEnd/>
              <a:tailEnd/>
            </a:ln>
          </p:spPr>
          <p:txBody>
            <a:bodyPr wrap="none" anchor="ctr"/>
            <a:lstStyle/>
            <a:p>
              <a:pPr algn="ctr"/>
              <a:endParaRPr lang="en-US" sz="1800" b="1">
                <a:solidFill>
                  <a:schemeClr val="accent2"/>
                </a:solidFill>
                <a:latin typeface="Times New Roman" pitchFamily="18" charset="0"/>
              </a:endParaRPr>
            </a:p>
          </p:txBody>
        </p:sp>
        <p:sp>
          <p:nvSpPr>
            <p:cNvPr id="132137" name="Text Box 35"/>
            <p:cNvSpPr txBox="1">
              <a:spLocks noChangeArrowheads="1"/>
            </p:cNvSpPr>
            <p:nvPr/>
          </p:nvSpPr>
          <p:spPr bwMode="auto">
            <a:xfrm>
              <a:off x="2304" y="2256"/>
              <a:ext cx="3456" cy="679"/>
            </a:xfrm>
            <a:prstGeom prst="rect">
              <a:avLst/>
            </a:prstGeom>
            <a:noFill/>
            <a:ln w="9525">
              <a:noFill/>
              <a:miter lim="800000"/>
              <a:headEnd/>
              <a:tailEnd/>
            </a:ln>
          </p:spPr>
          <p:txBody>
            <a:bodyPr>
              <a:spAutoFit/>
            </a:bodyPr>
            <a:lstStyle/>
            <a:p>
              <a:pPr marL="457200" indent="-457200" algn="ctr">
                <a:spcBef>
                  <a:spcPct val="50000"/>
                </a:spcBef>
              </a:pPr>
              <a:r>
                <a:rPr lang="en-US" sz="3200">
                  <a:solidFill>
                    <a:schemeClr val="tx2"/>
                  </a:solidFill>
                  <a:latin typeface="Comic Sans MS" pitchFamily="66" charset="0"/>
                </a:rPr>
                <a:t>Are any other claims infringed?</a:t>
              </a:r>
            </a:p>
          </p:txBody>
        </p:sp>
      </p:grpSp>
      <p:grpSp>
        <p:nvGrpSpPr>
          <p:cNvPr id="132123" name="Group 36"/>
          <p:cNvGrpSpPr>
            <a:grpSpLocks/>
          </p:cNvGrpSpPr>
          <p:nvPr/>
        </p:nvGrpSpPr>
        <p:grpSpPr bwMode="auto">
          <a:xfrm>
            <a:off x="2616200" y="1905000"/>
            <a:ext cx="6223000" cy="4267200"/>
            <a:chOff x="1648" y="1056"/>
            <a:chExt cx="3920" cy="2688"/>
          </a:xfrm>
        </p:grpSpPr>
        <p:grpSp>
          <p:nvGrpSpPr>
            <p:cNvPr id="132124" name="Group 37"/>
            <p:cNvGrpSpPr>
              <a:grpSpLocks/>
            </p:cNvGrpSpPr>
            <p:nvPr/>
          </p:nvGrpSpPr>
          <p:grpSpPr bwMode="auto">
            <a:xfrm>
              <a:off x="1648" y="1056"/>
              <a:ext cx="627" cy="566"/>
              <a:chOff x="1648" y="1056"/>
              <a:chExt cx="627" cy="566"/>
            </a:xfrm>
          </p:grpSpPr>
          <p:sp>
            <p:nvSpPr>
              <p:cNvPr id="132132" name="Rectangle 38" descr="30%"/>
              <p:cNvSpPr>
                <a:spLocks noChangeArrowheads="1"/>
              </p:cNvSpPr>
              <p:nvPr/>
            </p:nvSpPr>
            <p:spPr bwMode="auto">
              <a:xfrm>
                <a:off x="1729" y="1056"/>
                <a:ext cx="471" cy="566"/>
              </a:xfrm>
              <a:prstGeom prst="rect">
                <a:avLst/>
              </a:prstGeom>
              <a:pattFill prst="pct30">
                <a:fgClr>
                  <a:srgbClr val="A50021"/>
                </a:fgClr>
                <a:bgClr>
                  <a:srgbClr val="FFFFFF"/>
                </a:bgClr>
              </a:pattFill>
              <a:ln w="9525">
                <a:solidFill>
                  <a:schemeClr val="tx1"/>
                </a:solidFill>
                <a:miter lim="800000"/>
                <a:headEnd/>
                <a:tailEnd/>
              </a:ln>
            </p:spPr>
            <p:txBody>
              <a:bodyPr wrap="none" anchor="ctr"/>
              <a:lstStyle/>
              <a:p>
                <a:endParaRPr lang="en-US"/>
              </a:p>
            </p:txBody>
          </p:sp>
          <p:sp>
            <p:nvSpPr>
              <p:cNvPr id="132133" name="Text Box 39"/>
              <p:cNvSpPr txBox="1">
                <a:spLocks noChangeArrowheads="1"/>
              </p:cNvSpPr>
              <p:nvPr/>
            </p:nvSpPr>
            <p:spPr bwMode="auto">
              <a:xfrm>
                <a:off x="1648" y="1121"/>
                <a:ext cx="627" cy="367"/>
              </a:xfrm>
              <a:prstGeom prst="rect">
                <a:avLst/>
              </a:prstGeom>
              <a:noFill/>
              <a:ln w="9525">
                <a:noFill/>
                <a:miter lim="800000"/>
                <a:headEnd/>
                <a:tailEnd/>
              </a:ln>
            </p:spPr>
            <p:txBody>
              <a:bodyPr>
                <a:spAutoFit/>
              </a:bodyPr>
              <a:lstStyle/>
              <a:p>
                <a:pPr algn="ctr"/>
                <a:r>
                  <a:rPr lang="en-US" sz="1600" b="1">
                    <a:latin typeface="Times New Roman" pitchFamily="18" charset="0"/>
                  </a:rPr>
                  <a:t>1</a:t>
                </a:r>
              </a:p>
              <a:p>
                <a:pPr algn="ctr"/>
                <a:r>
                  <a:rPr lang="en-US" sz="1600" b="1">
                    <a:latin typeface="Times New Roman" pitchFamily="18" charset="0"/>
                  </a:rPr>
                  <a:t>I</a:t>
                </a:r>
              </a:p>
            </p:txBody>
          </p:sp>
        </p:grpSp>
        <p:grpSp>
          <p:nvGrpSpPr>
            <p:cNvPr id="132125" name="Group 40"/>
            <p:cNvGrpSpPr>
              <a:grpSpLocks/>
            </p:cNvGrpSpPr>
            <p:nvPr/>
          </p:nvGrpSpPr>
          <p:grpSpPr bwMode="auto">
            <a:xfrm>
              <a:off x="2133" y="1056"/>
              <a:ext cx="627" cy="566"/>
              <a:chOff x="2133" y="1056"/>
              <a:chExt cx="627" cy="566"/>
            </a:xfrm>
          </p:grpSpPr>
          <p:sp>
            <p:nvSpPr>
              <p:cNvPr id="132130" name="Rectangle 41" descr="30%"/>
              <p:cNvSpPr>
                <a:spLocks noChangeArrowheads="1"/>
              </p:cNvSpPr>
              <p:nvPr/>
            </p:nvSpPr>
            <p:spPr bwMode="auto">
              <a:xfrm>
                <a:off x="2200" y="1056"/>
                <a:ext cx="470" cy="566"/>
              </a:xfrm>
              <a:prstGeom prst="rect">
                <a:avLst/>
              </a:prstGeom>
              <a:pattFill prst="pct30">
                <a:fgClr>
                  <a:srgbClr val="A50021"/>
                </a:fgClr>
                <a:bgClr>
                  <a:srgbClr val="FFFFFF"/>
                </a:bgClr>
              </a:pattFill>
              <a:ln w="9525">
                <a:solidFill>
                  <a:schemeClr val="tx1"/>
                </a:solidFill>
                <a:miter lim="800000"/>
                <a:headEnd/>
                <a:tailEnd/>
              </a:ln>
            </p:spPr>
            <p:txBody>
              <a:bodyPr wrap="none" anchor="ctr"/>
              <a:lstStyle/>
              <a:p>
                <a:endParaRPr lang="en-US"/>
              </a:p>
            </p:txBody>
          </p:sp>
          <p:sp>
            <p:nvSpPr>
              <p:cNvPr id="132131" name="Text Box 42"/>
              <p:cNvSpPr txBox="1">
                <a:spLocks noChangeArrowheads="1"/>
              </p:cNvSpPr>
              <p:nvPr/>
            </p:nvSpPr>
            <p:spPr bwMode="auto">
              <a:xfrm>
                <a:off x="2133" y="1121"/>
                <a:ext cx="627" cy="367"/>
              </a:xfrm>
              <a:prstGeom prst="rect">
                <a:avLst/>
              </a:prstGeom>
              <a:noFill/>
              <a:ln w="9525">
                <a:noFill/>
                <a:miter lim="800000"/>
                <a:headEnd/>
                <a:tailEnd/>
              </a:ln>
            </p:spPr>
            <p:txBody>
              <a:bodyPr>
                <a:spAutoFit/>
              </a:bodyPr>
              <a:lstStyle/>
              <a:p>
                <a:pPr algn="ctr"/>
                <a:r>
                  <a:rPr lang="en-US" sz="1600" b="1">
                    <a:latin typeface="Times New Roman" pitchFamily="18" charset="0"/>
                  </a:rPr>
                  <a:t>2</a:t>
                </a:r>
              </a:p>
              <a:p>
                <a:pPr algn="ctr"/>
                <a:r>
                  <a:rPr lang="en-US" sz="1600" b="1">
                    <a:latin typeface="Times New Roman" pitchFamily="18" charset="0"/>
                  </a:rPr>
                  <a:t>D</a:t>
                </a:r>
              </a:p>
            </p:txBody>
          </p:sp>
        </p:grpSp>
        <p:grpSp>
          <p:nvGrpSpPr>
            <p:cNvPr id="132126" name="Group 43"/>
            <p:cNvGrpSpPr>
              <a:grpSpLocks/>
            </p:cNvGrpSpPr>
            <p:nvPr/>
          </p:nvGrpSpPr>
          <p:grpSpPr bwMode="auto">
            <a:xfrm>
              <a:off x="2618" y="1056"/>
              <a:ext cx="627" cy="566"/>
              <a:chOff x="2618" y="1056"/>
              <a:chExt cx="627" cy="566"/>
            </a:xfrm>
          </p:grpSpPr>
          <p:sp>
            <p:nvSpPr>
              <p:cNvPr id="132128" name="Rectangle 44" descr="30%"/>
              <p:cNvSpPr>
                <a:spLocks noChangeArrowheads="1"/>
              </p:cNvSpPr>
              <p:nvPr/>
            </p:nvSpPr>
            <p:spPr bwMode="auto">
              <a:xfrm>
                <a:off x="2670" y="1056"/>
                <a:ext cx="471" cy="566"/>
              </a:xfrm>
              <a:prstGeom prst="rect">
                <a:avLst/>
              </a:prstGeom>
              <a:pattFill prst="pct30">
                <a:fgClr>
                  <a:srgbClr val="A50021"/>
                </a:fgClr>
                <a:bgClr>
                  <a:srgbClr val="FFFFFF"/>
                </a:bgClr>
              </a:pattFill>
              <a:ln w="9525">
                <a:solidFill>
                  <a:schemeClr val="tx1"/>
                </a:solidFill>
                <a:miter lim="800000"/>
                <a:headEnd/>
                <a:tailEnd/>
              </a:ln>
            </p:spPr>
            <p:txBody>
              <a:bodyPr wrap="none" anchor="ctr"/>
              <a:lstStyle/>
              <a:p>
                <a:endParaRPr lang="en-US"/>
              </a:p>
            </p:txBody>
          </p:sp>
          <p:sp>
            <p:nvSpPr>
              <p:cNvPr id="132129" name="Text Box 45"/>
              <p:cNvSpPr txBox="1">
                <a:spLocks noChangeArrowheads="1"/>
              </p:cNvSpPr>
              <p:nvPr/>
            </p:nvSpPr>
            <p:spPr bwMode="auto">
              <a:xfrm>
                <a:off x="2618" y="1121"/>
                <a:ext cx="627" cy="367"/>
              </a:xfrm>
              <a:prstGeom prst="rect">
                <a:avLst/>
              </a:prstGeom>
              <a:noFill/>
              <a:ln w="9525">
                <a:noFill/>
                <a:miter lim="800000"/>
                <a:headEnd/>
                <a:tailEnd/>
              </a:ln>
            </p:spPr>
            <p:txBody>
              <a:bodyPr>
                <a:spAutoFit/>
              </a:bodyPr>
              <a:lstStyle/>
              <a:p>
                <a:pPr algn="ctr"/>
                <a:r>
                  <a:rPr lang="en-US" sz="1600" b="1">
                    <a:latin typeface="Times New Roman" pitchFamily="18" charset="0"/>
                  </a:rPr>
                  <a:t>3</a:t>
                </a:r>
              </a:p>
              <a:p>
                <a:pPr algn="ctr"/>
                <a:r>
                  <a:rPr lang="en-US" sz="1600" b="1">
                    <a:latin typeface="Times New Roman" pitchFamily="18" charset="0"/>
                  </a:rPr>
                  <a:t>D</a:t>
                </a:r>
              </a:p>
            </p:txBody>
          </p:sp>
        </p:grpSp>
        <p:sp>
          <p:nvSpPr>
            <p:cNvPr id="132127" name="Text Box 46"/>
            <p:cNvSpPr txBox="1">
              <a:spLocks noChangeArrowheads="1"/>
            </p:cNvSpPr>
            <p:nvPr/>
          </p:nvSpPr>
          <p:spPr bwMode="auto">
            <a:xfrm>
              <a:off x="2736" y="3065"/>
              <a:ext cx="2832" cy="679"/>
            </a:xfrm>
            <a:prstGeom prst="rect">
              <a:avLst/>
            </a:prstGeom>
            <a:noFill/>
            <a:ln w="9525">
              <a:noFill/>
              <a:miter lim="800000"/>
              <a:headEnd/>
              <a:tailEnd/>
            </a:ln>
          </p:spPr>
          <p:txBody>
            <a:bodyPr>
              <a:spAutoFit/>
            </a:bodyPr>
            <a:lstStyle/>
            <a:p>
              <a:pPr marL="457200" indent="-457200">
                <a:spcBef>
                  <a:spcPct val="50000"/>
                </a:spcBef>
              </a:pPr>
              <a:r>
                <a:rPr lang="en-US" sz="3200">
                  <a:solidFill>
                    <a:srgbClr val="FF3300"/>
                  </a:solidFill>
                  <a:latin typeface="Comic Sans MS" pitchFamily="66" charset="0"/>
                </a:rPr>
                <a:t>Yes, 1, 2 and 3, but not 5-15!</a:t>
              </a:r>
            </a:p>
          </p:txBody>
        </p:sp>
      </p:grpSp>
      <p:sp>
        <p:nvSpPr>
          <p:cNvPr id="44" name="Text Box 6"/>
          <p:cNvSpPr txBox="1">
            <a:spLocks noChangeArrowheads="1"/>
          </p:cNvSpPr>
          <p:nvPr/>
        </p:nvSpPr>
        <p:spPr bwMode="auto">
          <a:xfrm>
            <a:off x="254000" y="304799"/>
            <a:ext cx="8458200" cy="677108"/>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Understanding Infringement</a:t>
            </a:r>
          </a:p>
        </p:txBody>
      </p:sp>
    </p:spTree>
    <p:extLst>
      <p:ext uri="{BB962C8B-B14F-4D97-AF65-F5344CB8AC3E}">
        <p14:creationId xmlns:p14="http://schemas.microsoft.com/office/powerpoint/2010/main" val="14767788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7"/>
          <p:cNvSpPr txBox="1">
            <a:spLocks noChangeArrowheads="1"/>
          </p:cNvSpPr>
          <p:nvPr/>
        </p:nvSpPr>
        <p:spPr bwMode="auto">
          <a:xfrm>
            <a:off x="1524000" y="4449763"/>
            <a:ext cx="5486400" cy="579437"/>
          </a:xfrm>
          <a:prstGeom prst="rect">
            <a:avLst/>
          </a:prstGeom>
          <a:noFill/>
          <a:ln w="9525">
            <a:noFill/>
            <a:miter lim="800000"/>
            <a:headEnd/>
            <a:tailEnd/>
          </a:ln>
        </p:spPr>
        <p:txBody>
          <a:bodyPr>
            <a:spAutoFit/>
          </a:bodyPr>
          <a:lstStyle/>
          <a:p>
            <a:pPr marL="457200" indent="-457200">
              <a:spcBef>
                <a:spcPct val="50000"/>
              </a:spcBef>
            </a:pPr>
            <a:r>
              <a:rPr lang="en-US" sz="3200">
                <a:solidFill>
                  <a:schemeClr val="tx2"/>
                </a:solidFill>
                <a:latin typeface="Comic Sans MS" pitchFamily="66" charset="0"/>
              </a:rPr>
              <a:t>Are any other claims lost?</a:t>
            </a:r>
          </a:p>
        </p:txBody>
      </p:sp>
      <p:sp>
        <p:nvSpPr>
          <p:cNvPr id="133124" name="Text Box 8"/>
          <p:cNvSpPr txBox="1">
            <a:spLocks noChangeArrowheads="1"/>
          </p:cNvSpPr>
          <p:nvPr/>
        </p:nvSpPr>
        <p:spPr bwMode="auto">
          <a:xfrm>
            <a:off x="1905000" y="3200400"/>
            <a:ext cx="4495800" cy="523875"/>
          </a:xfrm>
          <a:prstGeom prst="rect">
            <a:avLst/>
          </a:prstGeom>
          <a:noFill/>
          <a:ln w="9525">
            <a:noFill/>
            <a:miter lim="800000"/>
            <a:headEnd/>
            <a:tailEnd/>
          </a:ln>
        </p:spPr>
        <p:txBody>
          <a:bodyPr>
            <a:spAutoFit/>
          </a:bodyPr>
          <a:lstStyle/>
          <a:p>
            <a:pPr>
              <a:spcBef>
                <a:spcPct val="50000"/>
              </a:spcBef>
            </a:pPr>
            <a:r>
              <a:rPr lang="en-US" sz="2800">
                <a:solidFill>
                  <a:schemeClr val="tx2"/>
                </a:solidFill>
                <a:latin typeface="Comic Sans MS" pitchFamily="66" charset="0"/>
              </a:rPr>
              <a:t>Prior art “reads on” claim</a:t>
            </a:r>
          </a:p>
        </p:txBody>
      </p:sp>
      <p:grpSp>
        <p:nvGrpSpPr>
          <p:cNvPr id="133125" name="Group 9"/>
          <p:cNvGrpSpPr>
            <a:grpSpLocks/>
          </p:cNvGrpSpPr>
          <p:nvPr/>
        </p:nvGrpSpPr>
        <p:grpSpPr bwMode="auto">
          <a:xfrm>
            <a:off x="1600200" y="1935163"/>
            <a:ext cx="685800" cy="838200"/>
            <a:chOff x="1104" y="912"/>
            <a:chExt cx="432" cy="528"/>
          </a:xfrm>
        </p:grpSpPr>
        <p:sp>
          <p:nvSpPr>
            <p:cNvPr id="133148" name="Rectangle 10" descr="30%"/>
            <p:cNvSpPr>
              <a:spLocks noChangeArrowheads="1"/>
            </p:cNvSpPr>
            <p:nvPr/>
          </p:nvSpPr>
          <p:spPr bwMode="auto">
            <a:xfrm>
              <a:off x="1104" y="912"/>
              <a:ext cx="432" cy="528"/>
            </a:xfrm>
            <a:prstGeom prst="rect">
              <a:avLst/>
            </a:prstGeom>
            <a:noFill/>
            <a:ln w="9525">
              <a:solidFill>
                <a:schemeClr val="tx1"/>
              </a:solidFill>
              <a:miter lim="800000"/>
              <a:headEnd/>
              <a:tailEnd/>
            </a:ln>
          </p:spPr>
          <p:txBody>
            <a:bodyPr wrap="none" anchor="ctr"/>
            <a:lstStyle/>
            <a:p>
              <a:endParaRPr lang="en-US"/>
            </a:p>
          </p:txBody>
        </p:sp>
        <p:sp>
          <p:nvSpPr>
            <p:cNvPr id="133149" name="Text Box 11" descr="30%"/>
            <p:cNvSpPr txBox="1">
              <a:spLocks noChangeArrowheads="1"/>
            </p:cNvSpPr>
            <p:nvPr/>
          </p:nvSpPr>
          <p:spPr bwMode="auto">
            <a:xfrm>
              <a:off x="1200"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1</a:t>
              </a:r>
            </a:p>
          </p:txBody>
        </p:sp>
      </p:grpSp>
      <p:grpSp>
        <p:nvGrpSpPr>
          <p:cNvPr id="133126" name="Group 12"/>
          <p:cNvGrpSpPr>
            <a:grpSpLocks/>
          </p:cNvGrpSpPr>
          <p:nvPr/>
        </p:nvGrpSpPr>
        <p:grpSpPr bwMode="auto">
          <a:xfrm>
            <a:off x="2286000" y="1935163"/>
            <a:ext cx="685800" cy="838200"/>
            <a:chOff x="1536" y="912"/>
            <a:chExt cx="432" cy="528"/>
          </a:xfrm>
        </p:grpSpPr>
        <p:sp>
          <p:nvSpPr>
            <p:cNvPr id="133146" name="Rectangle 13" descr="30%"/>
            <p:cNvSpPr>
              <a:spLocks noChangeArrowheads="1"/>
            </p:cNvSpPr>
            <p:nvPr/>
          </p:nvSpPr>
          <p:spPr bwMode="auto">
            <a:xfrm>
              <a:off x="1536" y="912"/>
              <a:ext cx="432" cy="528"/>
            </a:xfrm>
            <a:prstGeom prst="rect">
              <a:avLst/>
            </a:prstGeom>
            <a:noFill/>
            <a:ln w="9525">
              <a:solidFill>
                <a:schemeClr val="tx1"/>
              </a:solidFill>
              <a:miter lim="800000"/>
              <a:headEnd/>
              <a:tailEnd/>
            </a:ln>
          </p:spPr>
          <p:txBody>
            <a:bodyPr wrap="none" anchor="ctr"/>
            <a:lstStyle/>
            <a:p>
              <a:endParaRPr lang="en-US"/>
            </a:p>
          </p:txBody>
        </p:sp>
        <p:sp>
          <p:nvSpPr>
            <p:cNvPr id="133147" name="Text Box 14" descr="30%"/>
            <p:cNvSpPr txBox="1">
              <a:spLocks noChangeArrowheads="1"/>
            </p:cNvSpPr>
            <p:nvPr/>
          </p:nvSpPr>
          <p:spPr bwMode="auto">
            <a:xfrm>
              <a:off x="1632"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2</a:t>
              </a:r>
            </a:p>
          </p:txBody>
        </p:sp>
      </p:grpSp>
      <p:grpSp>
        <p:nvGrpSpPr>
          <p:cNvPr id="133127" name="Group 15"/>
          <p:cNvGrpSpPr>
            <a:grpSpLocks/>
          </p:cNvGrpSpPr>
          <p:nvPr/>
        </p:nvGrpSpPr>
        <p:grpSpPr bwMode="auto">
          <a:xfrm>
            <a:off x="2971800" y="1935163"/>
            <a:ext cx="685800" cy="838200"/>
            <a:chOff x="1968" y="912"/>
            <a:chExt cx="432" cy="528"/>
          </a:xfrm>
        </p:grpSpPr>
        <p:sp>
          <p:nvSpPr>
            <p:cNvPr id="133144" name="Rectangle 16" descr="30%"/>
            <p:cNvSpPr>
              <a:spLocks noChangeArrowheads="1"/>
            </p:cNvSpPr>
            <p:nvPr/>
          </p:nvSpPr>
          <p:spPr bwMode="auto">
            <a:xfrm>
              <a:off x="1968" y="912"/>
              <a:ext cx="432" cy="528"/>
            </a:xfrm>
            <a:prstGeom prst="rect">
              <a:avLst/>
            </a:prstGeom>
            <a:noFill/>
            <a:ln w="9525">
              <a:solidFill>
                <a:schemeClr val="tx1"/>
              </a:solidFill>
              <a:miter lim="800000"/>
              <a:headEnd/>
              <a:tailEnd/>
            </a:ln>
          </p:spPr>
          <p:txBody>
            <a:bodyPr wrap="none" anchor="ctr"/>
            <a:lstStyle/>
            <a:p>
              <a:endParaRPr lang="en-US"/>
            </a:p>
          </p:txBody>
        </p:sp>
        <p:sp>
          <p:nvSpPr>
            <p:cNvPr id="133145" name="Text Box 17" descr="30%"/>
            <p:cNvSpPr txBox="1">
              <a:spLocks noChangeArrowheads="1"/>
            </p:cNvSpPr>
            <p:nvPr/>
          </p:nvSpPr>
          <p:spPr bwMode="auto">
            <a:xfrm>
              <a:off x="2064"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3</a:t>
              </a:r>
            </a:p>
          </p:txBody>
        </p:sp>
      </p:grpSp>
      <p:grpSp>
        <p:nvGrpSpPr>
          <p:cNvPr id="133128" name="Group 18"/>
          <p:cNvGrpSpPr>
            <a:grpSpLocks/>
          </p:cNvGrpSpPr>
          <p:nvPr/>
        </p:nvGrpSpPr>
        <p:grpSpPr bwMode="auto">
          <a:xfrm>
            <a:off x="3657600" y="1935163"/>
            <a:ext cx="685800" cy="838200"/>
            <a:chOff x="2400" y="912"/>
            <a:chExt cx="432" cy="528"/>
          </a:xfrm>
        </p:grpSpPr>
        <p:sp>
          <p:nvSpPr>
            <p:cNvPr id="133142" name="Rectangle 19"/>
            <p:cNvSpPr>
              <a:spLocks noChangeArrowheads="1"/>
            </p:cNvSpPr>
            <p:nvPr/>
          </p:nvSpPr>
          <p:spPr bwMode="auto">
            <a:xfrm>
              <a:off x="2400" y="912"/>
              <a:ext cx="432" cy="528"/>
            </a:xfrm>
            <a:prstGeom prst="rect">
              <a:avLst/>
            </a:prstGeom>
            <a:noFill/>
            <a:ln w="9525">
              <a:solidFill>
                <a:schemeClr val="tx1"/>
              </a:solidFill>
              <a:miter lim="800000"/>
              <a:headEnd/>
              <a:tailEnd/>
            </a:ln>
          </p:spPr>
          <p:txBody>
            <a:bodyPr wrap="none" anchor="ctr"/>
            <a:lstStyle/>
            <a:p>
              <a:endParaRPr lang="en-US"/>
            </a:p>
          </p:txBody>
        </p:sp>
        <p:sp>
          <p:nvSpPr>
            <p:cNvPr id="133143" name="Text Box 20"/>
            <p:cNvSpPr txBox="1">
              <a:spLocks noChangeArrowheads="1"/>
            </p:cNvSpPr>
            <p:nvPr/>
          </p:nvSpPr>
          <p:spPr bwMode="auto">
            <a:xfrm>
              <a:off x="2496"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4</a:t>
              </a:r>
            </a:p>
          </p:txBody>
        </p:sp>
      </p:grpSp>
      <p:grpSp>
        <p:nvGrpSpPr>
          <p:cNvPr id="133129" name="Group 21"/>
          <p:cNvGrpSpPr>
            <a:grpSpLocks/>
          </p:cNvGrpSpPr>
          <p:nvPr/>
        </p:nvGrpSpPr>
        <p:grpSpPr bwMode="auto">
          <a:xfrm>
            <a:off x="4343400" y="1935163"/>
            <a:ext cx="685800" cy="838200"/>
            <a:chOff x="2832" y="912"/>
            <a:chExt cx="432" cy="528"/>
          </a:xfrm>
        </p:grpSpPr>
        <p:sp>
          <p:nvSpPr>
            <p:cNvPr id="133140" name="Rectangle 22"/>
            <p:cNvSpPr>
              <a:spLocks noChangeArrowheads="1"/>
            </p:cNvSpPr>
            <p:nvPr/>
          </p:nvSpPr>
          <p:spPr bwMode="auto">
            <a:xfrm>
              <a:off x="2832" y="912"/>
              <a:ext cx="432" cy="528"/>
            </a:xfrm>
            <a:prstGeom prst="rect">
              <a:avLst/>
            </a:prstGeom>
            <a:noFill/>
            <a:ln w="9525">
              <a:solidFill>
                <a:schemeClr val="tx1"/>
              </a:solidFill>
              <a:miter lim="800000"/>
              <a:headEnd/>
              <a:tailEnd/>
            </a:ln>
          </p:spPr>
          <p:txBody>
            <a:bodyPr wrap="none" anchor="ctr"/>
            <a:lstStyle/>
            <a:p>
              <a:endParaRPr lang="en-US"/>
            </a:p>
          </p:txBody>
        </p:sp>
        <p:sp>
          <p:nvSpPr>
            <p:cNvPr id="133141" name="Text Box 23"/>
            <p:cNvSpPr txBox="1">
              <a:spLocks noChangeArrowheads="1"/>
            </p:cNvSpPr>
            <p:nvPr/>
          </p:nvSpPr>
          <p:spPr bwMode="auto">
            <a:xfrm>
              <a:off x="2928"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5</a:t>
              </a:r>
            </a:p>
          </p:txBody>
        </p:sp>
      </p:grpSp>
      <p:grpSp>
        <p:nvGrpSpPr>
          <p:cNvPr id="133130" name="Group 24"/>
          <p:cNvGrpSpPr>
            <a:grpSpLocks/>
          </p:cNvGrpSpPr>
          <p:nvPr/>
        </p:nvGrpSpPr>
        <p:grpSpPr bwMode="auto">
          <a:xfrm>
            <a:off x="5029200" y="1935163"/>
            <a:ext cx="685800" cy="838200"/>
            <a:chOff x="3264" y="912"/>
            <a:chExt cx="432" cy="528"/>
          </a:xfrm>
        </p:grpSpPr>
        <p:sp>
          <p:nvSpPr>
            <p:cNvPr id="133138" name="Rectangle 25"/>
            <p:cNvSpPr>
              <a:spLocks noChangeArrowheads="1"/>
            </p:cNvSpPr>
            <p:nvPr/>
          </p:nvSpPr>
          <p:spPr bwMode="auto">
            <a:xfrm>
              <a:off x="3264" y="912"/>
              <a:ext cx="432" cy="528"/>
            </a:xfrm>
            <a:prstGeom prst="rect">
              <a:avLst/>
            </a:prstGeom>
            <a:noFill/>
            <a:ln w="9525">
              <a:solidFill>
                <a:schemeClr val="tx1"/>
              </a:solidFill>
              <a:miter lim="800000"/>
              <a:headEnd/>
              <a:tailEnd/>
            </a:ln>
          </p:spPr>
          <p:txBody>
            <a:bodyPr wrap="none" anchor="ctr"/>
            <a:lstStyle/>
            <a:p>
              <a:endParaRPr lang="en-US"/>
            </a:p>
          </p:txBody>
        </p:sp>
        <p:sp>
          <p:nvSpPr>
            <p:cNvPr id="133139" name="Text Box 26"/>
            <p:cNvSpPr txBox="1">
              <a:spLocks noChangeArrowheads="1"/>
            </p:cNvSpPr>
            <p:nvPr/>
          </p:nvSpPr>
          <p:spPr bwMode="auto">
            <a:xfrm>
              <a:off x="3360"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6</a:t>
              </a:r>
            </a:p>
          </p:txBody>
        </p:sp>
      </p:grpSp>
      <p:grpSp>
        <p:nvGrpSpPr>
          <p:cNvPr id="133131" name="Group 27"/>
          <p:cNvGrpSpPr>
            <a:grpSpLocks/>
          </p:cNvGrpSpPr>
          <p:nvPr/>
        </p:nvGrpSpPr>
        <p:grpSpPr bwMode="auto">
          <a:xfrm>
            <a:off x="5715000" y="1935163"/>
            <a:ext cx="685800" cy="838200"/>
            <a:chOff x="3696" y="912"/>
            <a:chExt cx="432" cy="528"/>
          </a:xfrm>
        </p:grpSpPr>
        <p:sp>
          <p:nvSpPr>
            <p:cNvPr id="133136" name="Rectangle 28"/>
            <p:cNvSpPr>
              <a:spLocks noChangeArrowheads="1"/>
            </p:cNvSpPr>
            <p:nvPr/>
          </p:nvSpPr>
          <p:spPr bwMode="auto">
            <a:xfrm>
              <a:off x="3696" y="912"/>
              <a:ext cx="432" cy="528"/>
            </a:xfrm>
            <a:prstGeom prst="rect">
              <a:avLst/>
            </a:prstGeom>
            <a:noFill/>
            <a:ln w="9525">
              <a:solidFill>
                <a:schemeClr val="tx1"/>
              </a:solidFill>
              <a:miter lim="800000"/>
              <a:headEnd/>
              <a:tailEnd/>
            </a:ln>
          </p:spPr>
          <p:txBody>
            <a:bodyPr wrap="none" anchor="ctr"/>
            <a:lstStyle/>
            <a:p>
              <a:endParaRPr lang="en-US"/>
            </a:p>
          </p:txBody>
        </p:sp>
        <p:sp>
          <p:nvSpPr>
            <p:cNvPr id="133137" name="Text Box 29"/>
            <p:cNvSpPr txBox="1">
              <a:spLocks noChangeArrowheads="1"/>
            </p:cNvSpPr>
            <p:nvPr/>
          </p:nvSpPr>
          <p:spPr bwMode="auto">
            <a:xfrm>
              <a:off x="3792"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7</a:t>
              </a:r>
            </a:p>
          </p:txBody>
        </p:sp>
      </p:grpSp>
      <p:grpSp>
        <p:nvGrpSpPr>
          <p:cNvPr id="133132" name="Group 30"/>
          <p:cNvGrpSpPr>
            <a:grpSpLocks/>
          </p:cNvGrpSpPr>
          <p:nvPr/>
        </p:nvGrpSpPr>
        <p:grpSpPr bwMode="auto">
          <a:xfrm>
            <a:off x="6400800" y="1935163"/>
            <a:ext cx="685800" cy="838200"/>
            <a:chOff x="4128" y="912"/>
            <a:chExt cx="432" cy="528"/>
          </a:xfrm>
        </p:grpSpPr>
        <p:sp>
          <p:nvSpPr>
            <p:cNvPr id="133134" name="Rectangle 31"/>
            <p:cNvSpPr>
              <a:spLocks noChangeArrowheads="1"/>
            </p:cNvSpPr>
            <p:nvPr/>
          </p:nvSpPr>
          <p:spPr bwMode="auto">
            <a:xfrm>
              <a:off x="4128" y="912"/>
              <a:ext cx="432" cy="528"/>
            </a:xfrm>
            <a:prstGeom prst="rect">
              <a:avLst/>
            </a:prstGeom>
            <a:noFill/>
            <a:ln w="9525">
              <a:solidFill>
                <a:schemeClr val="tx1"/>
              </a:solidFill>
              <a:miter lim="800000"/>
              <a:headEnd/>
              <a:tailEnd/>
            </a:ln>
          </p:spPr>
          <p:txBody>
            <a:bodyPr wrap="none" anchor="ctr"/>
            <a:lstStyle/>
            <a:p>
              <a:endParaRPr lang="en-US"/>
            </a:p>
          </p:txBody>
        </p:sp>
        <p:sp>
          <p:nvSpPr>
            <p:cNvPr id="133135" name="Text Box 32"/>
            <p:cNvSpPr txBox="1">
              <a:spLocks noChangeArrowheads="1"/>
            </p:cNvSpPr>
            <p:nvPr/>
          </p:nvSpPr>
          <p:spPr bwMode="auto">
            <a:xfrm>
              <a:off x="4224"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8</a:t>
              </a:r>
            </a:p>
          </p:txBody>
        </p:sp>
      </p:grpSp>
      <p:sp>
        <p:nvSpPr>
          <p:cNvPr id="133133" name="AutoShape 33"/>
          <p:cNvSpPr>
            <a:spLocks noChangeArrowheads="1"/>
          </p:cNvSpPr>
          <p:nvPr/>
        </p:nvSpPr>
        <p:spPr bwMode="auto">
          <a:xfrm>
            <a:off x="3810000" y="2849563"/>
            <a:ext cx="304800" cy="381000"/>
          </a:xfrm>
          <a:prstGeom prst="upArrow">
            <a:avLst>
              <a:gd name="adj1" fmla="val 50000"/>
              <a:gd name="adj2" fmla="val 31250"/>
            </a:avLst>
          </a:prstGeom>
          <a:solidFill>
            <a:schemeClr val="accent1"/>
          </a:solidFill>
          <a:ln w="9525">
            <a:solidFill>
              <a:schemeClr val="tx1"/>
            </a:solidFill>
            <a:miter lim="800000"/>
            <a:headEnd/>
            <a:tailEnd/>
          </a:ln>
        </p:spPr>
        <p:txBody>
          <a:bodyPr wrap="none" anchor="ctr"/>
          <a:lstStyle/>
          <a:p>
            <a:pPr algn="ctr"/>
            <a:endParaRPr lang="en-US" sz="1800" b="1">
              <a:solidFill>
                <a:schemeClr val="accent2"/>
              </a:solidFill>
              <a:latin typeface="Times New Roman" pitchFamily="18" charset="0"/>
            </a:endParaRPr>
          </a:p>
        </p:txBody>
      </p:sp>
      <p:sp>
        <p:nvSpPr>
          <p:cNvPr id="30" name="Text Box 6"/>
          <p:cNvSpPr txBox="1">
            <a:spLocks noChangeArrowheads="1"/>
          </p:cNvSpPr>
          <p:nvPr/>
        </p:nvSpPr>
        <p:spPr bwMode="auto">
          <a:xfrm>
            <a:off x="254000" y="304799"/>
            <a:ext cx="8458200" cy="677108"/>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Understanding </a:t>
            </a:r>
            <a:r>
              <a:rPr lang="en-US" sz="3800" dirty="0" smtClean="0">
                <a:solidFill>
                  <a:srgbClr val="FFFFFF"/>
                </a:solidFill>
                <a:latin typeface="Comic Sans MS" pitchFamily="66" charset="0"/>
              </a:rPr>
              <a:t>Invalidation</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97389212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7"/>
          <p:cNvSpPr txBox="1">
            <a:spLocks noChangeArrowheads="1"/>
          </p:cNvSpPr>
          <p:nvPr/>
        </p:nvSpPr>
        <p:spPr bwMode="auto">
          <a:xfrm>
            <a:off x="1524000" y="4449763"/>
            <a:ext cx="5486400" cy="579437"/>
          </a:xfrm>
          <a:prstGeom prst="rect">
            <a:avLst/>
          </a:prstGeom>
          <a:noFill/>
          <a:ln w="9525">
            <a:noFill/>
            <a:miter lim="800000"/>
            <a:headEnd/>
            <a:tailEnd/>
          </a:ln>
        </p:spPr>
        <p:txBody>
          <a:bodyPr>
            <a:spAutoFit/>
          </a:bodyPr>
          <a:lstStyle/>
          <a:p>
            <a:pPr marL="457200" indent="-457200">
              <a:spcBef>
                <a:spcPct val="50000"/>
              </a:spcBef>
            </a:pPr>
            <a:r>
              <a:rPr lang="en-US" sz="3200">
                <a:solidFill>
                  <a:schemeClr val="tx2"/>
                </a:solidFill>
                <a:latin typeface="Comic Sans MS" pitchFamily="66" charset="0"/>
              </a:rPr>
              <a:t>Are any other claims lost?</a:t>
            </a:r>
          </a:p>
        </p:txBody>
      </p:sp>
      <p:sp>
        <p:nvSpPr>
          <p:cNvPr id="134148" name="Text Box 8"/>
          <p:cNvSpPr txBox="1">
            <a:spLocks noChangeArrowheads="1"/>
          </p:cNvSpPr>
          <p:nvPr/>
        </p:nvSpPr>
        <p:spPr bwMode="auto">
          <a:xfrm>
            <a:off x="1600200" y="5440363"/>
            <a:ext cx="4267200" cy="579437"/>
          </a:xfrm>
          <a:prstGeom prst="rect">
            <a:avLst/>
          </a:prstGeom>
          <a:noFill/>
          <a:ln w="9525">
            <a:noFill/>
            <a:miter lim="800000"/>
            <a:headEnd/>
            <a:tailEnd/>
          </a:ln>
        </p:spPr>
        <p:txBody>
          <a:bodyPr>
            <a:spAutoFit/>
          </a:bodyPr>
          <a:lstStyle/>
          <a:p>
            <a:pPr marL="457200" indent="-457200">
              <a:spcBef>
                <a:spcPct val="50000"/>
              </a:spcBef>
            </a:pPr>
            <a:r>
              <a:rPr lang="en-US" sz="3200">
                <a:solidFill>
                  <a:srgbClr val="EB3415"/>
                </a:solidFill>
                <a:latin typeface="Comic Sans MS" pitchFamily="66" charset="0"/>
              </a:rPr>
              <a:t>Yes, 1-4 but not 5-8!</a:t>
            </a:r>
          </a:p>
        </p:txBody>
      </p:sp>
      <p:grpSp>
        <p:nvGrpSpPr>
          <p:cNvPr id="134149" name="Group 9"/>
          <p:cNvGrpSpPr>
            <a:grpSpLocks/>
          </p:cNvGrpSpPr>
          <p:nvPr/>
        </p:nvGrpSpPr>
        <p:grpSpPr bwMode="auto">
          <a:xfrm>
            <a:off x="1600200" y="1935163"/>
            <a:ext cx="5486400" cy="1789112"/>
            <a:chOff x="1008" y="1296"/>
            <a:chExt cx="3456" cy="1127"/>
          </a:xfrm>
        </p:grpSpPr>
        <p:sp>
          <p:nvSpPr>
            <p:cNvPr id="134150" name="Text Box 10"/>
            <p:cNvSpPr txBox="1">
              <a:spLocks noChangeArrowheads="1"/>
            </p:cNvSpPr>
            <p:nvPr/>
          </p:nvSpPr>
          <p:spPr bwMode="auto">
            <a:xfrm>
              <a:off x="1152" y="2093"/>
              <a:ext cx="2736" cy="330"/>
            </a:xfrm>
            <a:prstGeom prst="rect">
              <a:avLst/>
            </a:prstGeom>
            <a:noFill/>
            <a:ln w="9525">
              <a:noFill/>
              <a:miter lim="800000"/>
              <a:headEnd/>
              <a:tailEnd/>
            </a:ln>
          </p:spPr>
          <p:txBody>
            <a:bodyPr>
              <a:spAutoFit/>
            </a:bodyPr>
            <a:lstStyle/>
            <a:p>
              <a:pPr>
                <a:spcBef>
                  <a:spcPct val="50000"/>
                </a:spcBef>
              </a:pPr>
              <a:r>
                <a:rPr lang="en-US" sz="2800">
                  <a:solidFill>
                    <a:schemeClr val="tx2"/>
                  </a:solidFill>
                  <a:latin typeface="Comic Sans MS" pitchFamily="66" charset="0"/>
                </a:rPr>
                <a:t>Prior art reads on claim</a:t>
              </a:r>
            </a:p>
          </p:txBody>
        </p:sp>
        <p:grpSp>
          <p:nvGrpSpPr>
            <p:cNvPr id="134151" name="Group 11"/>
            <p:cNvGrpSpPr>
              <a:grpSpLocks/>
            </p:cNvGrpSpPr>
            <p:nvPr/>
          </p:nvGrpSpPr>
          <p:grpSpPr bwMode="auto">
            <a:xfrm>
              <a:off x="1008" y="1296"/>
              <a:ext cx="432" cy="528"/>
              <a:chOff x="1104" y="912"/>
              <a:chExt cx="432" cy="528"/>
            </a:xfrm>
          </p:grpSpPr>
          <p:sp>
            <p:nvSpPr>
              <p:cNvPr id="134174" name="Rectangle 12" descr="30%"/>
              <p:cNvSpPr>
                <a:spLocks noChangeArrowheads="1"/>
              </p:cNvSpPr>
              <p:nvPr/>
            </p:nvSpPr>
            <p:spPr bwMode="auto">
              <a:xfrm>
                <a:off x="1104" y="912"/>
                <a:ext cx="432" cy="528"/>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4175" name="Text Box 13" descr="30%"/>
              <p:cNvSpPr txBox="1">
                <a:spLocks noChangeArrowheads="1"/>
              </p:cNvSpPr>
              <p:nvPr/>
            </p:nvSpPr>
            <p:spPr bwMode="auto">
              <a:xfrm>
                <a:off x="1200" y="1056"/>
                <a:ext cx="240" cy="231"/>
              </a:xfrm>
              <a:prstGeom prst="rect">
                <a:avLst/>
              </a:prstGeom>
              <a:pattFill prst="pct30">
                <a:fgClr>
                  <a:schemeClr val="hlink"/>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1</a:t>
                </a:r>
              </a:p>
            </p:txBody>
          </p:sp>
        </p:grpSp>
        <p:grpSp>
          <p:nvGrpSpPr>
            <p:cNvPr id="134152" name="Group 14"/>
            <p:cNvGrpSpPr>
              <a:grpSpLocks/>
            </p:cNvGrpSpPr>
            <p:nvPr/>
          </p:nvGrpSpPr>
          <p:grpSpPr bwMode="auto">
            <a:xfrm>
              <a:off x="1440" y="1296"/>
              <a:ext cx="432" cy="528"/>
              <a:chOff x="1536" y="912"/>
              <a:chExt cx="432" cy="528"/>
            </a:xfrm>
          </p:grpSpPr>
          <p:sp>
            <p:nvSpPr>
              <p:cNvPr id="134172" name="Rectangle 15" descr="30%"/>
              <p:cNvSpPr>
                <a:spLocks noChangeArrowheads="1"/>
              </p:cNvSpPr>
              <p:nvPr/>
            </p:nvSpPr>
            <p:spPr bwMode="auto">
              <a:xfrm>
                <a:off x="1536" y="912"/>
                <a:ext cx="432" cy="528"/>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4173" name="Text Box 16" descr="30%"/>
              <p:cNvSpPr txBox="1">
                <a:spLocks noChangeArrowheads="1"/>
              </p:cNvSpPr>
              <p:nvPr/>
            </p:nvSpPr>
            <p:spPr bwMode="auto">
              <a:xfrm>
                <a:off x="1632" y="1056"/>
                <a:ext cx="240" cy="231"/>
              </a:xfrm>
              <a:prstGeom prst="rect">
                <a:avLst/>
              </a:prstGeom>
              <a:pattFill prst="pct30">
                <a:fgClr>
                  <a:schemeClr val="hlink"/>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2</a:t>
                </a:r>
              </a:p>
            </p:txBody>
          </p:sp>
        </p:grpSp>
        <p:grpSp>
          <p:nvGrpSpPr>
            <p:cNvPr id="134153" name="Group 17"/>
            <p:cNvGrpSpPr>
              <a:grpSpLocks/>
            </p:cNvGrpSpPr>
            <p:nvPr/>
          </p:nvGrpSpPr>
          <p:grpSpPr bwMode="auto">
            <a:xfrm>
              <a:off x="1872" y="1296"/>
              <a:ext cx="432" cy="528"/>
              <a:chOff x="1968" y="912"/>
              <a:chExt cx="432" cy="528"/>
            </a:xfrm>
          </p:grpSpPr>
          <p:sp>
            <p:nvSpPr>
              <p:cNvPr id="134170" name="Rectangle 18" descr="30%"/>
              <p:cNvSpPr>
                <a:spLocks noChangeArrowheads="1"/>
              </p:cNvSpPr>
              <p:nvPr/>
            </p:nvSpPr>
            <p:spPr bwMode="auto">
              <a:xfrm>
                <a:off x="1968" y="912"/>
                <a:ext cx="432" cy="528"/>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4171" name="Text Box 19" descr="30%"/>
              <p:cNvSpPr txBox="1">
                <a:spLocks noChangeArrowheads="1"/>
              </p:cNvSpPr>
              <p:nvPr/>
            </p:nvSpPr>
            <p:spPr bwMode="auto">
              <a:xfrm>
                <a:off x="2064" y="1056"/>
                <a:ext cx="240" cy="231"/>
              </a:xfrm>
              <a:prstGeom prst="rect">
                <a:avLst/>
              </a:prstGeom>
              <a:pattFill prst="pct30">
                <a:fgClr>
                  <a:schemeClr val="hlink"/>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3</a:t>
                </a:r>
              </a:p>
            </p:txBody>
          </p:sp>
        </p:grpSp>
        <p:grpSp>
          <p:nvGrpSpPr>
            <p:cNvPr id="134154" name="Group 20"/>
            <p:cNvGrpSpPr>
              <a:grpSpLocks/>
            </p:cNvGrpSpPr>
            <p:nvPr/>
          </p:nvGrpSpPr>
          <p:grpSpPr bwMode="auto">
            <a:xfrm>
              <a:off x="2304" y="1296"/>
              <a:ext cx="432" cy="528"/>
              <a:chOff x="2400" y="912"/>
              <a:chExt cx="432" cy="528"/>
            </a:xfrm>
          </p:grpSpPr>
          <p:sp>
            <p:nvSpPr>
              <p:cNvPr id="134168" name="Rectangle 21"/>
              <p:cNvSpPr>
                <a:spLocks noChangeArrowheads="1"/>
              </p:cNvSpPr>
              <p:nvPr/>
            </p:nvSpPr>
            <p:spPr bwMode="auto">
              <a:xfrm>
                <a:off x="2400" y="912"/>
                <a:ext cx="432" cy="528"/>
              </a:xfrm>
              <a:prstGeom prst="rect">
                <a:avLst/>
              </a:prstGeom>
              <a:noFill/>
              <a:ln w="9525">
                <a:solidFill>
                  <a:schemeClr val="tx1"/>
                </a:solidFill>
                <a:miter lim="800000"/>
                <a:headEnd/>
                <a:tailEnd/>
              </a:ln>
            </p:spPr>
            <p:txBody>
              <a:bodyPr wrap="none" anchor="ctr"/>
              <a:lstStyle/>
              <a:p>
                <a:endParaRPr lang="en-US"/>
              </a:p>
            </p:txBody>
          </p:sp>
          <p:sp>
            <p:nvSpPr>
              <p:cNvPr id="134169" name="Text Box 22"/>
              <p:cNvSpPr txBox="1">
                <a:spLocks noChangeArrowheads="1"/>
              </p:cNvSpPr>
              <p:nvPr/>
            </p:nvSpPr>
            <p:spPr bwMode="auto">
              <a:xfrm>
                <a:off x="2496"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4</a:t>
                </a:r>
              </a:p>
            </p:txBody>
          </p:sp>
        </p:grpSp>
        <p:grpSp>
          <p:nvGrpSpPr>
            <p:cNvPr id="134155" name="Group 23"/>
            <p:cNvGrpSpPr>
              <a:grpSpLocks/>
            </p:cNvGrpSpPr>
            <p:nvPr/>
          </p:nvGrpSpPr>
          <p:grpSpPr bwMode="auto">
            <a:xfrm>
              <a:off x="2736" y="1296"/>
              <a:ext cx="432" cy="528"/>
              <a:chOff x="2832" y="912"/>
              <a:chExt cx="432" cy="528"/>
            </a:xfrm>
          </p:grpSpPr>
          <p:sp>
            <p:nvSpPr>
              <p:cNvPr id="134166" name="Rectangle 24"/>
              <p:cNvSpPr>
                <a:spLocks noChangeArrowheads="1"/>
              </p:cNvSpPr>
              <p:nvPr/>
            </p:nvSpPr>
            <p:spPr bwMode="auto">
              <a:xfrm>
                <a:off x="2832" y="912"/>
                <a:ext cx="432" cy="528"/>
              </a:xfrm>
              <a:prstGeom prst="rect">
                <a:avLst/>
              </a:prstGeom>
              <a:noFill/>
              <a:ln w="9525">
                <a:solidFill>
                  <a:schemeClr val="tx1"/>
                </a:solidFill>
                <a:miter lim="800000"/>
                <a:headEnd/>
                <a:tailEnd/>
              </a:ln>
            </p:spPr>
            <p:txBody>
              <a:bodyPr wrap="none" anchor="ctr"/>
              <a:lstStyle/>
              <a:p>
                <a:endParaRPr lang="en-US"/>
              </a:p>
            </p:txBody>
          </p:sp>
          <p:sp>
            <p:nvSpPr>
              <p:cNvPr id="134167" name="Text Box 25"/>
              <p:cNvSpPr txBox="1">
                <a:spLocks noChangeArrowheads="1"/>
              </p:cNvSpPr>
              <p:nvPr/>
            </p:nvSpPr>
            <p:spPr bwMode="auto">
              <a:xfrm>
                <a:off x="2928"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5</a:t>
                </a:r>
              </a:p>
            </p:txBody>
          </p:sp>
        </p:grpSp>
        <p:grpSp>
          <p:nvGrpSpPr>
            <p:cNvPr id="134156" name="Group 26"/>
            <p:cNvGrpSpPr>
              <a:grpSpLocks/>
            </p:cNvGrpSpPr>
            <p:nvPr/>
          </p:nvGrpSpPr>
          <p:grpSpPr bwMode="auto">
            <a:xfrm>
              <a:off x="3168" y="1296"/>
              <a:ext cx="432" cy="528"/>
              <a:chOff x="3264" y="912"/>
              <a:chExt cx="432" cy="528"/>
            </a:xfrm>
          </p:grpSpPr>
          <p:sp>
            <p:nvSpPr>
              <p:cNvPr id="134164" name="Rectangle 27"/>
              <p:cNvSpPr>
                <a:spLocks noChangeArrowheads="1"/>
              </p:cNvSpPr>
              <p:nvPr/>
            </p:nvSpPr>
            <p:spPr bwMode="auto">
              <a:xfrm>
                <a:off x="3264" y="912"/>
                <a:ext cx="432" cy="528"/>
              </a:xfrm>
              <a:prstGeom prst="rect">
                <a:avLst/>
              </a:prstGeom>
              <a:noFill/>
              <a:ln w="9525">
                <a:solidFill>
                  <a:schemeClr val="tx1"/>
                </a:solidFill>
                <a:miter lim="800000"/>
                <a:headEnd/>
                <a:tailEnd/>
              </a:ln>
            </p:spPr>
            <p:txBody>
              <a:bodyPr wrap="none" anchor="ctr"/>
              <a:lstStyle/>
              <a:p>
                <a:endParaRPr lang="en-US"/>
              </a:p>
            </p:txBody>
          </p:sp>
          <p:sp>
            <p:nvSpPr>
              <p:cNvPr id="134165" name="Text Box 28"/>
              <p:cNvSpPr txBox="1">
                <a:spLocks noChangeArrowheads="1"/>
              </p:cNvSpPr>
              <p:nvPr/>
            </p:nvSpPr>
            <p:spPr bwMode="auto">
              <a:xfrm>
                <a:off x="3360"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6</a:t>
                </a:r>
              </a:p>
            </p:txBody>
          </p:sp>
        </p:grpSp>
        <p:grpSp>
          <p:nvGrpSpPr>
            <p:cNvPr id="134157" name="Group 29"/>
            <p:cNvGrpSpPr>
              <a:grpSpLocks/>
            </p:cNvGrpSpPr>
            <p:nvPr/>
          </p:nvGrpSpPr>
          <p:grpSpPr bwMode="auto">
            <a:xfrm>
              <a:off x="3600" y="1296"/>
              <a:ext cx="432" cy="528"/>
              <a:chOff x="3696" y="912"/>
              <a:chExt cx="432" cy="528"/>
            </a:xfrm>
          </p:grpSpPr>
          <p:sp>
            <p:nvSpPr>
              <p:cNvPr id="134162" name="Rectangle 30"/>
              <p:cNvSpPr>
                <a:spLocks noChangeArrowheads="1"/>
              </p:cNvSpPr>
              <p:nvPr/>
            </p:nvSpPr>
            <p:spPr bwMode="auto">
              <a:xfrm>
                <a:off x="3696" y="912"/>
                <a:ext cx="432" cy="528"/>
              </a:xfrm>
              <a:prstGeom prst="rect">
                <a:avLst/>
              </a:prstGeom>
              <a:noFill/>
              <a:ln w="9525">
                <a:solidFill>
                  <a:schemeClr val="tx1"/>
                </a:solidFill>
                <a:miter lim="800000"/>
                <a:headEnd/>
                <a:tailEnd/>
              </a:ln>
            </p:spPr>
            <p:txBody>
              <a:bodyPr wrap="none" anchor="ctr"/>
              <a:lstStyle/>
              <a:p>
                <a:endParaRPr lang="en-US"/>
              </a:p>
            </p:txBody>
          </p:sp>
          <p:sp>
            <p:nvSpPr>
              <p:cNvPr id="134163" name="Text Box 31"/>
              <p:cNvSpPr txBox="1">
                <a:spLocks noChangeArrowheads="1"/>
              </p:cNvSpPr>
              <p:nvPr/>
            </p:nvSpPr>
            <p:spPr bwMode="auto">
              <a:xfrm>
                <a:off x="3792"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7</a:t>
                </a:r>
              </a:p>
            </p:txBody>
          </p:sp>
        </p:grpSp>
        <p:grpSp>
          <p:nvGrpSpPr>
            <p:cNvPr id="134158" name="Group 32"/>
            <p:cNvGrpSpPr>
              <a:grpSpLocks/>
            </p:cNvGrpSpPr>
            <p:nvPr/>
          </p:nvGrpSpPr>
          <p:grpSpPr bwMode="auto">
            <a:xfrm>
              <a:off x="4032" y="1296"/>
              <a:ext cx="432" cy="528"/>
              <a:chOff x="4128" y="912"/>
              <a:chExt cx="432" cy="528"/>
            </a:xfrm>
          </p:grpSpPr>
          <p:sp>
            <p:nvSpPr>
              <p:cNvPr id="134160" name="Rectangle 33"/>
              <p:cNvSpPr>
                <a:spLocks noChangeArrowheads="1"/>
              </p:cNvSpPr>
              <p:nvPr/>
            </p:nvSpPr>
            <p:spPr bwMode="auto">
              <a:xfrm>
                <a:off x="4128" y="912"/>
                <a:ext cx="432" cy="528"/>
              </a:xfrm>
              <a:prstGeom prst="rect">
                <a:avLst/>
              </a:prstGeom>
              <a:noFill/>
              <a:ln w="9525">
                <a:solidFill>
                  <a:schemeClr val="tx1"/>
                </a:solidFill>
                <a:miter lim="800000"/>
                <a:headEnd/>
                <a:tailEnd/>
              </a:ln>
            </p:spPr>
            <p:txBody>
              <a:bodyPr wrap="none" anchor="ctr"/>
              <a:lstStyle/>
              <a:p>
                <a:endParaRPr lang="en-US"/>
              </a:p>
            </p:txBody>
          </p:sp>
          <p:sp>
            <p:nvSpPr>
              <p:cNvPr id="134161" name="Text Box 34"/>
              <p:cNvSpPr txBox="1">
                <a:spLocks noChangeArrowheads="1"/>
              </p:cNvSpPr>
              <p:nvPr/>
            </p:nvSpPr>
            <p:spPr bwMode="auto">
              <a:xfrm>
                <a:off x="4224"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8</a:t>
                </a:r>
              </a:p>
            </p:txBody>
          </p:sp>
        </p:grpSp>
        <p:sp>
          <p:nvSpPr>
            <p:cNvPr id="134159" name="AutoShape 35"/>
            <p:cNvSpPr>
              <a:spLocks noChangeArrowheads="1"/>
            </p:cNvSpPr>
            <p:nvPr/>
          </p:nvSpPr>
          <p:spPr bwMode="auto">
            <a:xfrm>
              <a:off x="2400" y="1872"/>
              <a:ext cx="192" cy="240"/>
            </a:xfrm>
            <a:prstGeom prst="upArrow">
              <a:avLst>
                <a:gd name="adj1" fmla="val 50000"/>
                <a:gd name="adj2" fmla="val 31250"/>
              </a:avLst>
            </a:prstGeom>
            <a:solidFill>
              <a:schemeClr val="accent1"/>
            </a:solidFill>
            <a:ln w="9525">
              <a:solidFill>
                <a:schemeClr val="tx1"/>
              </a:solidFill>
              <a:miter lim="800000"/>
              <a:headEnd/>
              <a:tailEnd/>
            </a:ln>
          </p:spPr>
          <p:txBody>
            <a:bodyPr wrap="none" anchor="ctr"/>
            <a:lstStyle/>
            <a:p>
              <a:pPr algn="ctr"/>
              <a:endParaRPr lang="en-US" sz="1800" b="1">
                <a:solidFill>
                  <a:schemeClr val="accent2"/>
                </a:solidFill>
                <a:latin typeface="Times New Roman" pitchFamily="18" charset="0"/>
              </a:endParaRPr>
            </a:p>
          </p:txBody>
        </p:sp>
      </p:grpSp>
      <p:sp>
        <p:nvSpPr>
          <p:cNvPr id="32" name="Text Box 6"/>
          <p:cNvSpPr txBox="1">
            <a:spLocks noChangeArrowheads="1"/>
          </p:cNvSpPr>
          <p:nvPr/>
        </p:nvSpPr>
        <p:spPr bwMode="auto">
          <a:xfrm>
            <a:off x="254000" y="304799"/>
            <a:ext cx="8458200" cy="677108"/>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Understanding </a:t>
            </a:r>
            <a:r>
              <a:rPr lang="en-US" sz="3800" dirty="0" smtClean="0">
                <a:solidFill>
                  <a:srgbClr val="FFFFFF"/>
                </a:solidFill>
                <a:latin typeface="Comic Sans MS" pitchFamily="66" charset="0"/>
              </a:rPr>
              <a:t>Invalidation</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47463497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744788" y="5578475"/>
            <a:ext cx="747712" cy="898525"/>
          </a:xfrm>
          <a:prstGeom prst="rect">
            <a:avLst/>
          </a:prstGeom>
          <a:noFill/>
          <a:ln w="9525">
            <a:solidFill>
              <a:schemeClr val="tx1"/>
            </a:solidFill>
            <a:miter lim="800000"/>
            <a:headEnd/>
            <a:tailEnd/>
          </a:ln>
        </p:spPr>
        <p:txBody>
          <a:bodyPr wrap="none" anchor="ctr"/>
          <a:lstStyle/>
          <a:p>
            <a:endParaRPr lang="en-US"/>
          </a:p>
        </p:txBody>
      </p:sp>
      <p:sp>
        <p:nvSpPr>
          <p:cNvPr id="135171" name="Rectangle 3" descr="30%"/>
          <p:cNvSpPr>
            <a:spLocks noChangeArrowheads="1"/>
          </p:cNvSpPr>
          <p:nvPr/>
        </p:nvSpPr>
        <p:spPr bwMode="auto">
          <a:xfrm>
            <a:off x="34925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35172" name="Rectangle 4" descr="30%"/>
          <p:cNvSpPr>
            <a:spLocks noChangeArrowheads="1"/>
          </p:cNvSpPr>
          <p:nvPr/>
        </p:nvSpPr>
        <p:spPr bwMode="auto">
          <a:xfrm>
            <a:off x="4238625" y="1981200"/>
            <a:ext cx="747713" cy="898525"/>
          </a:xfrm>
          <a:prstGeom prst="rect">
            <a:avLst/>
          </a:prstGeom>
          <a:noFill/>
          <a:ln w="9525">
            <a:solidFill>
              <a:schemeClr val="tx1"/>
            </a:solidFill>
            <a:miter lim="800000"/>
            <a:headEnd/>
            <a:tailEnd/>
          </a:ln>
        </p:spPr>
        <p:txBody>
          <a:bodyPr wrap="none" anchor="ctr"/>
          <a:lstStyle/>
          <a:p>
            <a:endParaRPr lang="en-US"/>
          </a:p>
        </p:txBody>
      </p:sp>
      <p:sp>
        <p:nvSpPr>
          <p:cNvPr id="135173" name="Rectangle 5" descr="30%"/>
          <p:cNvSpPr>
            <a:spLocks noChangeArrowheads="1"/>
          </p:cNvSpPr>
          <p:nvPr/>
        </p:nvSpPr>
        <p:spPr bwMode="auto">
          <a:xfrm>
            <a:off x="4986338"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35174" name="Rectangle 6"/>
          <p:cNvSpPr>
            <a:spLocks noChangeArrowheads="1"/>
          </p:cNvSpPr>
          <p:nvPr/>
        </p:nvSpPr>
        <p:spPr bwMode="auto">
          <a:xfrm>
            <a:off x="5732463" y="1981200"/>
            <a:ext cx="747712" cy="898525"/>
          </a:xfrm>
          <a:prstGeom prst="rect">
            <a:avLst/>
          </a:prstGeom>
          <a:noFill/>
          <a:ln w="9525">
            <a:solidFill>
              <a:schemeClr val="tx1"/>
            </a:solidFill>
            <a:miter lim="800000"/>
            <a:headEnd/>
            <a:tailEnd/>
          </a:ln>
        </p:spPr>
        <p:txBody>
          <a:bodyPr wrap="none" anchor="ctr"/>
          <a:lstStyle/>
          <a:p>
            <a:endParaRPr lang="en-US"/>
          </a:p>
        </p:txBody>
      </p:sp>
      <p:sp>
        <p:nvSpPr>
          <p:cNvPr id="135175" name="Rectangle 7"/>
          <p:cNvSpPr>
            <a:spLocks noChangeArrowheads="1"/>
          </p:cNvSpPr>
          <p:nvPr/>
        </p:nvSpPr>
        <p:spPr bwMode="auto">
          <a:xfrm>
            <a:off x="648017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35176" name="Rectangle 8"/>
          <p:cNvSpPr>
            <a:spLocks noChangeArrowheads="1"/>
          </p:cNvSpPr>
          <p:nvPr/>
        </p:nvSpPr>
        <p:spPr bwMode="auto">
          <a:xfrm>
            <a:off x="72263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35177" name="Rectangle 9" descr="30%"/>
          <p:cNvSpPr>
            <a:spLocks noChangeArrowheads="1"/>
          </p:cNvSpPr>
          <p:nvPr/>
        </p:nvSpPr>
        <p:spPr bwMode="auto">
          <a:xfrm>
            <a:off x="506413"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35178" name="Rectangle 10" descr="30%"/>
          <p:cNvSpPr>
            <a:spLocks noChangeArrowheads="1"/>
          </p:cNvSpPr>
          <p:nvPr/>
        </p:nvSpPr>
        <p:spPr bwMode="auto">
          <a:xfrm>
            <a:off x="1252538"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35179" name="Rectangle 11" descr="30%"/>
          <p:cNvSpPr>
            <a:spLocks noChangeArrowheads="1"/>
          </p:cNvSpPr>
          <p:nvPr/>
        </p:nvSpPr>
        <p:spPr bwMode="auto">
          <a:xfrm>
            <a:off x="1998663"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35180" name="Rectangle 12" descr="30%"/>
          <p:cNvSpPr>
            <a:spLocks noChangeArrowheads="1"/>
          </p:cNvSpPr>
          <p:nvPr/>
        </p:nvSpPr>
        <p:spPr bwMode="auto">
          <a:xfrm>
            <a:off x="2744788" y="1981200"/>
            <a:ext cx="747712" cy="898525"/>
          </a:xfrm>
          <a:prstGeom prst="rect">
            <a:avLst/>
          </a:prstGeom>
          <a:noFill/>
          <a:ln w="9525">
            <a:solidFill>
              <a:schemeClr val="tx1"/>
            </a:solidFill>
            <a:miter lim="800000"/>
            <a:headEnd/>
            <a:tailEnd/>
          </a:ln>
        </p:spPr>
        <p:txBody>
          <a:bodyPr wrap="none" anchor="ctr"/>
          <a:lstStyle/>
          <a:p>
            <a:endParaRPr lang="en-US"/>
          </a:p>
        </p:txBody>
      </p:sp>
      <p:sp>
        <p:nvSpPr>
          <p:cNvPr id="135181" name="Rectangle 13"/>
          <p:cNvSpPr>
            <a:spLocks noChangeArrowheads="1"/>
          </p:cNvSpPr>
          <p:nvPr/>
        </p:nvSpPr>
        <p:spPr bwMode="auto">
          <a:xfrm>
            <a:off x="797242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35182" name="Rectangle 14"/>
          <p:cNvSpPr>
            <a:spLocks noChangeArrowheads="1"/>
          </p:cNvSpPr>
          <p:nvPr/>
        </p:nvSpPr>
        <p:spPr bwMode="auto">
          <a:xfrm>
            <a:off x="2744788" y="4679950"/>
            <a:ext cx="747712" cy="898525"/>
          </a:xfrm>
          <a:prstGeom prst="rect">
            <a:avLst/>
          </a:prstGeom>
          <a:noFill/>
          <a:ln w="9525">
            <a:solidFill>
              <a:schemeClr val="tx1"/>
            </a:solidFill>
            <a:miter lim="800000"/>
            <a:headEnd/>
            <a:tailEnd/>
          </a:ln>
        </p:spPr>
        <p:txBody>
          <a:bodyPr wrap="none" anchor="ctr"/>
          <a:lstStyle/>
          <a:p>
            <a:endParaRPr lang="en-US"/>
          </a:p>
        </p:txBody>
      </p:sp>
      <p:sp>
        <p:nvSpPr>
          <p:cNvPr id="135183" name="Rectangle 15"/>
          <p:cNvSpPr>
            <a:spLocks noChangeArrowheads="1"/>
          </p:cNvSpPr>
          <p:nvPr/>
        </p:nvSpPr>
        <p:spPr bwMode="auto">
          <a:xfrm>
            <a:off x="2744788" y="3781425"/>
            <a:ext cx="747712" cy="898525"/>
          </a:xfrm>
          <a:prstGeom prst="rect">
            <a:avLst/>
          </a:prstGeom>
          <a:noFill/>
          <a:ln w="9525">
            <a:solidFill>
              <a:schemeClr val="tx1"/>
            </a:solidFill>
            <a:miter lim="800000"/>
            <a:headEnd/>
            <a:tailEnd/>
          </a:ln>
        </p:spPr>
        <p:txBody>
          <a:bodyPr wrap="none" anchor="ctr"/>
          <a:lstStyle/>
          <a:p>
            <a:endParaRPr lang="en-US"/>
          </a:p>
        </p:txBody>
      </p:sp>
      <p:sp>
        <p:nvSpPr>
          <p:cNvPr id="135184" name="Rectangle 16"/>
          <p:cNvSpPr>
            <a:spLocks noChangeArrowheads="1"/>
          </p:cNvSpPr>
          <p:nvPr/>
        </p:nvSpPr>
        <p:spPr bwMode="auto">
          <a:xfrm>
            <a:off x="2744788" y="2879725"/>
            <a:ext cx="747712" cy="901700"/>
          </a:xfrm>
          <a:prstGeom prst="rect">
            <a:avLst/>
          </a:prstGeom>
          <a:noFill/>
          <a:ln w="9525">
            <a:solidFill>
              <a:schemeClr val="tx1"/>
            </a:solidFill>
            <a:miter lim="800000"/>
            <a:headEnd/>
            <a:tailEnd/>
          </a:ln>
        </p:spPr>
        <p:txBody>
          <a:bodyPr wrap="none" anchor="ctr"/>
          <a:lstStyle/>
          <a:p>
            <a:endParaRPr lang="en-US"/>
          </a:p>
        </p:txBody>
      </p:sp>
      <p:sp>
        <p:nvSpPr>
          <p:cNvPr id="135185" name="Text Box 17"/>
          <p:cNvSpPr txBox="1">
            <a:spLocks noChangeArrowheads="1"/>
          </p:cNvSpPr>
          <p:nvPr/>
        </p:nvSpPr>
        <p:spPr bwMode="auto">
          <a:xfrm>
            <a:off x="2911475" y="5824538"/>
            <a:ext cx="415925" cy="366712"/>
          </a:xfrm>
          <a:prstGeom prst="rect">
            <a:avLst/>
          </a:prstGeom>
          <a:noFill/>
          <a:ln w="9525">
            <a:noFill/>
            <a:miter lim="800000"/>
            <a:headEnd/>
            <a:tailEnd/>
          </a:ln>
        </p:spPr>
        <p:txBody>
          <a:bodyPr>
            <a:spAutoFit/>
          </a:bodyPr>
          <a:lstStyle/>
          <a:p>
            <a:pPr algn="ctr">
              <a:spcBef>
                <a:spcPct val="50000"/>
              </a:spcBef>
            </a:pPr>
            <a:endParaRPr lang="en-US" sz="1800" b="1">
              <a:latin typeface="Times New Roman" pitchFamily="18" charset="0"/>
            </a:endParaRPr>
          </a:p>
        </p:txBody>
      </p:sp>
      <p:sp>
        <p:nvSpPr>
          <p:cNvPr id="135186" name="Text Box 18"/>
          <p:cNvSpPr txBox="1">
            <a:spLocks noChangeArrowheads="1"/>
          </p:cNvSpPr>
          <p:nvPr/>
        </p:nvSpPr>
        <p:spPr bwMode="auto">
          <a:xfrm>
            <a:off x="3810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15</a:t>
            </a:r>
          </a:p>
          <a:p>
            <a:pPr algn="ctr"/>
            <a:r>
              <a:rPr lang="en-US" sz="1600" b="1">
                <a:latin typeface="Times New Roman" pitchFamily="18" charset="0"/>
              </a:rPr>
              <a:t>D</a:t>
            </a:r>
          </a:p>
        </p:txBody>
      </p:sp>
      <p:sp>
        <p:nvSpPr>
          <p:cNvPr id="135187" name="Text Box 19"/>
          <p:cNvSpPr txBox="1">
            <a:spLocks noChangeArrowheads="1"/>
          </p:cNvSpPr>
          <p:nvPr/>
        </p:nvSpPr>
        <p:spPr bwMode="auto">
          <a:xfrm>
            <a:off x="11557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14</a:t>
            </a:r>
          </a:p>
          <a:p>
            <a:pPr algn="ctr"/>
            <a:r>
              <a:rPr lang="en-US" sz="1600" b="1">
                <a:latin typeface="Times New Roman" pitchFamily="18" charset="0"/>
              </a:rPr>
              <a:t>D</a:t>
            </a:r>
          </a:p>
        </p:txBody>
      </p:sp>
      <p:sp>
        <p:nvSpPr>
          <p:cNvPr id="135188" name="Text Box 20"/>
          <p:cNvSpPr txBox="1">
            <a:spLocks noChangeArrowheads="1"/>
          </p:cNvSpPr>
          <p:nvPr/>
        </p:nvSpPr>
        <p:spPr bwMode="auto">
          <a:xfrm>
            <a:off x="18478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13</a:t>
            </a:r>
          </a:p>
          <a:p>
            <a:pPr algn="ctr"/>
            <a:r>
              <a:rPr lang="en-US" sz="1600" b="1">
                <a:latin typeface="Times New Roman" pitchFamily="18" charset="0"/>
              </a:rPr>
              <a:t>D</a:t>
            </a:r>
          </a:p>
        </p:txBody>
      </p:sp>
      <p:sp>
        <p:nvSpPr>
          <p:cNvPr id="135189" name="Text Box 21"/>
          <p:cNvSpPr txBox="1">
            <a:spLocks noChangeArrowheads="1"/>
          </p:cNvSpPr>
          <p:nvPr/>
        </p:nvSpPr>
        <p:spPr bwMode="auto">
          <a:xfrm>
            <a:off x="26162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a:t>
            </a:r>
          </a:p>
          <a:p>
            <a:pPr algn="ctr"/>
            <a:r>
              <a:rPr lang="en-US" sz="1600" b="1">
                <a:latin typeface="Times New Roman" pitchFamily="18" charset="0"/>
              </a:rPr>
              <a:t>I</a:t>
            </a:r>
          </a:p>
        </p:txBody>
      </p:sp>
      <p:sp>
        <p:nvSpPr>
          <p:cNvPr id="135190" name="Text Box 22"/>
          <p:cNvSpPr txBox="1">
            <a:spLocks noChangeArrowheads="1"/>
          </p:cNvSpPr>
          <p:nvPr/>
        </p:nvSpPr>
        <p:spPr bwMode="auto">
          <a:xfrm>
            <a:off x="2616200" y="3000375"/>
            <a:ext cx="995363" cy="581025"/>
          </a:xfrm>
          <a:prstGeom prst="rect">
            <a:avLst/>
          </a:prstGeom>
          <a:noFill/>
          <a:ln w="9525">
            <a:noFill/>
            <a:miter lim="800000"/>
            <a:headEnd/>
            <a:tailEnd/>
          </a:ln>
        </p:spPr>
        <p:txBody>
          <a:bodyPr>
            <a:spAutoFit/>
          </a:bodyPr>
          <a:lstStyle/>
          <a:p>
            <a:pPr algn="ctr"/>
            <a:r>
              <a:rPr lang="en-US" sz="1600" b="1">
                <a:latin typeface="Times New Roman" pitchFamily="18" charset="0"/>
              </a:rPr>
              <a:t>9</a:t>
            </a:r>
          </a:p>
          <a:p>
            <a:pPr algn="ctr"/>
            <a:r>
              <a:rPr lang="en-US" sz="1600" b="1">
                <a:latin typeface="Times New Roman" pitchFamily="18" charset="0"/>
              </a:rPr>
              <a:t>D</a:t>
            </a:r>
          </a:p>
        </p:txBody>
      </p:sp>
      <p:sp>
        <p:nvSpPr>
          <p:cNvPr id="135191" name="Text Box 23"/>
          <p:cNvSpPr txBox="1">
            <a:spLocks noChangeArrowheads="1"/>
          </p:cNvSpPr>
          <p:nvPr/>
        </p:nvSpPr>
        <p:spPr bwMode="auto">
          <a:xfrm>
            <a:off x="2611438" y="3913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10</a:t>
            </a:r>
          </a:p>
          <a:p>
            <a:pPr algn="ctr"/>
            <a:r>
              <a:rPr lang="en-US" sz="1600" b="1">
                <a:latin typeface="Times New Roman" pitchFamily="18" charset="0"/>
              </a:rPr>
              <a:t>D</a:t>
            </a:r>
          </a:p>
        </p:txBody>
      </p:sp>
      <p:sp>
        <p:nvSpPr>
          <p:cNvPr id="135192" name="Text Box 24"/>
          <p:cNvSpPr txBox="1">
            <a:spLocks noChangeArrowheads="1"/>
          </p:cNvSpPr>
          <p:nvPr/>
        </p:nvSpPr>
        <p:spPr bwMode="auto">
          <a:xfrm>
            <a:off x="2611438" y="4876800"/>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11</a:t>
            </a:r>
          </a:p>
          <a:p>
            <a:pPr algn="ctr"/>
            <a:r>
              <a:rPr lang="en-US" sz="1600" b="1">
                <a:latin typeface="Times New Roman" pitchFamily="18" charset="0"/>
              </a:rPr>
              <a:t>D</a:t>
            </a:r>
          </a:p>
        </p:txBody>
      </p:sp>
      <p:sp>
        <p:nvSpPr>
          <p:cNvPr id="135193" name="Text Box 25"/>
          <p:cNvSpPr txBox="1">
            <a:spLocks noChangeArrowheads="1"/>
          </p:cNvSpPr>
          <p:nvPr/>
        </p:nvSpPr>
        <p:spPr bwMode="auto">
          <a:xfrm>
            <a:off x="2611438" y="5743575"/>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12</a:t>
            </a:r>
          </a:p>
          <a:p>
            <a:pPr algn="ctr"/>
            <a:r>
              <a:rPr lang="en-US" sz="1600" b="1">
                <a:latin typeface="Times New Roman" pitchFamily="18" charset="0"/>
              </a:rPr>
              <a:t>D</a:t>
            </a:r>
          </a:p>
        </p:txBody>
      </p:sp>
      <p:sp>
        <p:nvSpPr>
          <p:cNvPr id="135194" name="Text Box 26"/>
          <p:cNvSpPr txBox="1">
            <a:spLocks noChangeArrowheads="1"/>
          </p:cNvSpPr>
          <p:nvPr/>
        </p:nvSpPr>
        <p:spPr bwMode="auto">
          <a:xfrm>
            <a:off x="33861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2</a:t>
            </a:r>
          </a:p>
          <a:p>
            <a:pPr algn="ctr"/>
            <a:r>
              <a:rPr lang="en-US" sz="1600" b="1">
                <a:latin typeface="Times New Roman" pitchFamily="18" charset="0"/>
              </a:rPr>
              <a:t>D</a:t>
            </a:r>
          </a:p>
        </p:txBody>
      </p:sp>
      <p:sp>
        <p:nvSpPr>
          <p:cNvPr id="135195" name="Text Box 27"/>
          <p:cNvSpPr txBox="1">
            <a:spLocks noChangeArrowheads="1"/>
          </p:cNvSpPr>
          <p:nvPr/>
        </p:nvSpPr>
        <p:spPr bwMode="auto">
          <a:xfrm>
            <a:off x="4156075"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3</a:t>
            </a:r>
          </a:p>
          <a:p>
            <a:pPr algn="ctr"/>
            <a:r>
              <a:rPr lang="en-US" sz="1600" b="1">
                <a:latin typeface="Times New Roman" pitchFamily="18" charset="0"/>
              </a:rPr>
              <a:t>D</a:t>
            </a:r>
          </a:p>
        </p:txBody>
      </p:sp>
      <p:sp>
        <p:nvSpPr>
          <p:cNvPr id="135196" name="Text Box 28"/>
          <p:cNvSpPr txBox="1">
            <a:spLocks noChangeArrowheads="1"/>
          </p:cNvSpPr>
          <p:nvPr/>
        </p:nvSpPr>
        <p:spPr bwMode="auto">
          <a:xfrm>
            <a:off x="4848225"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4</a:t>
            </a:r>
          </a:p>
          <a:p>
            <a:pPr algn="ctr"/>
            <a:r>
              <a:rPr lang="en-US" sz="1600" b="1">
                <a:latin typeface="Times New Roman" pitchFamily="18" charset="0"/>
              </a:rPr>
              <a:t>D</a:t>
            </a:r>
          </a:p>
        </p:txBody>
      </p:sp>
      <p:sp>
        <p:nvSpPr>
          <p:cNvPr id="135197" name="Text Box 29"/>
          <p:cNvSpPr txBox="1">
            <a:spLocks noChangeArrowheads="1"/>
          </p:cNvSpPr>
          <p:nvPr/>
        </p:nvSpPr>
        <p:spPr bwMode="auto">
          <a:xfrm>
            <a:off x="5618163"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5</a:t>
            </a:r>
          </a:p>
          <a:p>
            <a:pPr algn="ctr"/>
            <a:r>
              <a:rPr lang="en-US" sz="1600" b="1">
                <a:latin typeface="Times New Roman" pitchFamily="18" charset="0"/>
              </a:rPr>
              <a:t>D</a:t>
            </a:r>
          </a:p>
        </p:txBody>
      </p:sp>
      <p:sp>
        <p:nvSpPr>
          <p:cNvPr id="135198" name="Text Box 30"/>
          <p:cNvSpPr txBox="1">
            <a:spLocks noChangeArrowheads="1"/>
          </p:cNvSpPr>
          <p:nvPr/>
        </p:nvSpPr>
        <p:spPr bwMode="auto">
          <a:xfrm>
            <a:off x="6386513"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6</a:t>
            </a:r>
          </a:p>
          <a:p>
            <a:pPr algn="ctr"/>
            <a:r>
              <a:rPr lang="en-US" sz="1600" b="1">
                <a:latin typeface="Times New Roman" pitchFamily="18" charset="0"/>
              </a:rPr>
              <a:t>D</a:t>
            </a:r>
          </a:p>
        </p:txBody>
      </p:sp>
      <p:sp>
        <p:nvSpPr>
          <p:cNvPr id="135199" name="Text Box 31"/>
          <p:cNvSpPr txBox="1">
            <a:spLocks noChangeArrowheads="1"/>
          </p:cNvSpPr>
          <p:nvPr/>
        </p:nvSpPr>
        <p:spPr bwMode="auto">
          <a:xfrm>
            <a:off x="71564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7</a:t>
            </a:r>
          </a:p>
          <a:p>
            <a:pPr algn="ctr"/>
            <a:r>
              <a:rPr lang="en-US" sz="1600" b="1">
                <a:latin typeface="Times New Roman" pitchFamily="18" charset="0"/>
              </a:rPr>
              <a:t>D</a:t>
            </a:r>
          </a:p>
        </p:txBody>
      </p:sp>
      <p:sp>
        <p:nvSpPr>
          <p:cNvPr id="135200" name="Text Box 32"/>
          <p:cNvSpPr txBox="1">
            <a:spLocks noChangeArrowheads="1"/>
          </p:cNvSpPr>
          <p:nvPr/>
        </p:nvSpPr>
        <p:spPr bwMode="auto">
          <a:xfrm>
            <a:off x="78438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8</a:t>
            </a:r>
          </a:p>
          <a:p>
            <a:pPr algn="ctr"/>
            <a:r>
              <a:rPr lang="en-US" sz="1600" b="1">
                <a:latin typeface="Times New Roman" pitchFamily="18" charset="0"/>
              </a:rPr>
              <a:t>D</a:t>
            </a:r>
          </a:p>
        </p:txBody>
      </p:sp>
      <p:sp>
        <p:nvSpPr>
          <p:cNvPr id="135201" name="Text Box 33"/>
          <p:cNvSpPr txBox="1">
            <a:spLocks noChangeArrowheads="1"/>
          </p:cNvSpPr>
          <p:nvPr/>
        </p:nvSpPr>
        <p:spPr bwMode="auto">
          <a:xfrm>
            <a:off x="3733800" y="3276600"/>
            <a:ext cx="4724400" cy="523875"/>
          </a:xfrm>
          <a:prstGeom prst="rect">
            <a:avLst/>
          </a:prstGeom>
          <a:noFill/>
          <a:ln w="9525">
            <a:noFill/>
            <a:miter lim="800000"/>
            <a:headEnd/>
            <a:tailEnd/>
          </a:ln>
        </p:spPr>
        <p:txBody>
          <a:bodyPr>
            <a:spAutoFit/>
          </a:bodyPr>
          <a:lstStyle/>
          <a:p>
            <a:pPr>
              <a:spcBef>
                <a:spcPct val="50000"/>
              </a:spcBef>
            </a:pPr>
            <a:r>
              <a:rPr lang="en-US" sz="2800">
                <a:solidFill>
                  <a:schemeClr val="tx2"/>
                </a:solidFill>
                <a:latin typeface="Comic Sans MS" pitchFamily="66" charset="0"/>
              </a:rPr>
              <a:t>Prior art reads on claim</a:t>
            </a:r>
          </a:p>
        </p:txBody>
      </p:sp>
      <p:sp>
        <p:nvSpPr>
          <p:cNvPr id="135202" name="AutoShape 34"/>
          <p:cNvSpPr>
            <a:spLocks noChangeArrowheads="1"/>
          </p:cNvSpPr>
          <p:nvPr/>
        </p:nvSpPr>
        <p:spPr bwMode="auto">
          <a:xfrm>
            <a:off x="5181600" y="3016250"/>
            <a:ext cx="304800" cy="381000"/>
          </a:xfrm>
          <a:prstGeom prst="upArrow">
            <a:avLst>
              <a:gd name="adj1" fmla="val 50000"/>
              <a:gd name="adj2" fmla="val 31250"/>
            </a:avLst>
          </a:prstGeom>
          <a:solidFill>
            <a:schemeClr val="accent1"/>
          </a:solidFill>
          <a:ln w="9525">
            <a:solidFill>
              <a:schemeClr val="tx1"/>
            </a:solidFill>
            <a:miter lim="800000"/>
            <a:headEnd/>
            <a:tailEnd/>
          </a:ln>
        </p:spPr>
        <p:txBody>
          <a:bodyPr wrap="none" anchor="ctr"/>
          <a:lstStyle/>
          <a:p>
            <a:pPr algn="ctr"/>
            <a:endParaRPr lang="en-US" sz="1800" b="1">
              <a:solidFill>
                <a:schemeClr val="accent2"/>
              </a:solidFill>
              <a:latin typeface="Times New Roman" pitchFamily="18" charset="0"/>
            </a:endParaRPr>
          </a:p>
        </p:txBody>
      </p:sp>
      <p:sp>
        <p:nvSpPr>
          <p:cNvPr id="135203" name="Text Box 35"/>
          <p:cNvSpPr txBox="1">
            <a:spLocks noChangeArrowheads="1"/>
          </p:cNvSpPr>
          <p:nvPr/>
        </p:nvSpPr>
        <p:spPr bwMode="auto">
          <a:xfrm>
            <a:off x="3810000" y="4648200"/>
            <a:ext cx="5334000" cy="584200"/>
          </a:xfrm>
          <a:prstGeom prst="rect">
            <a:avLst/>
          </a:prstGeom>
          <a:noFill/>
          <a:ln w="9525">
            <a:noFill/>
            <a:miter lim="800000"/>
            <a:headEnd/>
            <a:tailEnd/>
          </a:ln>
        </p:spPr>
        <p:txBody>
          <a:bodyPr>
            <a:spAutoFit/>
          </a:bodyPr>
          <a:lstStyle/>
          <a:p>
            <a:pPr marL="457200" indent="-457200">
              <a:spcBef>
                <a:spcPct val="50000"/>
              </a:spcBef>
            </a:pPr>
            <a:r>
              <a:rPr lang="en-US" sz="3200">
                <a:solidFill>
                  <a:schemeClr val="tx2"/>
                </a:solidFill>
                <a:latin typeface="Comic Sans MS" pitchFamily="66" charset="0"/>
              </a:rPr>
              <a:t>Are any other claims lost?</a:t>
            </a:r>
          </a:p>
        </p:txBody>
      </p:sp>
      <p:sp>
        <p:nvSpPr>
          <p:cNvPr id="37" name="Text Box 6"/>
          <p:cNvSpPr txBox="1">
            <a:spLocks noChangeArrowheads="1"/>
          </p:cNvSpPr>
          <p:nvPr/>
        </p:nvSpPr>
        <p:spPr bwMode="auto">
          <a:xfrm>
            <a:off x="254000" y="304799"/>
            <a:ext cx="8458200" cy="677108"/>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Understanding </a:t>
            </a:r>
            <a:r>
              <a:rPr lang="en-US" sz="3800" dirty="0" smtClean="0">
                <a:solidFill>
                  <a:srgbClr val="FFFFFF"/>
                </a:solidFill>
                <a:latin typeface="Comic Sans MS" pitchFamily="66" charset="0"/>
              </a:rPr>
              <a:t>Invalidation</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131464740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descr="30%"/>
          <p:cNvSpPr>
            <a:spLocks noChangeArrowheads="1"/>
          </p:cNvSpPr>
          <p:nvPr/>
        </p:nvSpPr>
        <p:spPr bwMode="auto">
          <a:xfrm>
            <a:off x="2744788" y="5578475"/>
            <a:ext cx="747712" cy="898525"/>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6195" name="Rectangle 3" descr="30%"/>
          <p:cNvSpPr>
            <a:spLocks noChangeArrowheads="1"/>
          </p:cNvSpPr>
          <p:nvPr/>
        </p:nvSpPr>
        <p:spPr bwMode="auto">
          <a:xfrm>
            <a:off x="3492500" y="1981200"/>
            <a:ext cx="746125" cy="898525"/>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6196" name="Rectangle 4" descr="30%"/>
          <p:cNvSpPr>
            <a:spLocks noChangeArrowheads="1"/>
          </p:cNvSpPr>
          <p:nvPr/>
        </p:nvSpPr>
        <p:spPr bwMode="auto">
          <a:xfrm>
            <a:off x="4238625" y="1981200"/>
            <a:ext cx="747713" cy="898525"/>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6197" name="Rectangle 5" descr="30%"/>
          <p:cNvSpPr>
            <a:spLocks noChangeArrowheads="1"/>
          </p:cNvSpPr>
          <p:nvPr/>
        </p:nvSpPr>
        <p:spPr bwMode="auto">
          <a:xfrm>
            <a:off x="4986338" y="1981200"/>
            <a:ext cx="746125" cy="898525"/>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6198" name="Rectangle 6"/>
          <p:cNvSpPr>
            <a:spLocks noChangeArrowheads="1"/>
          </p:cNvSpPr>
          <p:nvPr/>
        </p:nvSpPr>
        <p:spPr bwMode="auto">
          <a:xfrm>
            <a:off x="5732463" y="1981200"/>
            <a:ext cx="747712" cy="898525"/>
          </a:xfrm>
          <a:prstGeom prst="rect">
            <a:avLst/>
          </a:prstGeom>
          <a:noFill/>
          <a:ln w="9525">
            <a:solidFill>
              <a:schemeClr val="tx1"/>
            </a:solidFill>
            <a:miter lim="800000"/>
            <a:headEnd/>
            <a:tailEnd/>
          </a:ln>
        </p:spPr>
        <p:txBody>
          <a:bodyPr wrap="none" anchor="ctr"/>
          <a:lstStyle/>
          <a:p>
            <a:endParaRPr lang="en-US"/>
          </a:p>
        </p:txBody>
      </p:sp>
      <p:sp>
        <p:nvSpPr>
          <p:cNvPr id="136199" name="Rectangle 7"/>
          <p:cNvSpPr>
            <a:spLocks noChangeArrowheads="1"/>
          </p:cNvSpPr>
          <p:nvPr/>
        </p:nvSpPr>
        <p:spPr bwMode="auto">
          <a:xfrm>
            <a:off x="648017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36200" name="Rectangle 8"/>
          <p:cNvSpPr>
            <a:spLocks noChangeArrowheads="1"/>
          </p:cNvSpPr>
          <p:nvPr/>
        </p:nvSpPr>
        <p:spPr bwMode="auto">
          <a:xfrm>
            <a:off x="7226300"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36201" name="Rectangle 9" descr="30%"/>
          <p:cNvSpPr>
            <a:spLocks noChangeArrowheads="1"/>
          </p:cNvSpPr>
          <p:nvPr/>
        </p:nvSpPr>
        <p:spPr bwMode="auto">
          <a:xfrm>
            <a:off x="506413" y="1981200"/>
            <a:ext cx="746125" cy="898525"/>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6202" name="Rectangle 10" descr="30%"/>
          <p:cNvSpPr>
            <a:spLocks noChangeArrowheads="1"/>
          </p:cNvSpPr>
          <p:nvPr/>
        </p:nvSpPr>
        <p:spPr bwMode="auto">
          <a:xfrm>
            <a:off x="1252538" y="1981200"/>
            <a:ext cx="746125" cy="898525"/>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6203" name="Rectangle 11" descr="30%"/>
          <p:cNvSpPr>
            <a:spLocks noChangeArrowheads="1"/>
          </p:cNvSpPr>
          <p:nvPr/>
        </p:nvSpPr>
        <p:spPr bwMode="auto">
          <a:xfrm>
            <a:off x="1998663" y="1981200"/>
            <a:ext cx="746125" cy="898525"/>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6204" name="Rectangle 12" descr="30%"/>
          <p:cNvSpPr>
            <a:spLocks noChangeArrowheads="1"/>
          </p:cNvSpPr>
          <p:nvPr/>
        </p:nvSpPr>
        <p:spPr bwMode="auto">
          <a:xfrm>
            <a:off x="2744788" y="1981200"/>
            <a:ext cx="747712" cy="898525"/>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6205" name="Rectangle 13"/>
          <p:cNvSpPr>
            <a:spLocks noChangeArrowheads="1"/>
          </p:cNvSpPr>
          <p:nvPr/>
        </p:nvSpPr>
        <p:spPr bwMode="auto">
          <a:xfrm>
            <a:off x="7972425" y="1981200"/>
            <a:ext cx="746125" cy="898525"/>
          </a:xfrm>
          <a:prstGeom prst="rect">
            <a:avLst/>
          </a:prstGeom>
          <a:noFill/>
          <a:ln w="9525">
            <a:solidFill>
              <a:schemeClr val="tx1"/>
            </a:solidFill>
            <a:miter lim="800000"/>
            <a:headEnd/>
            <a:tailEnd/>
          </a:ln>
        </p:spPr>
        <p:txBody>
          <a:bodyPr wrap="none" anchor="ctr"/>
          <a:lstStyle/>
          <a:p>
            <a:endParaRPr lang="en-US"/>
          </a:p>
        </p:txBody>
      </p:sp>
      <p:sp>
        <p:nvSpPr>
          <p:cNvPr id="136206" name="Rectangle 14" descr="30%"/>
          <p:cNvSpPr>
            <a:spLocks noChangeArrowheads="1"/>
          </p:cNvSpPr>
          <p:nvPr/>
        </p:nvSpPr>
        <p:spPr bwMode="auto">
          <a:xfrm>
            <a:off x="2744788" y="4679950"/>
            <a:ext cx="747712" cy="898525"/>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6207" name="Rectangle 15" descr="30%"/>
          <p:cNvSpPr>
            <a:spLocks noChangeArrowheads="1"/>
          </p:cNvSpPr>
          <p:nvPr/>
        </p:nvSpPr>
        <p:spPr bwMode="auto">
          <a:xfrm>
            <a:off x="2744788" y="3781425"/>
            <a:ext cx="747712" cy="898525"/>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6208" name="Rectangle 16" descr="30%"/>
          <p:cNvSpPr>
            <a:spLocks noChangeArrowheads="1"/>
          </p:cNvSpPr>
          <p:nvPr/>
        </p:nvSpPr>
        <p:spPr bwMode="auto">
          <a:xfrm>
            <a:off x="2744788" y="2879725"/>
            <a:ext cx="747712" cy="901700"/>
          </a:xfrm>
          <a:prstGeom prst="rect">
            <a:avLst/>
          </a:prstGeom>
          <a:pattFill prst="pct30">
            <a:fgClr>
              <a:schemeClr val="hlink"/>
            </a:fgClr>
            <a:bgClr>
              <a:srgbClr val="FFFFFF"/>
            </a:bgClr>
          </a:pattFill>
          <a:ln w="9525">
            <a:solidFill>
              <a:schemeClr val="tx1"/>
            </a:solidFill>
            <a:miter lim="800000"/>
            <a:headEnd/>
            <a:tailEnd/>
          </a:ln>
        </p:spPr>
        <p:txBody>
          <a:bodyPr wrap="none" anchor="ctr"/>
          <a:lstStyle/>
          <a:p>
            <a:endParaRPr lang="en-US"/>
          </a:p>
        </p:txBody>
      </p:sp>
      <p:sp>
        <p:nvSpPr>
          <p:cNvPr id="136209" name="Text Box 17"/>
          <p:cNvSpPr txBox="1">
            <a:spLocks noChangeArrowheads="1"/>
          </p:cNvSpPr>
          <p:nvPr/>
        </p:nvSpPr>
        <p:spPr bwMode="auto">
          <a:xfrm>
            <a:off x="2911475" y="5824538"/>
            <a:ext cx="415925" cy="366712"/>
          </a:xfrm>
          <a:prstGeom prst="rect">
            <a:avLst/>
          </a:prstGeom>
          <a:noFill/>
          <a:ln w="9525">
            <a:noFill/>
            <a:miter lim="800000"/>
            <a:headEnd/>
            <a:tailEnd/>
          </a:ln>
        </p:spPr>
        <p:txBody>
          <a:bodyPr>
            <a:spAutoFit/>
          </a:bodyPr>
          <a:lstStyle/>
          <a:p>
            <a:pPr algn="ctr">
              <a:spcBef>
                <a:spcPct val="50000"/>
              </a:spcBef>
            </a:pPr>
            <a:endParaRPr lang="en-US" sz="1800" b="1">
              <a:latin typeface="Times New Roman" pitchFamily="18" charset="0"/>
            </a:endParaRPr>
          </a:p>
        </p:txBody>
      </p:sp>
      <p:sp>
        <p:nvSpPr>
          <p:cNvPr id="136210" name="Text Box 18"/>
          <p:cNvSpPr txBox="1">
            <a:spLocks noChangeArrowheads="1"/>
          </p:cNvSpPr>
          <p:nvPr/>
        </p:nvSpPr>
        <p:spPr bwMode="auto">
          <a:xfrm>
            <a:off x="3810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15</a:t>
            </a:r>
          </a:p>
          <a:p>
            <a:pPr algn="ctr"/>
            <a:r>
              <a:rPr lang="en-US" sz="1600" b="1">
                <a:latin typeface="Times New Roman" pitchFamily="18" charset="0"/>
              </a:rPr>
              <a:t>D</a:t>
            </a:r>
          </a:p>
        </p:txBody>
      </p:sp>
      <p:sp>
        <p:nvSpPr>
          <p:cNvPr id="136211" name="Text Box 19"/>
          <p:cNvSpPr txBox="1">
            <a:spLocks noChangeArrowheads="1"/>
          </p:cNvSpPr>
          <p:nvPr/>
        </p:nvSpPr>
        <p:spPr bwMode="auto">
          <a:xfrm>
            <a:off x="11557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14</a:t>
            </a:r>
          </a:p>
          <a:p>
            <a:pPr algn="ctr"/>
            <a:r>
              <a:rPr lang="en-US" sz="1600" b="1">
                <a:latin typeface="Times New Roman" pitchFamily="18" charset="0"/>
              </a:rPr>
              <a:t>D</a:t>
            </a:r>
          </a:p>
        </p:txBody>
      </p:sp>
      <p:sp>
        <p:nvSpPr>
          <p:cNvPr id="136212" name="Text Box 20"/>
          <p:cNvSpPr txBox="1">
            <a:spLocks noChangeArrowheads="1"/>
          </p:cNvSpPr>
          <p:nvPr/>
        </p:nvSpPr>
        <p:spPr bwMode="auto">
          <a:xfrm>
            <a:off x="18478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13</a:t>
            </a:r>
          </a:p>
          <a:p>
            <a:pPr algn="ctr"/>
            <a:r>
              <a:rPr lang="en-US" sz="1600" b="1">
                <a:latin typeface="Times New Roman" pitchFamily="18" charset="0"/>
              </a:rPr>
              <a:t>D</a:t>
            </a:r>
          </a:p>
        </p:txBody>
      </p:sp>
      <p:sp>
        <p:nvSpPr>
          <p:cNvPr id="136213" name="Text Box 21"/>
          <p:cNvSpPr txBox="1">
            <a:spLocks noChangeArrowheads="1"/>
          </p:cNvSpPr>
          <p:nvPr/>
        </p:nvSpPr>
        <p:spPr bwMode="auto">
          <a:xfrm>
            <a:off x="261620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1</a:t>
            </a:r>
          </a:p>
          <a:p>
            <a:pPr algn="ctr"/>
            <a:r>
              <a:rPr lang="en-US" sz="1600" b="1">
                <a:latin typeface="Times New Roman" pitchFamily="18" charset="0"/>
              </a:rPr>
              <a:t>I</a:t>
            </a:r>
          </a:p>
        </p:txBody>
      </p:sp>
      <p:sp>
        <p:nvSpPr>
          <p:cNvPr id="136214" name="Text Box 22"/>
          <p:cNvSpPr txBox="1">
            <a:spLocks noChangeArrowheads="1"/>
          </p:cNvSpPr>
          <p:nvPr/>
        </p:nvSpPr>
        <p:spPr bwMode="auto">
          <a:xfrm>
            <a:off x="2616200" y="3000375"/>
            <a:ext cx="995363" cy="581025"/>
          </a:xfrm>
          <a:prstGeom prst="rect">
            <a:avLst/>
          </a:prstGeom>
          <a:noFill/>
          <a:ln w="9525">
            <a:noFill/>
            <a:miter lim="800000"/>
            <a:headEnd/>
            <a:tailEnd/>
          </a:ln>
        </p:spPr>
        <p:txBody>
          <a:bodyPr>
            <a:spAutoFit/>
          </a:bodyPr>
          <a:lstStyle/>
          <a:p>
            <a:pPr algn="ctr"/>
            <a:r>
              <a:rPr lang="en-US" sz="1600" b="1">
                <a:latin typeface="Times New Roman" pitchFamily="18" charset="0"/>
              </a:rPr>
              <a:t>9</a:t>
            </a:r>
          </a:p>
          <a:p>
            <a:pPr algn="ctr"/>
            <a:r>
              <a:rPr lang="en-US" sz="1600" b="1">
                <a:latin typeface="Times New Roman" pitchFamily="18" charset="0"/>
              </a:rPr>
              <a:t>D</a:t>
            </a:r>
          </a:p>
        </p:txBody>
      </p:sp>
      <p:sp>
        <p:nvSpPr>
          <p:cNvPr id="136215" name="Text Box 23"/>
          <p:cNvSpPr txBox="1">
            <a:spLocks noChangeArrowheads="1"/>
          </p:cNvSpPr>
          <p:nvPr/>
        </p:nvSpPr>
        <p:spPr bwMode="auto">
          <a:xfrm>
            <a:off x="2611438" y="39131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10</a:t>
            </a:r>
          </a:p>
          <a:p>
            <a:pPr algn="ctr"/>
            <a:r>
              <a:rPr lang="en-US" sz="1600" b="1">
                <a:latin typeface="Times New Roman" pitchFamily="18" charset="0"/>
              </a:rPr>
              <a:t>D</a:t>
            </a:r>
          </a:p>
        </p:txBody>
      </p:sp>
      <p:sp>
        <p:nvSpPr>
          <p:cNvPr id="136216" name="Text Box 24"/>
          <p:cNvSpPr txBox="1">
            <a:spLocks noChangeArrowheads="1"/>
          </p:cNvSpPr>
          <p:nvPr/>
        </p:nvSpPr>
        <p:spPr bwMode="auto">
          <a:xfrm>
            <a:off x="2611438" y="4876800"/>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11</a:t>
            </a:r>
          </a:p>
          <a:p>
            <a:pPr algn="ctr"/>
            <a:r>
              <a:rPr lang="en-US" sz="1600" b="1">
                <a:latin typeface="Times New Roman" pitchFamily="18" charset="0"/>
              </a:rPr>
              <a:t>D</a:t>
            </a:r>
          </a:p>
        </p:txBody>
      </p:sp>
      <p:sp>
        <p:nvSpPr>
          <p:cNvPr id="136217" name="Text Box 25"/>
          <p:cNvSpPr txBox="1">
            <a:spLocks noChangeArrowheads="1"/>
          </p:cNvSpPr>
          <p:nvPr/>
        </p:nvSpPr>
        <p:spPr bwMode="auto">
          <a:xfrm>
            <a:off x="2611438" y="5743575"/>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12</a:t>
            </a:r>
          </a:p>
          <a:p>
            <a:pPr algn="ctr"/>
            <a:r>
              <a:rPr lang="en-US" sz="1600" b="1">
                <a:latin typeface="Times New Roman" pitchFamily="18" charset="0"/>
              </a:rPr>
              <a:t>D</a:t>
            </a:r>
          </a:p>
        </p:txBody>
      </p:sp>
      <p:sp>
        <p:nvSpPr>
          <p:cNvPr id="136218" name="Text Box 26"/>
          <p:cNvSpPr txBox="1">
            <a:spLocks noChangeArrowheads="1"/>
          </p:cNvSpPr>
          <p:nvPr/>
        </p:nvSpPr>
        <p:spPr bwMode="auto">
          <a:xfrm>
            <a:off x="33861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2</a:t>
            </a:r>
          </a:p>
          <a:p>
            <a:pPr algn="ctr"/>
            <a:r>
              <a:rPr lang="en-US" sz="1600" b="1">
                <a:latin typeface="Times New Roman" pitchFamily="18" charset="0"/>
              </a:rPr>
              <a:t>D</a:t>
            </a:r>
          </a:p>
        </p:txBody>
      </p:sp>
      <p:sp>
        <p:nvSpPr>
          <p:cNvPr id="136219" name="Text Box 27"/>
          <p:cNvSpPr txBox="1">
            <a:spLocks noChangeArrowheads="1"/>
          </p:cNvSpPr>
          <p:nvPr/>
        </p:nvSpPr>
        <p:spPr bwMode="auto">
          <a:xfrm>
            <a:off x="4156075"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3</a:t>
            </a:r>
          </a:p>
          <a:p>
            <a:pPr algn="ctr"/>
            <a:r>
              <a:rPr lang="en-US" sz="1600" b="1">
                <a:latin typeface="Times New Roman" pitchFamily="18" charset="0"/>
              </a:rPr>
              <a:t>D</a:t>
            </a:r>
          </a:p>
        </p:txBody>
      </p:sp>
      <p:sp>
        <p:nvSpPr>
          <p:cNvPr id="136220" name="Text Box 28"/>
          <p:cNvSpPr txBox="1">
            <a:spLocks noChangeArrowheads="1"/>
          </p:cNvSpPr>
          <p:nvPr/>
        </p:nvSpPr>
        <p:spPr bwMode="auto">
          <a:xfrm>
            <a:off x="4848225"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4</a:t>
            </a:r>
          </a:p>
          <a:p>
            <a:pPr algn="ctr"/>
            <a:r>
              <a:rPr lang="en-US" sz="1600" b="1">
                <a:latin typeface="Times New Roman" pitchFamily="18" charset="0"/>
              </a:rPr>
              <a:t>D</a:t>
            </a:r>
          </a:p>
        </p:txBody>
      </p:sp>
      <p:sp>
        <p:nvSpPr>
          <p:cNvPr id="136221" name="Text Box 29"/>
          <p:cNvSpPr txBox="1">
            <a:spLocks noChangeArrowheads="1"/>
          </p:cNvSpPr>
          <p:nvPr/>
        </p:nvSpPr>
        <p:spPr bwMode="auto">
          <a:xfrm>
            <a:off x="5618163"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5</a:t>
            </a:r>
          </a:p>
          <a:p>
            <a:pPr algn="ctr"/>
            <a:r>
              <a:rPr lang="en-US" sz="1600" b="1">
                <a:latin typeface="Times New Roman" pitchFamily="18" charset="0"/>
              </a:rPr>
              <a:t>D</a:t>
            </a:r>
          </a:p>
        </p:txBody>
      </p:sp>
      <p:sp>
        <p:nvSpPr>
          <p:cNvPr id="136222" name="Text Box 30"/>
          <p:cNvSpPr txBox="1">
            <a:spLocks noChangeArrowheads="1"/>
          </p:cNvSpPr>
          <p:nvPr/>
        </p:nvSpPr>
        <p:spPr bwMode="auto">
          <a:xfrm>
            <a:off x="6386513"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6</a:t>
            </a:r>
          </a:p>
          <a:p>
            <a:pPr algn="ctr"/>
            <a:r>
              <a:rPr lang="en-US" sz="1600" b="1">
                <a:latin typeface="Times New Roman" pitchFamily="18" charset="0"/>
              </a:rPr>
              <a:t>D</a:t>
            </a:r>
          </a:p>
        </p:txBody>
      </p:sp>
      <p:sp>
        <p:nvSpPr>
          <p:cNvPr id="136223" name="Text Box 31"/>
          <p:cNvSpPr txBox="1">
            <a:spLocks noChangeArrowheads="1"/>
          </p:cNvSpPr>
          <p:nvPr/>
        </p:nvSpPr>
        <p:spPr bwMode="auto">
          <a:xfrm>
            <a:off x="7156450" y="2084388"/>
            <a:ext cx="995363" cy="582612"/>
          </a:xfrm>
          <a:prstGeom prst="rect">
            <a:avLst/>
          </a:prstGeom>
          <a:noFill/>
          <a:ln w="9525">
            <a:noFill/>
            <a:miter lim="800000"/>
            <a:headEnd/>
            <a:tailEnd/>
          </a:ln>
        </p:spPr>
        <p:txBody>
          <a:bodyPr>
            <a:spAutoFit/>
          </a:bodyPr>
          <a:lstStyle/>
          <a:p>
            <a:pPr algn="ctr"/>
            <a:r>
              <a:rPr lang="en-US" sz="1600" b="1">
                <a:latin typeface="Times New Roman" pitchFamily="18" charset="0"/>
              </a:rPr>
              <a:t>7</a:t>
            </a:r>
          </a:p>
          <a:p>
            <a:pPr algn="ctr"/>
            <a:r>
              <a:rPr lang="en-US" sz="1600" b="1">
                <a:latin typeface="Times New Roman" pitchFamily="18" charset="0"/>
              </a:rPr>
              <a:t>D</a:t>
            </a:r>
          </a:p>
        </p:txBody>
      </p:sp>
      <p:sp>
        <p:nvSpPr>
          <p:cNvPr id="136224" name="Text Box 32"/>
          <p:cNvSpPr txBox="1">
            <a:spLocks noChangeArrowheads="1"/>
          </p:cNvSpPr>
          <p:nvPr/>
        </p:nvSpPr>
        <p:spPr bwMode="auto">
          <a:xfrm>
            <a:off x="7843838" y="2084388"/>
            <a:ext cx="995362" cy="582612"/>
          </a:xfrm>
          <a:prstGeom prst="rect">
            <a:avLst/>
          </a:prstGeom>
          <a:noFill/>
          <a:ln w="9525">
            <a:noFill/>
            <a:miter lim="800000"/>
            <a:headEnd/>
            <a:tailEnd/>
          </a:ln>
        </p:spPr>
        <p:txBody>
          <a:bodyPr>
            <a:spAutoFit/>
          </a:bodyPr>
          <a:lstStyle/>
          <a:p>
            <a:pPr algn="ctr"/>
            <a:r>
              <a:rPr lang="en-US" sz="1600" b="1">
                <a:latin typeface="Times New Roman" pitchFamily="18" charset="0"/>
              </a:rPr>
              <a:t>8</a:t>
            </a:r>
          </a:p>
          <a:p>
            <a:pPr algn="ctr"/>
            <a:r>
              <a:rPr lang="en-US" sz="1600" b="1">
                <a:latin typeface="Times New Roman" pitchFamily="18" charset="0"/>
              </a:rPr>
              <a:t>D</a:t>
            </a:r>
          </a:p>
        </p:txBody>
      </p:sp>
      <p:sp>
        <p:nvSpPr>
          <p:cNvPr id="136225" name="Text Box 33"/>
          <p:cNvSpPr txBox="1">
            <a:spLocks noChangeArrowheads="1"/>
          </p:cNvSpPr>
          <p:nvPr/>
        </p:nvSpPr>
        <p:spPr bwMode="auto">
          <a:xfrm>
            <a:off x="3581400" y="3352800"/>
            <a:ext cx="4724400" cy="523875"/>
          </a:xfrm>
          <a:prstGeom prst="rect">
            <a:avLst/>
          </a:prstGeom>
          <a:noFill/>
          <a:ln w="9525">
            <a:noFill/>
            <a:miter lim="800000"/>
            <a:headEnd/>
            <a:tailEnd/>
          </a:ln>
        </p:spPr>
        <p:txBody>
          <a:bodyPr>
            <a:spAutoFit/>
          </a:bodyPr>
          <a:lstStyle/>
          <a:p>
            <a:pPr>
              <a:spcBef>
                <a:spcPct val="50000"/>
              </a:spcBef>
            </a:pPr>
            <a:r>
              <a:rPr lang="en-US" sz="2800">
                <a:solidFill>
                  <a:schemeClr val="tx2"/>
                </a:solidFill>
                <a:latin typeface="Comic Sans MS" pitchFamily="66" charset="0"/>
              </a:rPr>
              <a:t>Prior art reads on claim</a:t>
            </a:r>
          </a:p>
        </p:txBody>
      </p:sp>
      <p:sp>
        <p:nvSpPr>
          <p:cNvPr id="136226" name="AutoShape 34"/>
          <p:cNvSpPr>
            <a:spLocks noChangeArrowheads="1"/>
          </p:cNvSpPr>
          <p:nvPr/>
        </p:nvSpPr>
        <p:spPr bwMode="auto">
          <a:xfrm>
            <a:off x="5181600" y="3016250"/>
            <a:ext cx="304800" cy="381000"/>
          </a:xfrm>
          <a:prstGeom prst="upArrow">
            <a:avLst>
              <a:gd name="adj1" fmla="val 50000"/>
              <a:gd name="adj2" fmla="val 31250"/>
            </a:avLst>
          </a:prstGeom>
          <a:solidFill>
            <a:schemeClr val="accent1"/>
          </a:solidFill>
          <a:ln w="9525">
            <a:solidFill>
              <a:schemeClr val="tx1"/>
            </a:solidFill>
            <a:miter lim="800000"/>
            <a:headEnd/>
            <a:tailEnd/>
          </a:ln>
        </p:spPr>
        <p:txBody>
          <a:bodyPr wrap="none" anchor="ctr"/>
          <a:lstStyle/>
          <a:p>
            <a:pPr algn="ctr"/>
            <a:endParaRPr lang="en-US" sz="1800" b="1">
              <a:solidFill>
                <a:schemeClr val="accent2"/>
              </a:solidFill>
              <a:latin typeface="Times New Roman" pitchFamily="18" charset="0"/>
            </a:endParaRPr>
          </a:p>
        </p:txBody>
      </p:sp>
      <p:sp>
        <p:nvSpPr>
          <p:cNvPr id="136227" name="Text Box 35"/>
          <p:cNvSpPr txBox="1">
            <a:spLocks noChangeArrowheads="1"/>
          </p:cNvSpPr>
          <p:nvPr/>
        </p:nvSpPr>
        <p:spPr bwMode="auto">
          <a:xfrm>
            <a:off x="3581400" y="4038600"/>
            <a:ext cx="5562600" cy="584200"/>
          </a:xfrm>
          <a:prstGeom prst="rect">
            <a:avLst/>
          </a:prstGeom>
          <a:noFill/>
          <a:ln w="9525">
            <a:noFill/>
            <a:miter lim="800000"/>
            <a:headEnd/>
            <a:tailEnd/>
          </a:ln>
        </p:spPr>
        <p:txBody>
          <a:bodyPr>
            <a:spAutoFit/>
          </a:bodyPr>
          <a:lstStyle/>
          <a:p>
            <a:pPr marL="457200" indent="-457200">
              <a:spcBef>
                <a:spcPct val="50000"/>
              </a:spcBef>
            </a:pPr>
            <a:r>
              <a:rPr lang="en-US" sz="3200">
                <a:solidFill>
                  <a:schemeClr val="tx2"/>
                </a:solidFill>
                <a:latin typeface="Comic Sans MS" pitchFamily="66" charset="0"/>
              </a:rPr>
              <a:t>Are any other claims lost?</a:t>
            </a:r>
          </a:p>
        </p:txBody>
      </p:sp>
      <p:sp>
        <p:nvSpPr>
          <p:cNvPr id="121892" name="Text Box 36"/>
          <p:cNvSpPr txBox="1">
            <a:spLocks noChangeArrowheads="1"/>
          </p:cNvSpPr>
          <p:nvPr/>
        </p:nvSpPr>
        <p:spPr bwMode="auto">
          <a:xfrm>
            <a:off x="3810000" y="4648200"/>
            <a:ext cx="4876800" cy="1077913"/>
          </a:xfrm>
          <a:prstGeom prst="rect">
            <a:avLst/>
          </a:prstGeom>
          <a:noFill/>
          <a:ln w="9525">
            <a:noFill/>
            <a:miter lim="800000"/>
            <a:headEnd/>
            <a:tailEnd/>
          </a:ln>
        </p:spPr>
        <p:txBody>
          <a:bodyPr>
            <a:spAutoFit/>
          </a:bodyPr>
          <a:lstStyle/>
          <a:p>
            <a:pPr marL="457200" indent="-457200">
              <a:spcBef>
                <a:spcPct val="50000"/>
              </a:spcBef>
            </a:pPr>
            <a:r>
              <a:rPr lang="en-US" sz="3200">
                <a:solidFill>
                  <a:srgbClr val="EB3415"/>
                </a:solidFill>
                <a:latin typeface="Comic Sans MS" pitchFamily="66" charset="0"/>
              </a:rPr>
              <a:t>Yes, 1-4 and 9-15 unless you modify claims</a:t>
            </a:r>
          </a:p>
        </p:txBody>
      </p:sp>
      <p:sp>
        <p:nvSpPr>
          <p:cNvPr id="121893" name="Text Box 37"/>
          <p:cNvSpPr txBox="1">
            <a:spLocks noChangeArrowheads="1"/>
          </p:cNvSpPr>
          <p:nvPr/>
        </p:nvSpPr>
        <p:spPr bwMode="auto">
          <a:xfrm>
            <a:off x="4876800" y="5740400"/>
            <a:ext cx="1219200" cy="584200"/>
          </a:xfrm>
          <a:prstGeom prst="rect">
            <a:avLst/>
          </a:prstGeom>
          <a:noFill/>
          <a:ln w="9525">
            <a:noFill/>
            <a:miter lim="800000"/>
            <a:headEnd/>
            <a:tailEnd/>
          </a:ln>
        </p:spPr>
        <p:txBody>
          <a:bodyPr>
            <a:spAutoFit/>
          </a:bodyPr>
          <a:lstStyle/>
          <a:p>
            <a:pPr marL="457200" indent="-457200">
              <a:spcBef>
                <a:spcPct val="50000"/>
              </a:spcBef>
            </a:pPr>
            <a:r>
              <a:rPr lang="en-US" sz="3200">
                <a:latin typeface="Comic Sans MS" pitchFamily="66" charset="0"/>
              </a:rPr>
              <a:t>How?</a:t>
            </a:r>
          </a:p>
        </p:txBody>
      </p:sp>
      <p:sp>
        <p:nvSpPr>
          <p:cNvPr id="39" name="Text Box 6"/>
          <p:cNvSpPr txBox="1">
            <a:spLocks noChangeArrowheads="1"/>
          </p:cNvSpPr>
          <p:nvPr/>
        </p:nvSpPr>
        <p:spPr bwMode="auto">
          <a:xfrm>
            <a:off x="254000" y="304799"/>
            <a:ext cx="8458200" cy="677108"/>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Understanding </a:t>
            </a:r>
            <a:r>
              <a:rPr lang="en-US" sz="3800" dirty="0" smtClean="0">
                <a:solidFill>
                  <a:srgbClr val="FFFFFF"/>
                </a:solidFill>
                <a:latin typeface="Comic Sans MS" pitchFamily="66" charset="0"/>
              </a:rPr>
              <a:t>Invalidation</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81350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1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2744788" y="5640388"/>
            <a:ext cx="747712" cy="898525"/>
          </a:xfrm>
          <a:prstGeom prst="rect">
            <a:avLst/>
          </a:prstGeom>
          <a:noFill/>
          <a:ln w="9525">
            <a:solidFill>
              <a:schemeClr val="tx1"/>
            </a:solidFill>
            <a:miter lim="800000"/>
            <a:headEnd/>
            <a:tailEnd/>
          </a:ln>
        </p:spPr>
        <p:txBody>
          <a:bodyPr wrap="none" anchor="ctr"/>
          <a:lstStyle/>
          <a:p>
            <a:endParaRPr lang="en-US"/>
          </a:p>
        </p:txBody>
      </p:sp>
      <p:sp>
        <p:nvSpPr>
          <p:cNvPr id="137219" name="Rectangle 3" descr="30%"/>
          <p:cNvSpPr>
            <a:spLocks noChangeArrowheads="1"/>
          </p:cNvSpPr>
          <p:nvPr/>
        </p:nvSpPr>
        <p:spPr bwMode="auto">
          <a:xfrm>
            <a:off x="3492500" y="2043113"/>
            <a:ext cx="746125" cy="898525"/>
          </a:xfrm>
          <a:prstGeom prst="rect">
            <a:avLst/>
          </a:prstGeom>
          <a:pattFill prst="pct30">
            <a:fgClr>
              <a:schemeClr val="bg2"/>
            </a:fgClr>
            <a:bgClr>
              <a:schemeClr val="bg1"/>
            </a:bgClr>
          </a:pattFill>
          <a:ln w="9525">
            <a:solidFill>
              <a:schemeClr val="tx1"/>
            </a:solidFill>
            <a:miter lim="800000"/>
            <a:headEnd/>
            <a:tailEnd/>
          </a:ln>
        </p:spPr>
        <p:txBody>
          <a:bodyPr wrap="none" anchor="ctr"/>
          <a:lstStyle/>
          <a:p>
            <a:endParaRPr lang="en-US"/>
          </a:p>
        </p:txBody>
      </p:sp>
      <p:sp>
        <p:nvSpPr>
          <p:cNvPr id="137220" name="Rectangle 4" descr="30%"/>
          <p:cNvSpPr>
            <a:spLocks noChangeArrowheads="1"/>
          </p:cNvSpPr>
          <p:nvPr/>
        </p:nvSpPr>
        <p:spPr bwMode="auto">
          <a:xfrm>
            <a:off x="4238625" y="2043113"/>
            <a:ext cx="747713" cy="898525"/>
          </a:xfrm>
          <a:prstGeom prst="rect">
            <a:avLst/>
          </a:prstGeom>
          <a:pattFill prst="pct30">
            <a:fgClr>
              <a:schemeClr val="bg2"/>
            </a:fgClr>
            <a:bgClr>
              <a:schemeClr val="bg1"/>
            </a:bgClr>
          </a:pattFill>
          <a:ln w="9525">
            <a:solidFill>
              <a:schemeClr val="tx1"/>
            </a:solidFill>
            <a:miter lim="800000"/>
            <a:headEnd/>
            <a:tailEnd/>
          </a:ln>
        </p:spPr>
        <p:txBody>
          <a:bodyPr wrap="none" anchor="ctr"/>
          <a:lstStyle/>
          <a:p>
            <a:endParaRPr lang="en-US"/>
          </a:p>
        </p:txBody>
      </p:sp>
      <p:sp>
        <p:nvSpPr>
          <p:cNvPr id="137221" name="Rectangle 5" descr="30%"/>
          <p:cNvSpPr>
            <a:spLocks noChangeArrowheads="1"/>
          </p:cNvSpPr>
          <p:nvPr/>
        </p:nvSpPr>
        <p:spPr bwMode="auto">
          <a:xfrm>
            <a:off x="4986338" y="2043113"/>
            <a:ext cx="746125" cy="898525"/>
          </a:xfrm>
          <a:prstGeom prst="rect">
            <a:avLst/>
          </a:prstGeom>
          <a:pattFill prst="pct30">
            <a:fgClr>
              <a:schemeClr val="bg2"/>
            </a:fgClr>
            <a:bgClr>
              <a:schemeClr val="bg1"/>
            </a:bgClr>
          </a:pattFill>
          <a:ln w="9525">
            <a:solidFill>
              <a:schemeClr val="tx1"/>
            </a:solidFill>
            <a:miter lim="800000"/>
            <a:headEnd/>
            <a:tailEnd/>
          </a:ln>
        </p:spPr>
        <p:txBody>
          <a:bodyPr wrap="none" anchor="ctr"/>
          <a:lstStyle/>
          <a:p>
            <a:endParaRPr lang="en-US"/>
          </a:p>
        </p:txBody>
      </p:sp>
      <p:sp>
        <p:nvSpPr>
          <p:cNvPr id="137222" name="Rectangle 6"/>
          <p:cNvSpPr>
            <a:spLocks noChangeArrowheads="1"/>
          </p:cNvSpPr>
          <p:nvPr/>
        </p:nvSpPr>
        <p:spPr bwMode="auto">
          <a:xfrm>
            <a:off x="5732463" y="2043113"/>
            <a:ext cx="747712" cy="898525"/>
          </a:xfrm>
          <a:prstGeom prst="rect">
            <a:avLst/>
          </a:prstGeom>
          <a:noFill/>
          <a:ln w="9525">
            <a:solidFill>
              <a:schemeClr val="tx1"/>
            </a:solidFill>
            <a:miter lim="800000"/>
            <a:headEnd/>
            <a:tailEnd/>
          </a:ln>
        </p:spPr>
        <p:txBody>
          <a:bodyPr wrap="none" anchor="ctr"/>
          <a:lstStyle/>
          <a:p>
            <a:endParaRPr lang="en-US"/>
          </a:p>
        </p:txBody>
      </p:sp>
      <p:sp>
        <p:nvSpPr>
          <p:cNvPr id="137223" name="Rectangle 7"/>
          <p:cNvSpPr>
            <a:spLocks noChangeArrowheads="1"/>
          </p:cNvSpPr>
          <p:nvPr/>
        </p:nvSpPr>
        <p:spPr bwMode="auto">
          <a:xfrm>
            <a:off x="6480175" y="2043113"/>
            <a:ext cx="746125" cy="898525"/>
          </a:xfrm>
          <a:prstGeom prst="rect">
            <a:avLst/>
          </a:prstGeom>
          <a:noFill/>
          <a:ln w="9525">
            <a:solidFill>
              <a:schemeClr val="tx1"/>
            </a:solidFill>
            <a:miter lim="800000"/>
            <a:headEnd/>
            <a:tailEnd/>
          </a:ln>
        </p:spPr>
        <p:txBody>
          <a:bodyPr wrap="none" anchor="ctr"/>
          <a:lstStyle/>
          <a:p>
            <a:endParaRPr lang="en-US"/>
          </a:p>
        </p:txBody>
      </p:sp>
      <p:sp>
        <p:nvSpPr>
          <p:cNvPr id="137224" name="Rectangle 8"/>
          <p:cNvSpPr>
            <a:spLocks noChangeArrowheads="1"/>
          </p:cNvSpPr>
          <p:nvPr/>
        </p:nvSpPr>
        <p:spPr bwMode="auto">
          <a:xfrm>
            <a:off x="7226300" y="2043113"/>
            <a:ext cx="746125" cy="898525"/>
          </a:xfrm>
          <a:prstGeom prst="rect">
            <a:avLst/>
          </a:prstGeom>
          <a:noFill/>
          <a:ln w="9525">
            <a:solidFill>
              <a:schemeClr val="tx1"/>
            </a:solidFill>
            <a:miter lim="800000"/>
            <a:headEnd/>
            <a:tailEnd/>
          </a:ln>
        </p:spPr>
        <p:txBody>
          <a:bodyPr wrap="none" anchor="ctr"/>
          <a:lstStyle/>
          <a:p>
            <a:endParaRPr lang="en-US"/>
          </a:p>
        </p:txBody>
      </p:sp>
      <p:sp>
        <p:nvSpPr>
          <p:cNvPr id="137225" name="Rectangle 9" descr="30%"/>
          <p:cNvSpPr>
            <a:spLocks noChangeArrowheads="1"/>
          </p:cNvSpPr>
          <p:nvPr/>
        </p:nvSpPr>
        <p:spPr bwMode="auto">
          <a:xfrm>
            <a:off x="506413" y="2043113"/>
            <a:ext cx="746125" cy="898525"/>
          </a:xfrm>
          <a:prstGeom prst="rect">
            <a:avLst/>
          </a:prstGeom>
          <a:noFill/>
          <a:ln w="9525">
            <a:solidFill>
              <a:schemeClr val="tx1"/>
            </a:solidFill>
            <a:miter lim="800000"/>
            <a:headEnd/>
            <a:tailEnd/>
          </a:ln>
        </p:spPr>
        <p:txBody>
          <a:bodyPr wrap="none" anchor="ctr"/>
          <a:lstStyle/>
          <a:p>
            <a:endParaRPr lang="en-US"/>
          </a:p>
        </p:txBody>
      </p:sp>
      <p:sp>
        <p:nvSpPr>
          <p:cNvPr id="137226" name="Rectangle 10" descr="30%"/>
          <p:cNvSpPr>
            <a:spLocks noChangeArrowheads="1"/>
          </p:cNvSpPr>
          <p:nvPr/>
        </p:nvSpPr>
        <p:spPr bwMode="auto">
          <a:xfrm>
            <a:off x="1252538" y="2043113"/>
            <a:ext cx="746125" cy="898525"/>
          </a:xfrm>
          <a:prstGeom prst="rect">
            <a:avLst/>
          </a:prstGeom>
          <a:noFill/>
          <a:ln w="9525">
            <a:solidFill>
              <a:schemeClr val="tx1"/>
            </a:solidFill>
            <a:miter lim="800000"/>
            <a:headEnd/>
            <a:tailEnd/>
          </a:ln>
        </p:spPr>
        <p:txBody>
          <a:bodyPr wrap="none" anchor="ctr"/>
          <a:lstStyle/>
          <a:p>
            <a:endParaRPr lang="en-US"/>
          </a:p>
        </p:txBody>
      </p:sp>
      <p:sp>
        <p:nvSpPr>
          <p:cNvPr id="137227" name="Rectangle 11" descr="30%"/>
          <p:cNvSpPr>
            <a:spLocks noChangeArrowheads="1"/>
          </p:cNvSpPr>
          <p:nvPr/>
        </p:nvSpPr>
        <p:spPr bwMode="auto">
          <a:xfrm>
            <a:off x="2744788" y="2043113"/>
            <a:ext cx="747712" cy="898525"/>
          </a:xfrm>
          <a:prstGeom prst="rect">
            <a:avLst/>
          </a:prstGeom>
          <a:pattFill prst="pct30">
            <a:fgClr>
              <a:schemeClr val="bg2"/>
            </a:fgClr>
            <a:bgClr>
              <a:schemeClr val="bg1"/>
            </a:bgClr>
          </a:pattFill>
          <a:ln w="9525">
            <a:solidFill>
              <a:schemeClr val="tx1"/>
            </a:solidFill>
            <a:miter lim="800000"/>
            <a:headEnd/>
            <a:tailEnd/>
          </a:ln>
        </p:spPr>
        <p:txBody>
          <a:bodyPr wrap="none" anchor="ctr"/>
          <a:lstStyle/>
          <a:p>
            <a:endParaRPr lang="en-US"/>
          </a:p>
        </p:txBody>
      </p:sp>
      <p:sp>
        <p:nvSpPr>
          <p:cNvPr id="137228" name="Rectangle 12"/>
          <p:cNvSpPr>
            <a:spLocks noChangeArrowheads="1"/>
          </p:cNvSpPr>
          <p:nvPr/>
        </p:nvSpPr>
        <p:spPr bwMode="auto">
          <a:xfrm>
            <a:off x="7972425" y="2043113"/>
            <a:ext cx="746125" cy="898525"/>
          </a:xfrm>
          <a:prstGeom prst="rect">
            <a:avLst/>
          </a:prstGeom>
          <a:noFill/>
          <a:ln w="9525">
            <a:solidFill>
              <a:schemeClr val="tx1"/>
            </a:solidFill>
            <a:miter lim="800000"/>
            <a:headEnd/>
            <a:tailEnd/>
          </a:ln>
        </p:spPr>
        <p:txBody>
          <a:bodyPr wrap="none" anchor="ctr"/>
          <a:lstStyle/>
          <a:p>
            <a:endParaRPr lang="en-US"/>
          </a:p>
        </p:txBody>
      </p:sp>
      <p:sp>
        <p:nvSpPr>
          <p:cNvPr id="137229" name="Rectangle 13"/>
          <p:cNvSpPr>
            <a:spLocks noChangeArrowheads="1"/>
          </p:cNvSpPr>
          <p:nvPr/>
        </p:nvSpPr>
        <p:spPr bwMode="auto">
          <a:xfrm>
            <a:off x="2744788" y="4741863"/>
            <a:ext cx="747712" cy="898525"/>
          </a:xfrm>
          <a:prstGeom prst="rect">
            <a:avLst/>
          </a:prstGeom>
          <a:noFill/>
          <a:ln w="9525">
            <a:solidFill>
              <a:schemeClr val="tx1"/>
            </a:solidFill>
            <a:miter lim="800000"/>
            <a:headEnd/>
            <a:tailEnd/>
          </a:ln>
        </p:spPr>
        <p:txBody>
          <a:bodyPr wrap="none" anchor="ctr"/>
          <a:lstStyle/>
          <a:p>
            <a:endParaRPr lang="en-US"/>
          </a:p>
        </p:txBody>
      </p:sp>
      <p:sp>
        <p:nvSpPr>
          <p:cNvPr id="137230" name="Rectangle 14"/>
          <p:cNvSpPr>
            <a:spLocks noChangeArrowheads="1"/>
          </p:cNvSpPr>
          <p:nvPr/>
        </p:nvSpPr>
        <p:spPr bwMode="auto">
          <a:xfrm>
            <a:off x="2744788" y="3843338"/>
            <a:ext cx="747712" cy="898525"/>
          </a:xfrm>
          <a:prstGeom prst="rect">
            <a:avLst/>
          </a:prstGeom>
          <a:noFill/>
          <a:ln w="9525">
            <a:solidFill>
              <a:schemeClr val="tx1"/>
            </a:solidFill>
            <a:miter lim="800000"/>
            <a:headEnd/>
            <a:tailEnd/>
          </a:ln>
        </p:spPr>
        <p:txBody>
          <a:bodyPr wrap="none" anchor="ctr"/>
          <a:lstStyle/>
          <a:p>
            <a:endParaRPr lang="en-US"/>
          </a:p>
        </p:txBody>
      </p:sp>
      <p:sp>
        <p:nvSpPr>
          <p:cNvPr id="137231" name="Rectangle 15"/>
          <p:cNvSpPr>
            <a:spLocks noChangeArrowheads="1"/>
          </p:cNvSpPr>
          <p:nvPr/>
        </p:nvSpPr>
        <p:spPr bwMode="auto">
          <a:xfrm>
            <a:off x="2744788" y="2941638"/>
            <a:ext cx="747712" cy="901700"/>
          </a:xfrm>
          <a:prstGeom prst="rect">
            <a:avLst/>
          </a:prstGeom>
          <a:noFill/>
          <a:ln w="9525">
            <a:solidFill>
              <a:schemeClr val="tx1"/>
            </a:solidFill>
            <a:miter lim="800000"/>
            <a:headEnd/>
            <a:tailEnd/>
          </a:ln>
        </p:spPr>
        <p:txBody>
          <a:bodyPr wrap="none" anchor="ctr"/>
          <a:lstStyle/>
          <a:p>
            <a:endParaRPr lang="en-US"/>
          </a:p>
        </p:txBody>
      </p:sp>
      <p:sp>
        <p:nvSpPr>
          <p:cNvPr id="137232" name="Text Box 16"/>
          <p:cNvSpPr txBox="1">
            <a:spLocks noChangeArrowheads="1"/>
          </p:cNvSpPr>
          <p:nvPr/>
        </p:nvSpPr>
        <p:spPr bwMode="auto">
          <a:xfrm>
            <a:off x="2911475" y="5886450"/>
            <a:ext cx="415925" cy="366713"/>
          </a:xfrm>
          <a:prstGeom prst="rect">
            <a:avLst/>
          </a:prstGeom>
          <a:noFill/>
          <a:ln w="9525">
            <a:noFill/>
            <a:miter lim="800000"/>
            <a:headEnd/>
            <a:tailEnd/>
          </a:ln>
        </p:spPr>
        <p:txBody>
          <a:bodyPr>
            <a:spAutoFit/>
          </a:bodyPr>
          <a:lstStyle/>
          <a:p>
            <a:pPr algn="ctr">
              <a:spcBef>
                <a:spcPct val="50000"/>
              </a:spcBef>
            </a:pPr>
            <a:endParaRPr lang="en-US" sz="1800" b="1">
              <a:latin typeface="Times New Roman" pitchFamily="18" charset="0"/>
            </a:endParaRPr>
          </a:p>
        </p:txBody>
      </p:sp>
      <p:sp>
        <p:nvSpPr>
          <p:cNvPr id="137233" name="Text Box 17"/>
          <p:cNvSpPr txBox="1">
            <a:spLocks noChangeArrowheads="1"/>
          </p:cNvSpPr>
          <p:nvPr/>
        </p:nvSpPr>
        <p:spPr bwMode="auto">
          <a:xfrm>
            <a:off x="381000" y="2146300"/>
            <a:ext cx="995363" cy="582613"/>
          </a:xfrm>
          <a:prstGeom prst="rect">
            <a:avLst/>
          </a:prstGeom>
          <a:noFill/>
          <a:ln w="9525">
            <a:noFill/>
            <a:miter lim="800000"/>
            <a:headEnd/>
            <a:tailEnd/>
          </a:ln>
        </p:spPr>
        <p:txBody>
          <a:bodyPr>
            <a:spAutoFit/>
          </a:bodyPr>
          <a:lstStyle/>
          <a:p>
            <a:pPr algn="ctr"/>
            <a:r>
              <a:rPr lang="en-US" sz="1600" b="1">
                <a:latin typeface="Times New Roman" pitchFamily="18" charset="0"/>
              </a:rPr>
              <a:t>11</a:t>
            </a:r>
          </a:p>
          <a:p>
            <a:pPr algn="ctr"/>
            <a:r>
              <a:rPr lang="en-US" sz="1600" b="1">
                <a:latin typeface="Times New Roman" pitchFamily="18" charset="0"/>
              </a:rPr>
              <a:t>D</a:t>
            </a:r>
          </a:p>
        </p:txBody>
      </p:sp>
      <p:sp>
        <p:nvSpPr>
          <p:cNvPr id="137234" name="Text Box 18"/>
          <p:cNvSpPr txBox="1">
            <a:spLocks noChangeArrowheads="1"/>
          </p:cNvSpPr>
          <p:nvPr/>
        </p:nvSpPr>
        <p:spPr bwMode="auto">
          <a:xfrm>
            <a:off x="1155700" y="2146300"/>
            <a:ext cx="995363" cy="582613"/>
          </a:xfrm>
          <a:prstGeom prst="rect">
            <a:avLst/>
          </a:prstGeom>
          <a:noFill/>
          <a:ln w="9525">
            <a:noFill/>
            <a:miter lim="800000"/>
            <a:headEnd/>
            <a:tailEnd/>
          </a:ln>
        </p:spPr>
        <p:txBody>
          <a:bodyPr>
            <a:spAutoFit/>
          </a:bodyPr>
          <a:lstStyle/>
          <a:p>
            <a:pPr algn="ctr"/>
            <a:r>
              <a:rPr lang="en-US" sz="1600" b="1">
                <a:latin typeface="Times New Roman" pitchFamily="18" charset="0"/>
              </a:rPr>
              <a:t>10</a:t>
            </a:r>
          </a:p>
          <a:p>
            <a:pPr algn="ctr"/>
            <a:r>
              <a:rPr lang="en-US" sz="1600" b="1">
                <a:latin typeface="Times New Roman" pitchFamily="18" charset="0"/>
              </a:rPr>
              <a:t>D</a:t>
            </a:r>
          </a:p>
        </p:txBody>
      </p:sp>
      <p:sp>
        <p:nvSpPr>
          <p:cNvPr id="137235" name="Text Box 19"/>
          <p:cNvSpPr txBox="1">
            <a:spLocks noChangeArrowheads="1"/>
          </p:cNvSpPr>
          <p:nvPr/>
        </p:nvSpPr>
        <p:spPr bwMode="auto">
          <a:xfrm>
            <a:off x="1847850" y="2146300"/>
            <a:ext cx="995363" cy="582613"/>
          </a:xfrm>
          <a:prstGeom prst="rect">
            <a:avLst/>
          </a:prstGeom>
          <a:noFill/>
          <a:ln w="9525">
            <a:noFill/>
            <a:miter lim="800000"/>
            <a:headEnd/>
            <a:tailEnd/>
          </a:ln>
        </p:spPr>
        <p:txBody>
          <a:bodyPr>
            <a:spAutoFit/>
          </a:bodyPr>
          <a:lstStyle/>
          <a:p>
            <a:pPr algn="ctr"/>
            <a:r>
              <a:rPr lang="en-US" sz="1600" b="1">
                <a:latin typeface="Times New Roman" pitchFamily="18" charset="0"/>
              </a:rPr>
              <a:t>9</a:t>
            </a:r>
          </a:p>
          <a:p>
            <a:pPr algn="ctr"/>
            <a:r>
              <a:rPr lang="en-US" sz="1600" b="1">
                <a:latin typeface="Times New Roman" pitchFamily="18" charset="0"/>
              </a:rPr>
              <a:t>I</a:t>
            </a:r>
          </a:p>
        </p:txBody>
      </p:sp>
      <p:sp>
        <p:nvSpPr>
          <p:cNvPr id="137236" name="Text Box 20"/>
          <p:cNvSpPr txBox="1">
            <a:spLocks noChangeArrowheads="1"/>
          </p:cNvSpPr>
          <p:nvPr/>
        </p:nvSpPr>
        <p:spPr bwMode="auto">
          <a:xfrm>
            <a:off x="2616200" y="3062288"/>
            <a:ext cx="995363" cy="581025"/>
          </a:xfrm>
          <a:prstGeom prst="rect">
            <a:avLst/>
          </a:prstGeom>
          <a:noFill/>
          <a:ln w="9525">
            <a:noFill/>
            <a:miter lim="800000"/>
            <a:headEnd/>
            <a:tailEnd/>
          </a:ln>
        </p:spPr>
        <p:txBody>
          <a:bodyPr>
            <a:spAutoFit/>
          </a:bodyPr>
          <a:lstStyle/>
          <a:p>
            <a:pPr algn="ctr"/>
            <a:r>
              <a:rPr lang="en-US" sz="1600" b="1">
                <a:latin typeface="Times New Roman" pitchFamily="18" charset="0"/>
              </a:rPr>
              <a:t>5</a:t>
            </a:r>
          </a:p>
          <a:p>
            <a:pPr algn="ctr"/>
            <a:r>
              <a:rPr lang="en-US" sz="1600" b="1">
                <a:latin typeface="Times New Roman" pitchFamily="18" charset="0"/>
              </a:rPr>
              <a:t>I</a:t>
            </a:r>
          </a:p>
        </p:txBody>
      </p:sp>
      <p:sp>
        <p:nvSpPr>
          <p:cNvPr id="137237" name="Text Box 21"/>
          <p:cNvSpPr txBox="1">
            <a:spLocks noChangeArrowheads="1"/>
          </p:cNvSpPr>
          <p:nvPr/>
        </p:nvSpPr>
        <p:spPr bwMode="auto">
          <a:xfrm>
            <a:off x="2611438" y="3975100"/>
            <a:ext cx="995362" cy="582613"/>
          </a:xfrm>
          <a:prstGeom prst="rect">
            <a:avLst/>
          </a:prstGeom>
          <a:noFill/>
          <a:ln w="9525">
            <a:noFill/>
            <a:miter lim="800000"/>
            <a:headEnd/>
            <a:tailEnd/>
          </a:ln>
        </p:spPr>
        <p:txBody>
          <a:bodyPr>
            <a:spAutoFit/>
          </a:bodyPr>
          <a:lstStyle/>
          <a:p>
            <a:pPr algn="ctr"/>
            <a:r>
              <a:rPr lang="en-US" sz="1600" b="1">
                <a:latin typeface="Times New Roman" pitchFamily="18" charset="0"/>
              </a:rPr>
              <a:t>6</a:t>
            </a:r>
          </a:p>
          <a:p>
            <a:pPr algn="ctr"/>
            <a:r>
              <a:rPr lang="en-US" sz="1600" b="1">
                <a:latin typeface="Times New Roman" pitchFamily="18" charset="0"/>
              </a:rPr>
              <a:t>D</a:t>
            </a:r>
          </a:p>
        </p:txBody>
      </p:sp>
      <p:sp>
        <p:nvSpPr>
          <p:cNvPr id="137238" name="Text Box 22"/>
          <p:cNvSpPr txBox="1">
            <a:spLocks noChangeArrowheads="1"/>
          </p:cNvSpPr>
          <p:nvPr/>
        </p:nvSpPr>
        <p:spPr bwMode="auto">
          <a:xfrm>
            <a:off x="2611438" y="4938713"/>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7</a:t>
            </a:r>
          </a:p>
          <a:p>
            <a:pPr algn="ctr"/>
            <a:r>
              <a:rPr lang="en-US" sz="1600" b="1">
                <a:latin typeface="Times New Roman" pitchFamily="18" charset="0"/>
              </a:rPr>
              <a:t>D</a:t>
            </a:r>
          </a:p>
        </p:txBody>
      </p:sp>
      <p:sp>
        <p:nvSpPr>
          <p:cNvPr id="137239" name="Text Box 23"/>
          <p:cNvSpPr txBox="1">
            <a:spLocks noChangeArrowheads="1"/>
          </p:cNvSpPr>
          <p:nvPr/>
        </p:nvSpPr>
        <p:spPr bwMode="auto">
          <a:xfrm>
            <a:off x="2611438" y="5805488"/>
            <a:ext cx="995362" cy="581025"/>
          </a:xfrm>
          <a:prstGeom prst="rect">
            <a:avLst/>
          </a:prstGeom>
          <a:noFill/>
          <a:ln w="9525">
            <a:noFill/>
            <a:miter lim="800000"/>
            <a:headEnd/>
            <a:tailEnd/>
          </a:ln>
        </p:spPr>
        <p:txBody>
          <a:bodyPr>
            <a:spAutoFit/>
          </a:bodyPr>
          <a:lstStyle/>
          <a:p>
            <a:pPr algn="ctr"/>
            <a:r>
              <a:rPr lang="en-US" sz="1600" b="1">
                <a:latin typeface="Times New Roman" pitchFamily="18" charset="0"/>
              </a:rPr>
              <a:t>8</a:t>
            </a:r>
          </a:p>
          <a:p>
            <a:pPr algn="ctr"/>
            <a:r>
              <a:rPr lang="en-US" sz="1600" b="1">
                <a:latin typeface="Times New Roman" pitchFamily="18" charset="0"/>
              </a:rPr>
              <a:t>D</a:t>
            </a:r>
          </a:p>
        </p:txBody>
      </p:sp>
      <p:sp>
        <p:nvSpPr>
          <p:cNvPr id="137240" name="Text Box 24"/>
          <p:cNvSpPr txBox="1">
            <a:spLocks noChangeArrowheads="1"/>
          </p:cNvSpPr>
          <p:nvPr/>
        </p:nvSpPr>
        <p:spPr bwMode="auto">
          <a:xfrm>
            <a:off x="5618163" y="2146300"/>
            <a:ext cx="995362" cy="582613"/>
          </a:xfrm>
          <a:prstGeom prst="rect">
            <a:avLst/>
          </a:prstGeom>
          <a:noFill/>
          <a:ln w="9525">
            <a:noFill/>
            <a:miter lim="800000"/>
            <a:headEnd/>
            <a:tailEnd/>
          </a:ln>
        </p:spPr>
        <p:txBody>
          <a:bodyPr>
            <a:spAutoFit/>
          </a:bodyPr>
          <a:lstStyle/>
          <a:p>
            <a:pPr algn="ctr"/>
            <a:r>
              <a:rPr lang="en-US" sz="1600" b="1">
                <a:latin typeface="Times New Roman" pitchFamily="18" charset="0"/>
              </a:rPr>
              <a:t>1</a:t>
            </a:r>
          </a:p>
          <a:p>
            <a:pPr algn="ctr"/>
            <a:r>
              <a:rPr lang="en-US" sz="1600" b="1">
                <a:latin typeface="Times New Roman" pitchFamily="18" charset="0"/>
              </a:rPr>
              <a:t>I</a:t>
            </a:r>
          </a:p>
        </p:txBody>
      </p:sp>
      <p:sp>
        <p:nvSpPr>
          <p:cNvPr id="137241" name="Text Box 25"/>
          <p:cNvSpPr txBox="1">
            <a:spLocks noChangeArrowheads="1"/>
          </p:cNvSpPr>
          <p:nvPr/>
        </p:nvSpPr>
        <p:spPr bwMode="auto">
          <a:xfrm>
            <a:off x="6386513" y="2146300"/>
            <a:ext cx="995362" cy="582613"/>
          </a:xfrm>
          <a:prstGeom prst="rect">
            <a:avLst/>
          </a:prstGeom>
          <a:noFill/>
          <a:ln w="9525">
            <a:noFill/>
            <a:miter lim="800000"/>
            <a:headEnd/>
            <a:tailEnd/>
          </a:ln>
        </p:spPr>
        <p:txBody>
          <a:bodyPr>
            <a:spAutoFit/>
          </a:bodyPr>
          <a:lstStyle/>
          <a:p>
            <a:pPr algn="ctr"/>
            <a:r>
              <a:rPr lang="en-US" sz="1600" b="1">
                <a:latin typeface="Times New Roman" pitchFamily="18" charset="0"/>
              </a:rPr>
              <a:t>2</a:t>
            </a:r>
          </a:p>
          <a:p>
            <a:pPr algn="ctr"/>
            <a:r>
              <a:rPr lang="en-US" sz="1600" b="1">
                <a:latin typeface="Times New Roman" pitchFamily="18" charset="0"/>
              </a:rPr>
              <a:t>D</a:t>
            </a:r>
          </a:p>
        </p:txBody>
      </p:sp>
      <p:sp>
        <p:nvSpPr>
          <p:cNvPr id="137242" name="Text Box 26"/>
          <p:cNvSpPr txBox="1">
            <a:spLocks noChangeArrowheads="1"/>
          </p:cNvSpPr>
          <p:nvPr/>
        </p:nvSpPr>
        <p:spPr bwMode="auto">
          <a:xfrm>
            <a:off x="7156450" y="2146300"/>
            <a:ext cx="995363" cy="582613"/>
          </a:xfrm>
          <a:prstGeom prst="rect">
            <a:avLst/>
          </a:prstGeom>
          <a:noFill/>
          <a:ln w="9525">
            <a:noFill/>
            <a:miter lim="800000"/>
            <a:headEnd/>
            <a:tailEnd/>
          </a:ln>
        </p:spPr>
        <p:txBody>
          <a:bodyPr>
            <a:spAutoFit/>
          </a:bodyPr>
          <a:lstStyle/>
          <a:p>
            <a:pPr algn="ctr"/>
            <a:r>
              <a:rPr lang="en-US" sz="1600" b="1">
                <a:latin typeface="Times New Roman" pitchFamily="18" charset="0"/>
              </a:rPr>
              <a:t>3</a:t>
            </a:r>
          </a:p>
          <a:p>
            <a:pPr algn="ctr"/>
            <a:r>
              <a:rPr lang="en-US" sz="1600" b="1">
                <a:latin typeface="Times New Roman" pitchFamily="18" charset="0"/>
              </a:rPr>
              <a:t>D</a:t>
            </a:r>
          </a:p>
        </p:txBody>
      </p:sp>
      <p:sp>
        <p:nvSpPr>
          <p:cNvPr id="137243" name="Text Box 27"/>
          <p:cNvSpPr txBox="1">
            <a:spLocks noChangeArrowheads="1"/>
          </p:cNvSpPr>
          <p:nvPr/>
        </p:nvSpPr>
        <p:spPr bwMode="auto">
          <a:xfrm>
            <a:off x="7843838" y="2146300"/>
            <a:ext cx="995362" cy="582613"/>
          </a:xfrm>
          <a:prstGeom prst="rect">
            <a:avLst/>
          </a:prstGeom>
          <a:noFill/>
          <a:ln w="9525">
            <a:noFill/>
            <a:miter lim="800000"/>
            <a:headEnd/>
            <a:tailEnd/>
          </a:ln>
        </p:spPr>
        <p:txBody>
          <a:bodyPr>
            <a:spAutoFit/>
          </a:bodyPr>
          <a:lstStyle/>
          <a:p>
            <a:pPr algn="ctr"/>
            <a:r>
              <a:rPr lang="en-US" sz="1600" b="1">
                <a:latin typeface="Times New Roman" pitchFamily="18" charset="0"/>
              </a:rPr>
              <a:t>4</a:t>
            </a:r>
          </a:p>
          <a:p>
            <a:pPr algn="ctr"/>
            <a:r>
              <a:rPr lang="en-US" sz="1600" b="1">
                <a:latin typeface="Times New Roman" pitchFamily="18" charset="0"/>
              </a:rPr>
              <a:t>D</a:t>
            </a:r>
          </a:p>
        </p:txBody>
      </p:sp>
      <p:sp>
        <p:nvSpPr>
          <p:cNvPr id="137245" name="Text Box 32"/>
          <p:cNvSpPr txBox="1">
            <a:spLocks noChangeArrowheads="1"/>
          </p:cNvSpPr>
          <p:nvPr/>
        </p:nvSpPr>
        <p:spPr bwMode="auto">
          <a:xfrm>
            <a:off x="152400" y="1143000"/>
            <a:ext cx="8915400" cy="430213"/>
          </a:xfrm>
          <a:prstGeom prst="rect">
            <a:avLst/>
          </a:prstGeom>
          <a:noFill/>
          <a:ln w="9525">
            <a:noFill/>
            <a:miter lim="800000"/>
            <a:headEnd/>
            <a:tailEnd/>
          </a:ln>
        </p:spPr>
        <p:txBody>
          <a:bodyPr>
            <a:spAutoFit/>
          </a:bodyPr>
          <a:lstStyle/>
          <a:p>
            <a:pPr>
              <a:spcBef>
                <a:spcPct val="50000"/>
              </a:spcBef>
            </a:pPr>
            <a:r>
              <a:rPr lang="en-US" sz="2200" b="1">
                <a:latin typeface="Comic Sans MS" pitchFamily="66" charset="0"/>
              </a:rPr>
              <a:t>Previous dependent claims rewritten as new independent claims!</a:t>
            </a:r>
          </a:p>
        </p:txBody>
      </p:sp>
      <p:sp>
        <p:nvSpPr>
          <p:cNvPr id="137246" name="Rectangle 33"/>
          <p:cNvSpPr>
            <a:spLocks noChangeArrowheads="1"/>
          </p:cNvSpPr>
          <p:nvPr/>
        </p:nvSpPr>
        <p:spPr bwMode="auto">
          <a:xfrm>
            <a:off x="1998663" y="2043113"/>
            <a:ext cx="746125" cy="898525"/>
          </a:xfrm>
          <a:prstGeom prst="rect">
            <a:avLst/>
          </a:prstGeom>
          <a:noFill/>
          <a:ln w="9525">
            <a:solidFill>
              <a:schemeClr val="tx1"/>
            </a:solidFill>
            <a:miter lim="800000"/>
            <a:headEnd/>
            <a:tailEnd/>
          </a:ln>
        </p:spPr>
        <p:txBody>
          <a:bodyPr wrap="none" anchor="ctr"/>
          <a:lstStyle/>
          <a:p>
            <a:endParaRPr lang="en-US"/>
          </a:p>
        </p:txBody>
      </p:sp>
      <p:sp>
        <p:nvSpPr>
          <p:cNvPr id="137247" name="Text Box 34"/>
          <p:cNvSpPr txBox="1">
            <a:spLocks noChangeArrowheads="1"/>
          </p:cNvSpPr>
          <p:nvPr/>
        </p:nvSpPr>
        <p:spPr bwMode="auto">
          <a:xfrm>
            <a:off x="2133600" y="1600200"/>
            <a:ext cx="457200"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13</a:t>
            </a:r>
          </a:p>
        </p:txBody>
      </p:sp>
      <p:sp>
        <p:nvSpPr>
          <p:cNvPr id="137248" name="AutoShape 35"/>
          <p:cNvSpPr>
            <a:spLocks noChangeArrowheads="1"/>
          </p:cNvSpPr>
          <p:nvPr/>
        </p:nvSpPr>
        <p:spPr bwMode="auto">
          <a:xfrm>
            <a:off x="2133600" y="1662113"/>
            <a:ext cx="3810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37249" name="Text Box 36"/>
          <p:cNvSpPr txBox="1">
            <a:spLocks noChangeArrowheads="1"/>
          </p:cNvSpPr>
          <p:nvPr/>
        </p:nvSpPr>
        <p:spPr bwMode="auto">
          <a:xfrm>
            <a:off x="6019800" y="1600200"/>
            <a:ext cx="457200"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5</a:t>
            </a:r>
          </a:p>
        </p:txBody>
      </p:sp>
      <p:sp>
        <p:nvSpPr>
          <p:cNvPr id="137250" name="AutoShape 37"/>
          <p:cNvSpPr>
            <a:spLocks noChangeArrowheads="1"/>
          </p:cNvSpPr>
          <p:nvPr/>
        </p:nvSpPr>
        <p:spPr bwMode="auto">
          <a:xfrm>
            <a:off x="5943600" y="1662113"/>
            <a:ext cx="3810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37251" name="Text Box 38"/>
          <p:cNvSpPr txBox="1">
            <a:spLocks noChangeArrowheads="1"/>
          </p:cNvSpPr>
          <p:nvPr/>
        </p:nvSpPr>
        <p:spPr bwMode="auto">
          <a:xfrm>
            <a:off x="4038600" y="3078163"/>
            <a:ext cx="457200" cy="336550"/>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9</a:t>
            </a:r>
          </a:p>
        </p:txBody>
      </p:sp>
      <p:sp>
        <p:nvSpPr>
          <p:cNvPr id="137252" name="AutoShape 39"/>
          <p:cNvSpPr>
            <a:spLocks noChangeArrowheads="1"/>
          </p:cNvSpPr>
          <p:nvPr/>
        </p:nvSpPr>
        <p:spPr bwMode="auto">
          <a:xfrm rot="5400000">
            <a:off x="3657600" y="3071813"/>
            <a:ext cx="3810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7" name="Text Box 6"/>
          <p:cNvSpPr txBox="1">
            <a:spLocks noChangeArrowheads="1"/>
          </p:cNvSpPr>
          <p:nvPr/>
        </p:nvSpPr>
        <p:spPr bwMode="auto">
          <a:xfrm>
            <a:off x="254000" y="304799"/>
            <a:ext cx="8458200" cy="677108"/>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Understanding </a:t>
            </a:r>
            <a:r>
              <a:rPr lang="en-US" sz="3800" dirty="0" smtClean="0">
                <a:solidFill>
                  <a:srgbClr val="FFFFFF"/>
                </a:solidFill>
                <a:latin typeface="Comic Sans MS" pitchFamily="66" charset="0"/>
              </a:rPr>
              <a:t>Invalidation</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27862224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ext Box 7"/>
          <p:cNvSpPr txBox="1">
            <a:spLocks noChangeArrowheads="1"/>
          </p:cNvSpPr>
          <p:nvPr/>
        </p:nvSpPr>
        <p:spPr bwMode="auto">
          <a:xfrm>
            <a:off x="0" y="1295400"/>
            <a:ext cx="9144000" cy="1570038"/>
          </a:xfrm>
          <a:prstGeom prst="rect">
            <a:avLst/>
          </a:prstGeom>
          <a:noFill/>
          <a:ln w="9525">
            <a:noFill/>
            <a:miter lim="800000"/>
            <a:headEnd/>
            <a:tailEnd/>
          </a:ln>
        </p:spPr>
        <p:txBody>
          <a:bodyPr>
            <a:spAutoFit/>
          </a:bodyPr>
          <a:lstStyle/>
          <a:p>
            <a:pPr marL="6350" indent="-6350" algn="ctr">
              <a:spcBef>
                <a:spcPct val="50000"/>
              </a:spcBef>
            </a:pPr>
            <a:r>
              <a:rPr lang="en-US" sz="3200" dirty="0">
                <a:latin typeface="Comic Sans MS" pitchFamily="66" charset="0"/>
              </a:rPr>
              <a:t>A product comes on the market that infringes on Claim 6 and prior art is found that       “reads on” Claim 5.</a:t>
            </a:r>
          </a:p>
        </p:txBody>
      </p:sp>
      <p:grpSp>
        <p:nvGrpSpPr>
          <p:cNvPr id="138244" name="Group 8"/>
          <p:cNvGrpSpPr>
            <a:grpSpLocks/>
          </p:cNvGrpSpPr>
          <p:nvPr/>
        </p:nvGrpSpPr>
        <p:grpSpPr bwMode="auto">
          <a:xfrm>
            <a:off x="1524000" y="2940050"/>
            <a:ext cx="5486400" cy="838200"/>
            <a:chOff x="1008" y="1296"/>
            <a:chExt cx="3456" cy="528"/>
          </a:xfrm>
        </p:grpSpPr>
        <p:grpSp>
          <p:nvGrpSpPr>
            <p:cNvPr id="138249" name="Group 9"/>
            <p:cNvGrpSpPr>
              <a:grpSpLocks/>
            </p:cNvGrpSpPr>
            <p:nvPr/>
          </p:nvGrpSpPr>
          <p:grpSpPr bwMode="auto">
            <a:xfrm>
              <a:off x="1008" y="1296"/>
              <a:ext cx="432" cy="528"/>
              <a:chOff x="1104" y="912"/>
              <a:chExt cx="432" cy="528"/>
            </a:xfrm>
          </p:grpSpPr>
          <p:sp>
            <p:nvSpPr>
              <p:cNvPr id="138271" name="Rectangle 10" descr="30%"/>
              <p:cNvSpPr>
                <a:spLocks noChangeArrowheads="1"/>
              </p:cNvSpPr>
              <p:nvPr/>
            </p:nvSpPr>
            <p:spPr bwMode="auto">
              <a:xfrm>
                <a:off x="1104" y="912"/>
                <a:ext cx="432" cy="528"/>
              </a:xfrm>
              <a:prstGeom prst="rect">
                <a:avLst/>
              </a:prstGeom>
              <a:noFill/>
              <a:ln w="9525">
                <a:solidFill>
                  <a:schemeClr val="tx1"/>
                </a:solidFill>
                <a:miter lim="800000"/>
                <a:headEnd/>
                <a:tailEnd/>
              </a:ln>
            </p:spPr>
            <p:txBody>
              <a:bodyPr wrap="none" anchor="ctr"/>
              <a:lstStyle/>
              <a:p>
                <a:endParaRPr lang="en-US"/>
              </a:p>
            </p:txBody>
          </p:sp>
          <p:sp>
            <p:nvSpPr>
              <p:cNvPr id="138272" name="Text Box 11" descr="30%"/>
              <p:cNvSpPr txBox="1">
                <a:spLocks noChangeArrowheads="1"/>
              </p:cNvSpPr>
              <p:nvPr/>
            </p:nvSpPr>
            <p:spPr bwMode="auto">
              <a:xfrm>
                <a:off x="1200"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1</a:t>
                </a:r>
              </a:p>
            </p:txBody>
          </p:sp>
        </p:grpSp>
        <p:grpSp>
          <p:nvGrpSpPr>
            <p:cNvPr id="138250" name="Group 12"/>
            <p:cNvGrpSpPr>
              <a:grpSpLocks/>
            </p:cNvGrpSpPr>
            <p:nvPr/>
          </p:nvGrpSpPr>
          <p:grpSpPr bwMode="auto">
            <a:xfrm>
              <a:off x="1440" y="1296"/>
              <a:ext cx="432" cy="528"/>
              <a:chOff x="1536" y="912"/>
              <a:chExt cx="432" cy="528"/>
            </a:xfrm>
          </p:grpSpPr>
          <p:sp>
            <p:nvSpPr>
              <p:cNvPr id="138269" name="Rectangle 13" descr="30%"/>
              <p:cNvSpPr>
                <a:spLocks noChangeArrowheads="1"/>
              </p:cNvSpPr>
              <p:nvPr/>
            </p:nvSpPr>
            <p:spPr bwMode="auto">
              <a:xfrm>
                <a:off x="1536" y="912"/>
                <a:ext cx="432" cy="528"/>
              </a:xfrm>
              <a:prstGeom prst="rect">
                <a:avLst/>
              </a:prstGeom>
              <a:noFill/>
              <a:ln w="9525">
                <a:solidFill>
                  <a:schemeClr val="tx1"/>
                </a:solidFill>
                <a:miter lim="800000"/>
                <a:headEnd/>
                <a:tailEnd/>
              </a:ln>
            </p:spPr>
            <p:txBody>
              <a:bodyPr wrap="none" anchor="ctr"/>
              <a:lstStyle/>
              <a:p>
                <a:endParaRPr lang="en-US"/>
              </a:p>
            </p:txBody>
          </p:sp>
          <p:sp>
            <p:nvSpPr>
              <p:cNvPr id="138270" name="Text Box 14" descr="30%"/>
              <p:cNvSpPr txBox="1">
                <a:spLocks noChangeArrowheads="1"/>
              </p:cNvSpPr>
              <p:nvPr/>
            </p:nvSpPr>
            <p:spPr bwMode="auto">
              <a:xfrm>
                <a:off x="1632"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2</a:t>
                </a:r>
              </a:p>
            </p:txBody>
          </p:sp>
        </p:grpSp>
        <p:grpSp>
          <p:nvGrpSpPr>
            <p:cNvPr id="138251" name="Group 15"/>
            <p:cNvGrpSpPr>
              <a:grpSpLocks/>
            </p:cNvGrpSpPr>
            <p:nvPr/>
          </p:nvGrpSpPr>
          <p:grpSpPr bwMode="auto">
            <a:xfrm>
              <a:off x="1872" y="1296"/>
              <a:ext cx="432" cy="528"/>
              <a:chOff x="1968" y="912"/>
              <a:chExt cx="432" cy="528"/>
            </a:xfrm>
          </p:grpSpPr>
          <p:sp>
            <p:nvSpPr>
              <p:cNvPr id="138267" name="Rectangle 16" descr="30%"/>
              <p:cNvSpPr>
                <a:spLocks noChangeArrowheads="1"/>
              </p:cNvSpPr>
              <p:nvPr/>
            </p:nvSpPr>
            <p:spPr bwMode="auto">
              <a:xfrm>
                <a:off x="1968" y="912"/>
                <a:ext cx="432" cy="528"/>
              </a:xfrm>
              <a:prstGeom prst="rect">
                <a:avLst/>
              </a:prstGeom>
              <a:noFill/>
              <a:ln w="9525">
                <a:solidFill>
                  <a:schemeClr val="tx1"/>
                </a:solidFill>
                <a:miter lim="800000"/>
                <a:headEnd/>
                <a:tailEnd/>
              </a:ln>
            </p:spPr>
            <p:txBody>
              <a:bodyPr wrap="none" anchor="ctr"/>
              <a:lstStyle/>
              <a:p>
                <a:endParaRPr lang="en-US"/>
              </a:p>
            </p:txBody>
          </p:sp>
          <p:sp>
            <p:nvSpPr>
              <p:cNvPr id="138268" name="Text Box 17" descr="30%"/>
              <p:cNvSpPr txBox="1">
                <a:spLocks noChangeArrowheads="1"/>
              </p:cNvSpPr>
              <p:nvPr/>
            </p:nvSpPr>
            <p:spPr bwMode="auto">
              <a:xfrm>
                <a:off x="2064"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3</a:t>
                </a:r>
              </a:p>
            </p:txBody>
          </p:sp>
        </p:grpSp>
        <p:grpSp>
          <p:nvGrpSpPr>
            <p:cNvPr id="138252" name="Group 18"/>
            <p:cNvGrpSpPr>
              <a:grpSpLocks/>
            </p:cNvGrpSpPr>
            <p:nvPr/>
          </p:nvGrpSpPr>
          <p:grpSpPr bwMode="auto">
            <a:xfrm>
              <a:off x="2304" y="1296"/>
              <a:ext cx="432" cy="528"/>
              <a:chOff x="2400" y="912"/>
              <a:chExt cx="432" cy="528"/>
            </a:xfrm>
          </p:grpSpPr>
          <p:sp>
            <p:nvSpPr>
              <p:cNvPr id="138265" name="Rectangle 19"/>
              <p:cNvSpPr>
                <a:spLocks noChangeArrowheads="1"/>
              </p:cNvSpPr>
              <p:nvPr/>
            </p:nvSpPr>
            <p:spPr bwMode="auto">
              <a:xfrm>
                <a:off x="2400" y="912"/>
                <a:ext cx="432" cy="528"/>
              </a:xfrm>
              <a:prstGeom prst="rect">
                <a:avLst/>
              </a:prstGeom>
              <a:noFill/>
              <a:ln w="9525">
                <a:solidFill>
                  <a:schemeClr val="tx1"/>
                </a:solidFill>
                <a:miter lim="800000"/>
                <a:headEnd/>
                <a:tailEnd/>
              </a:ln>
            </p:spPr>
            <p:txBody>
              <a:bodyPr wrap="none" anchor="ctr"/>
              <a:lstStyle/>
              <a:p>
                <a:endParaRPr lang="en-US"/>
              </a:p>
            </p:txBody>
          </p:sp>
          <p:sp>
            <p:nvSpPr>
              <p:cNvPr id="138266" name="Text Box 20"/>
              <p:cNvSpPr txBox="1">
                <a:spLocks noChangeArrowheads="1"/>
              </p:cNvSpPr>
              <p:nvPr/>
            </p:nvSpPr>
            <p:spPr bwMode="auto">
              <a:xfrm>
                <a:off x="2496"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4</a:t>
                </a:r>
              </a:p>
            </p:txBody>
          </p:sp>
        </p:grpSp>
        <p:grpSp>
          <p:nvGrpSpPr>
            <p:cNvPr id="138253" name="Group 21"/>
            <p:cNvGrpSpPr>
              <a:grpSpLocks/>
            </p:cNvGrpSpPr>
            <p:nvPr/>
          </p:nvGrpSpPr>
          <p:grpSpPr bwMode="auto">
            <a:xfrm>
              <a:off x="2736" y="1296"/>
              <a:ext cx="432" cy="528"/>
              <a:chOff x="2832" y="912"/>
              <a:chExt cx="432" cy="528"/>
            </a:xfrm>
          </p:grpSpPr>
          <p:sp>
            <p:nvSpPr>
              <p:cNvPr id="138263" name="Rectangle 22"/>
              <p:cNvSpPr>
                <a:spLocks noChangeArrowheads="1"/>
              </p:cNvSpPr>
              <p:nvPr/>
            </p:nvSpPr>
            <p:spPr bwMode="auto">
              <a:xfrm>
                <a:off x="2832" y="912"/>
                <a:ext cx="432" cy="528"/>
              </a:xfrm>
              <a:prstGeom prst="rect">
                <a:avLst/>
              </a:prstGeom>
              <a:noFill/>
              <a:ln w="9525">
                <a:solidFill>
                  <a:schemeClr val="tx1"/>
                </a:solidFill>
                <a:miter lim="800000"/>
                <a:headEnd/>
                <a:tailEnd/>
              </a:ln>
            </p:spPr>
            <p:txBody>
              <a:bodyPr wrap="none" anchor="ctr"/>
              <a:lstStyle/>
              <a:p>
                <a:endParaRPr lang="en-US"/>
              </a:p>
            </p:txBody>
          </p:sp>
          <p:sp>
            <p:nvSpPr>
              <p:cNvPr id="138264" name="Text Box 23"/>
              <p:cNvSpPr txBox="1">
                <a:spLocks noChangeArrowheads="1"/>
              </p:cNvSpPr>
              <p:nvPr/>
            </p:nvSpPr>
            <p:spPr bwMode="auto">
              <a:xfrm>
                <a:off x="2928"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5</a:t>
                </a:r>
              </a:p>
            </p:txBody>
          </p:sp>
        </p:grpSp>
        <p:grpSp>
          <p:nvGrpSpPr>
            <p:cNvPr id="138254" name="Group 24"/>
            <p:cNvGrpSpPr>
              <a:grpSpLocks/>
            </p:cNvGrpSpPr>
            <p:nvPr/>
          </p:nvGrpSpPr>
          <p:grpSpPr bwMode="auto">
            <a:xfrm>
              <a:off x="3168" y="1296"/>
              <a:ext cx="432" cy="528"/>
              <a:chOff x="3264" y="912"/>
              <a:chExt cx="432" cy="528"/>
            </a:xfrm>
          </p:grpSpPr>
          <p:sp>
            <p:nvSpPr>
              <p:cNvPr id="138261" name="Rectangle 25"/>
              <p:cNvSpPr>
                <a:spLocks noChangeArrowheads="1"/>
              </p:cNvSpPr>
              <p:nvPr/>
            </p:nvSpPr>
            <p:spPr bwMode="auto">
              <a:xfrm>
                <a:off x="3264" y="912"/>
                <a:ext cx="432" cy="528"/>
              </a:xfrm>
              <a:prstGeom prst="rect">
                <a:avLst/>
              </a:prstGeom>
              <a:noFill/>
              <a:ln w="9525">
                <a:solidFill>
                  <a:schemeClr val="tx1"/>
                </a:solidFill>
                <a:miter lim="800000"/>
                <a:headEnd/>
                <a:tailEnd/>
              </a:ln>
            </p:spPr>
            <p:txBody>
              <a:bodyPr wrap="none" anchor="ctr"/>
              <a:lstStyle/>
              <a:p>
                <a:endParaRPr lang="en-US"/>
              </a:p>
            </p:txBody>
          </p:sp>
          <p:sp>
            <p:nvSpPr>
              <p:cNvPr id="138262" name="Text Box 26"/>
              <p:cNvSpPr txBox="1">
                <a:spLocks noChangeArrowheads="1"/>
              </p:cNvSpPr>
              <p:nvPr/>
            </p:nvSpPr>
            <p:spPr bwMode="auto">
              <a:xfrm>
                <a:off x="3360"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6</a:t>
                </a:r>
              </a:p>
            </p:txBody>
          </p:sp>
        </p:grpSp>
        <p:grpSp>
          <p:nvGrpSpPr>
            <p:cNvPr id="138255" name="Group 27"/>
            <p:cNvGrpSpPr>
              <a:grpSpLocks/>
            </p:cNvGrpSpPr>
            <p:nvPr/>
          </p:nvGrpSpPr>
          <p:grpSpPr bwMode="auto">
            <a:xfrm>
              <a:off x="3600" y="1296"/>
              <a:ext cx="432" cy="528"/>
              <a:chOff x="3696" y="912"/>
              <a:chExt cx="432" cy="528"/>
            </a:xfrm>
          </p:grpSpPr>
          <p:sp>
            <p:nvSpPr>
              <p:cNvPr id="138259" name="Rectangle 28"/>
              <p:cNvSpPr>
                <a:spLocks noChangeArrowheads="1"/>
              </p:cNvSpPr>
              <p:nvPr/>
            </p:nvSpPr>
            <p:spPr bwMode="auto">
              <a:xfrm>
                <a:off x="3696" y="912"/>
                <a:ext cx="432" cy="528"/>
              </a:xfrm>
              <a:prstGeom prst="rect">
                <a:avLst/>
              </a:prstGeom>
              <a:noFill/>
              <a:ln w="9525">
                <a:solidFill>
                  <a:schemeClr val="tx1"/>
                </a:solidFill>
                <a:miter lim="800000"/>
                <a:headEnd/>
                <a:tailEnd/>
              </a:ln>
            </p:spPr>
            <p:txBody>
              <a:bodyPr wrap="none" anchor="ctr"/>
              <a:lstStyle/>
              <a:p>
                <a:endParaRPr lang="en-US"/>
              </a:p>
            </p:txBody>
          </p:sp>
          <p:sp>
            <p:nvSpPr>
              <p:cNvPr id="138260" name="Text Box 29"/>
              <p:cNvSpPr txBox="1">
                <a:spLocks noChangeArrowheads="1"/>
              </p:cNvSpPr>
              <p:nvPr/>
            </p:nvSpPr>
            <p:spPr bwMode="auto">
              <a:xfrm>
                <a:off x="3792"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7</a:t>
                </a:r>
              </a:p>
            </p:txBody>
          </p:sp>
        </p:grpSp>
        <p:grpSp>
          <p:nvGrpSpPr>
            <p:cNvPr id="138256" name="Group 30"/>
            <p:cNvGrpSpPr>
              <a:grpSpLocks/>
            </p:cNvGrpSpPr>
            <p:nvPr/>
          </p:nvGrpSpPr>
          <p:grpSpPr bwMode="auto">
            <a:xfrm>
              <a:off x="4032" y="1296"/>
              <a:ext cx="432" cy="528"/>
              <a:chOff x="4128" y="912"/>
              <a:chExt cx="432" cy="528"/>
            </a:xfrm>
          </p:grpSpPr>
          <p:sp>
            <p:nvSpPr>
              <p:cNvPr id="138257" name="Rectangle 31"/>
              <p:cNvSpPr>
                <a:spLocks noChangeArrowheads="1"/>
              </p:cNvSpPr>
              <p:nvPr/>
            </p:nvSpPr>
            <p:spPr bwMode="auto">
              <a:xfrm>
                <a:off x="4128" y="912"/>
                <a:ext cx="432" cy="528"/>
              </a:xfrm>
              <a:prstGeom prst="rect">
                <a:avLst/>
              </a:prstGeom>
              <a:noFill/>
              <a:ln w="9525">
                <a:solidFill>
                  <a:schemeClr val="tx1"/>
                </a:solidFill>
                <a:miter lim="800000"/>
                <a:headEnd/>
                <a:tailEnd/>
              </a:ln>
            </p:spPr>
            <p:txBody>
              <a:bodyPr wrap="none" anchor="ctr"/>
              <a:lstStyle/>
              <a:p>
                <a:endParaRPr lang="en-US"/>
              </a:p>
            </p:txBody>
          </p:sp>
          <p:sp>
            <p:nvSpPr>
              <p:cNvPr id="138258" name="Text Box 32"/>
              <p:cNvSpPr txBox="1">
                <a:spLocks noChangeArrowheads="1"/>
              </p:cNvSpPr>
              <p:nvPr/>
            </p:nvSpPr>
            <p:spPr bwMode="auto">
              <a:xfrm>
                <a:off x="4224"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8</a:t>
                </a:r>
              </a:p>
            </p:txBody>
          </p:sp>
        </p:grpSp>
      </p:grpSp>
      <p:sp>
        <p:nvSpPr>
          <p:cNvPr id="138245" name="AutoShape 34"/>
          <p:cNvSpPr>
            <a:spLocks noChangeArrowheads="1"/>
          </p:cNvSpPr>
          <p:nvPr/>
        </p:nvSpPr>
        <p:spPr bwMode="auto">
          <a:xfrm>
            <a:off x="4343400" y="3930650"/>
            <a:ext cx="381000" cy="457200"/>
          </a:xfrm>
          <a:prstGeom prst="up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en-US"/>
          </a:p>
        </p:txBody>
      </p:sp>
      <p:sp>
        <p:nvSpPr>
          <p:cNvPr id="138246" name="Text Box 35"/>
          <p:cNvSpPr txBox="1">
            <a:spLocks noChangeArrowheads="1"/>
          </p:cNvSpPr>
          <p:nvPr/>
        </p:nvSpPr>
        <p:spPr bwMode="auto">
          <a:xfrm>
            <a:off x="3962400" y="4387850"/>
            <a:ext cx="1219200" cy="946150"/>
          </a:xfrm>
          <a:prstGeom prst="rect">
            <a:avLst/>
          </a:prstGeom>
          <a:noFill/>
          <a:ln w="9525">
            <a:noFill/>
            <a:miter lim="800000"/>
            <a:headEnd/>
            <a:tailEnd/>
          </a:ln>
        </p:spPr>
        <p:txBody>
          <a:bodyPr>
            <a:spAutoFit/>
          </a:bodyPr>
          <a:lstStyle/>
          <a:p>
            <a:pPr algn="ctr">
              <a:spcBef>
                <a:spcPct val="50000"/>
              </a:spcBef>
            </a:pPr>
            <a:r>
              <a:rPr lang="en-US" sz="2800" b="1">
                <a:latin typeface="Comic Sans MS" pitchFamily="66" charset="0"/>
              </a:rPr>
              <a:t>Prior Art</a:t>
            </a:r>
          </a:p>
        </p:txBody>
      </p:sp>
      <p:sp>
        <p:nvSpPr>
          <p:cNvPr id="138247" name="AutoShape 36"/>
          <p:cNvSpPr>
            <a:spLocks noChangeArrowheads="1"/>
          </p:cNvSpPr>
          <p:nvPr/>
        </p:nvSpPr>
        <p:spPr bwMode="auto">
          <a:xfrm flipH="1">
            <a:off x="5181600" y="3930650"/>
            <a:ext cx="4572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2351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550" y="0"/>
                </a:moveTo>
                <a:lnTo>
                  <a:pt x="7500" y="7200"/>
                </a:lnTo>
                <a:lnTo>
                  <a:pt x="10586" y="7200"/>
                </a:lnTo>
                <a:lnTo>
                  <a:pt x="10586" y="12351"/>
                </a:lnTo>
                <a:lnTo>
                  <a:pt x="0" y="12351"/>
                </a:lnTo>
                <a:lnTo>
                  <a:pt x="0" y="21600"/>
                </a:lnTo>
                <a:lnTo>
                  <a:pt x="18514" y="21600"/>
                </a:lnTo>
                <a:lnTo>
                  <a:pt x="18514" y="7200"/>
                </a:lnTo>
                <a:lnTo>
                  <a:pt x="21600" y="7200"/>
                </a:lnTo>
                <a:lnTo>
                  <a:pt x="1455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8248" name="Text Box 37"/>
          <p:cNvSpPr txBox="1">
            <a:spLocks noChangeArrowheads="1"/>
          </p:cNvSpPr>
          <p:nvPr/>
        </p:nvSpPr>
        <p:spPr bwMode="auto">
          <a:xfrm>
            <a:off x="5715000" y="3962400"/>
            <a:ext cx="2514600" cy="523875"/>
          </a:xfrm>
          <a:prstGeom prst="rect">
            <a:avLst/>
          </a:prstGeom>
          <a:noFill/>
          <a:ln w="9525">
            <a:noFill/>
            <a:miter lim="800000"/>
            <a:headEnd/>
            <a:tailEnd/>
          </a:ln>
        </p:spPr>
        <p:txBody>
          <a:bodyPr>
            <a:spAutoFit/>
          </a:bodyPr>
          <a:lstStyle/>
          <a:p>
            <a:pPr>
              <a:spcBef>
                <a:spcPct val="50000"/>
              </a:spcBef>
            </a:pPr>
            <a:r>
              <a:rPr lang="en-US" sz="2800" b="1">
                <a:latin typeface="Comic Sans MS" pitchFamily="66" charset="0"/>
              </a:rPr>
              <a:t>Infringement</a:t>
            </a:r>
          </a:p>
        </p:txBody>
      </p:sp>
      <p:sp>
        <p:nvSpPr>
          <p:cNvPr id="33" name="Text Box 6"/>
          <p:cNvSpPr txBox="1">
            <a:spLocks noChangeArrowheads="1"/>
          </p:cNvSpPr>
          <p:nvPr/>
        </p:nvSpPr>
        <p:spPr bwMode="auto">
          <a:xfrm>
            <a:off x="254000" y="318978"/>
            <a:ext cx="8458200" cy="646331"/>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600" dirty="0" smtClean="0">
                <a:solidFill>
                  <a:srgbClr val="FFFFFF"/>
                </a:solidFill>
                <a:latin typeface="Comic Sans MS" pitchFamily="66" charset="0"/>
              </a:rPr>
              <a:t>Can You Sue for Infringement If?</a:t>
            </a:r>
            <a:endParaRPr lang="en-US" sz="3600" dirty="0">
              <a:solidFill>
                <a:srgbClr val="FFFFFF"/>
              </a:solidFill>
              <a:latin typeface="Comic Sans MS" pitchFamily="66" charset="0"/>
            </a:endParaRPr>
          </a:p>
        </p:txBody>
      </p:sp>
    </p:spTree>
    <p:extLst>
      <p:ext uri="{BB962C8B-B14F-4D97-AF65-F5344CB8AC3E}">
        <p14:creationId xmlns:p14="http://schemas.microsoft.com/office/powerpoint/2010/main" val="175732571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7"/>
          <p:cNvSpPr txBox="1">
            <a:spLocks noChangeArrowheads="1"/>
          </p:cNvSpPr>
          <p:nvPr/>
        </p:nvSpPr>
        <p:spPr bwMode="auto">
          <a:xfrm>
            <a:off x="76200" y="1295400"/>
            <a:ext cx="8991600" cy="1570038"/>
          </a:xfrm>
          <a:prstGeom prst="rect">
            <a:avLst/>
          </a:prstGeom>
          <a:noFill/>
          <a:ln w="9525">
            <a:noFill/>
            <a:miter lim="800000"/>
            <a:headEnd/>
            <a:tailEnd/>
          </a:ln>
        </p:spPr>
        <p:txBody>
          <a:bodyPr>
            <a:spAutoFit/>
          </a:bodyPr>
          <a:lstStyle/>
          <a:p>
            <a:pPr marL="6350" indent="-6350" algn="ctr">
              <a:spcBef>
                <a:spcPct val="50000"/>
              </a:spcBef>
            </a:pPr>
            <a:r>
              <a:rPr lang="en-US" sz="3200" dirty="0">
                <a:latin typeface="Comic Sans MS" pitchFamily="66" charset="0"/>
              </a:rPr>
              <a:t>A product comes on the market that infringes on Claim 6 and prior art is found that       “reads on” Claim 5.</a:t>
            </a:r>
          </a:p>
        </p:txBody>
      </p:sp>
      <p:grpSp>
        <p:nvGrpSpPr>
          <p:cNvPr id="139268" name="Group 8"/>
          <p:cNvGrpSpPr>
            <a:grpSpLocks/>
          </p:cNvGrpSpPr>
          <p:nvPr/>
        </p:nvGrpSpPr>
        <p:grpSpPr bwMode="auto">
          <a:xfrm>
            <a:off x="1524000" y="2986088"/>
            <a:ext cx="685800" cy="838200"/>
            <a:chOff x="1104" y="912"/>
            <a:chExt cx="432" cy="528"/>
          </a:xfrm>
        </p:grpSpPr>
        <p:sp>
          <p:nvSpPr>
            <p:cNvPr id="139295" name="Rectangle 9" descr="30%"/>
            <p:cNvSpPr>
              <a:spLocks noChangeArrowheads="1"/>
            </p:cNvSpPr>
            <p:nvPr/>
          </p:nvSpPr>
          <p:spPr bwMode="auto">
            <a:xfrm>
              <a:off x="1104" y="912"/>
              <a:ext cx="432" cy="528"/>
            </a:xfrm>
            <a:prstGeom prst="rect">
              <a:avLst/>
            </a:prstGeom>
            <a:pattFill prst="pct30">
              <a:fgClr>
                <a:srgbClr val="FF3300"/>
              </a:fgClr>
              <a:bgClr>
                <a:srgbClr val="FFFFFF"/>
              </a:bgClr>
            </a:pattFill>
            <a:ln w="9525">
              <a:solidFill>
                <a:schemeClr val="tx1"/>
              </a:solidFill>
              <a:miter lim="800000"/>
              <a:headEnd/>
              <a:tailEnd/>
            </a:ln>
          </p:spPr>
          <p:txBody>
            <a:bodyPr wrap="none" anchor="ctr"/>
            <a:lstStyle/>
            <a:p>
              <a:endParaRPr lang="en-US"/>
            </a:p>
          </p:txBody>
        </p:sp>
        <p:sp>
          <p:nvSpPr>
            <p:cNvPr id="139296" name="Text Box 10" descr="30%"/>
            <p:cNvSpPr txBox="1">
              <a:spLocks noChangeArrowheads="1"/>
            </p:cNvSpPr>
            <p:nvPr/>
          </p:nvSpPr>
          <p:spPr bwMode="auto">
            <a:xfrm>
              <a:off x="1200" y="1056"/>
              <a:ext cx="240" cy="231"/>
            </a:xfrm>
            <a:prstGeom prst="rect">
              <a:avLst/>
            </a:prstGeom>
            <a:pattFill prst="pct30">
              <a:fgClr>
                <a:srgbClr val="FF3300"/>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1</a:t>
              </a:r>
            </a:p>
          </p:txBody>
        </p:sp>
      </p:grpSp>
      <p:grpSp>
        <p:nvGrpSpPr>
          <p:cNvPr id="139269" name="Group 11"/>
          <p:cNvGrpSpPr>
            <a:grpSpLocks/>
          </p:cNvGrpSpPr>
          <p:nvPr/>
        </p:nvGrpSpPr>
        <p:grpSpPr bwMode="auto">
          <a:xfrm>
            <a:off x="2209800" y="2986088"/>
            <a:ext cx="685800" cy="838200"/>
            <a:chOff x="1536" y="912"/>
            <a:chExt cx="432" cy="528"/>
          </a:xfrm>
        </p:grpSpPr>
        <p:sp>
          <p:nvSpPr>
            <p:cNvPr id="139293" name="Rectangle 12" descr="30%"/>
            <p:cNvSpPr>
              <a:spLocks noChangeArrowheads="1"/>
            </p:cNvSpPr>
            <p:nvPr/>
          </p:nvSpPr>
          <p:spPr bwMode="auto">
            <a:xfrm>
              <a:off x="1536" y="912"/>
              <a:ext cx="432" cy="528"/>
            </a:xfrm>
            <a:prstGeom prst="rect">
              <a:avLst/>
            </a:prstGeom>
            <a:pattFill prst="pct30">
              <a:fgClr>
                <a:srgbClr val="FF3300"/>
              </a:fgClr>
              <a:bgClr>
                <a:srgbClr val="FFFFFF"/>
              </a:bgClr>
            </a:pattFill>
            <a:ln w="9525">
              <a:solidFill>
                <a:schemeClr val="tx1"/>
              </a:solidFill>
              <a:miter lim="800000"/>
              <a:headEnd/>
              <a:tailEnd/>
            </a:ln>
          </p:spPr>
          <p:txBody>
            <a:bodyPr wrap="none" anchor="ctr"/>
            <a:lstStyle/>
            <a:p>
              <a:endParaRPr lang="en-US"/>
            </a:p>
          </p:txBody>
        </p:sp>
        <p:sp>
          <p:nvSpPr>
            <p:cNvPr id="139294" name="Text Box 13" descr="30%"/>
            <p:cNvSpPr txBox="1">
              <a:spLocks noChangeArrowheads="1"/>
            </p:cNvSpPr>
            <p:nvPr/>
          </p:nvSpPr>
          <p:spPr bwMode="auto">
            <a:xfrm>
              <a:off x="1632" y="1056"/>
              <a:ext cx="240" cy="231"/>
            </a:xfrm>
            <a:prstGeom prst="rect">
              <a:avLst/>
            </a:prstGeom>
            <a:pattFill prst="pct30">
              <a:fgClr>
                <a:srgbClr val="FF3300"/>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2</a:t>
              </a:r>
            </a:p>
          </p:txBody>
        </p:sp>
      </p:grpSp>
      <p:grpSp>
        <p:nvGrpSpPr>
          <p:cNvPr id="139270" name="Group 14"/>
          <p:cNvGrpSpPr>
            <a:grpSpLocks/>
          </p:cNvGrpSpPr>
          <p:nvPr/>
        </p:nvGrpSpPr>
        <p:grpSpPr bwMode="auto">
          <a:xfrm>
            <a:off x="2895600" y="2986088"/>
            <a:ext cx="685800" cy="838200"/>
            <a:chOff x="1968" y="912"/>
            <a:chExt cx="432" cy="528"/>
          </a:xfrm>
        </p:grpSpPr>
        <p:sp>
          <p:nvSpPr>
            <p:cNvPr id="139291" name="Rectangle 15" descr="30%"/>
            <p:cNvSpPr>
              <a:spLocks noChangeArrowheads="1"/>
            </p:cNvSpPr>
            <p:nvPr/>
          </p:nvSpPr>
          <p:spPr bwMode="auto">
            <a:xfrm>
              <a:off x="1968" y="912"/>
              <a:ext cx="432" cy="528"/>
            </a:xfrm>
            <a:prstGeom prst="rect">
              <a:avLst/>
            </a:prstGeom>
            <a:pattFill prst="pct30">
              <a:fgClr>
                <a:srgbClr val="FF3300"/>
              </a:fgClr>
              <a:bgClr>
                <a:srgbClr val="FFFFFF"/>
              </a:bgClr>
            </a:pattFill>
            <a:ln w="9525">
              <a:solidFill>
                <a:schemeClr val="tx1"/>
              </a:solidFill>
              <a:miter lim="800000"/>
              <a:headEnd/>
              <a:tailEnd/>
            </a:ln>
          </p:spPr>
          <p:txBody>
            <a:bodyPr wrap="none" anchor="ctr"/>
            <a:lstStyle/>
            <a:p>
              <a:endParaRPr lang="en-US"/>
            </a:p>
          </p:txBody>
        </p:sp>
        <p:sp>
          <p:nvSpPr>
            <p:cNvPr id="139292" name="Text Box 16" descr="30%"/>
            <p:cNvSpPr txBox="1">
              <a:spLocks noChangeArrowheads="1"/>
            </p:cNvSpPr>
            <p:nvPr/>
          </p:nvSpPr>
          <p:spPr bwMode="auto">
            <a:xfrm>
              <a:off x="2064" y="1056"/>
              <a:ext cx="240" cy="231"/>
            </a:xfrm>
            <a:prstGeom prst="rect">
              <a:avLst/>
            </a:prstGeom>
            <a:pattFill prst="pct30">
              <a:fgClr>
                <a:srgbClr val="FF3300"/>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3</a:t>
              </a:r>
            </a:p>
          </p:txBody>
        </p:sp>
      </p:grpSp>
      <p:grpSp>
        <p:nvGrpSpPr>
          <p:cNvPr id="139271" name="Group 17"/>
          <p:cNvGrpSpPr>
            <a:grpSpLocks/>
          </p:cNvGrpSpPr>
          <p:nvPr/>
        </p:nvGrpSpPr>
        <p:grpSpPr bwMode="auto">
          <a:xfrm>
            <a:off x="3581400" y="2986088"/>
            <a:ext cx="685800" cy="838200"/>
            <a:chOff x="2400" y="912"/>
            <a:chExt cx="432" cy="528"/>
          </a:xfrm>
        </p:grpSpPr>
        <p:sp>
          <p:nvSpPr>
            <p:cNvPr id="139289" name="Rectangle 18" descr="30%"/>
            <p:cNvSpPr>
              <a:spLocks noChangeArrowheads="1"/>
            </p:cNvSpPr>
            <p:nvPr/>
          </p:nvSpPr>
          <p:spPr bwMode="auto">
            <a:xfrm>
              <a:off x="2400" y="912"/>
              <a:ext cx="432" cy="528"/>
            </a:xfrm>
            <a:prstGeom prst="rect">
              <a:avLst/>
            </a:prstGeom>
            <a:pattFill prst="pct30">
              <a:fgClr>
                <a:srgbClr val="FF3300"/>
              </a:fgClr>
              <a:bgClr>
                <a:srgbClr val="FFFFFF"/>
              </a:bgClr>
            </a:pattFill>
            <a:ln w="9525">
              <a:solidFill>
                <a:schemeClr val="tx1"/>
              </a:solidFill>
              <a:miter lim="800000"/>
              <a:headEnd/>
              <a:tailEnd/>
            </a:ln>
          </p:spPr>
          <p:txBody>
            <a:bodyPr wrap="none" anchor="ctr"/>
            <a:lstStyle/>
            <a:p>
              <a:endParaRPr lang="en-US"/>
            </a:p>
          </p:txBody>
        </p:sp>
        <p:sp>
          <p:nvSpPr>
            <p:cNvPr id="139290" name="Text Box 19" descr="30%"/>
            <p:cNvSpPr txBox="1">
              <a:spLocks noChangeArrowheads="1"/>
            </p:cNvSpPr>
            <p:nvPr/>
          </p:nvSpPr>
          <p:spPr bwMode="auto">
            <a:xfrm>
              <a:off x="2496" y="1056"/>
              <a:ext cx="240" cy="231"/>
            </a:xfrm>
            <a:prstGeom prst="rect">
              <a:avLst/>
            </a:prstGeom>
            <a:pattFill prst="pct30">
              <a:fgClr>
                <a:srgbClr val="FF3300"/>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4</a:t>
              </a:r>
            </a:p>
          </p:txBody>
        </p:sp>
      </p:grpSp>
      <p:grpSp>
        <p:nvGrpSpPr>
          <p:cNvPr id="139272" name="Group 20"/>
          <p:cNvGrpSpPr>
            <a:grpSpLocks/>
          </p:cNvGrpSpPr>
          <p:nvPr/>
        </p:nvGrpSpPr>
        <p:grpSpPr bwMode="auto">
          <a:xfrm>
            <a:off x="4267200" y="2986088"/>
            <a:ext cx="685800" cy="838200"/>
            <a:chOff x="2832" y="912"/>
            <a:chExt cx="432" cy="528"/>
          </a:xfrm>
        </p:grpSpPr>
        <p:sp>
          <p:nvSpPr>
            <p:cNvPr id="139287" name="Rectangle 21" descr="30%"/>
            <p:cNvSpPr>
              <a:spLocks noChangeArrowheads="1"/>
            </p:cNvSpPr>
            <p:nvPr/>
          </p:nvSpPr>
          <p:spPr bwMode="auto">
            <a:xfrm>
              <a:off x="2832" y="912"/>
              <a:ext cx="432" cy="528"/>
            </a:xfrm>
            <a:prstGeom prst="rect">
              <a:avLst/>
            </a:prstGeom>
            <a:pattFill prst="pct30">
              <a:fgClr>
                <a:srgbClr val="FF3300"/>
              </a:fgClr>
              <a:bgClr>
                <a:srgbClr val="FFFFFF"/>
              </a:bgClr>
            </a:pattFill>
            <a:ln w="9525">
              <a:solidFill>
                <a:schemeClr val="tx1"/>
              </a:solidFill>
              <a:miter lim="800000"/>
              <a:headEnd/>
              <a:tailEnd/>
            </a:ln>
          </p:spPr>
          <p:txBody>
            <a:bodyPr wrap="none" anchor="ctr"/>
            <a:lstStyle/>
            <a:p>
              <a:endParaRPr lang="en-US"/>
            </a:p>
          </p:txBody>
        </p:sp>
        <p:sp>
          <p:nvSpPr>
            <p:cNvPr id="139288" name="Text Box 22" descr="30%"/>
            <p:cNvSpPr txBox="1">
              <a:spLocks noChangeArrowheads="1"/>
            </p:cNvSpPr>
            <p:nvPr/>
          </p:nvSpPr>
          <p:spPr bwMode="auto">
            <a:xfrm>
              <a:off x="2928" y="1056"/>
              <a:ext cx="240" cy="231"/>
            </a:xfrm>
            <a:prstGeom prst="rect">
              <a:avLst/>
            </a:prstGeom>
            <a:pattFill prst="pct30">
              <a:fgClr>
                <a:srgbClr val="FF3300"/>
              </a:fgClr>
              <a:bgClr>
                <a:srgbClr val="FFFFFF"/>
              </a:bgClr>
            </a:pattFill>
            <a:ln w="9525">
              <a:noFill/>
              <a:miter lim="800000"/>
              <a:headEnd/>
              <a:tailEnd/>
            </a:ln>
          </p:spPr>
          <p:txBody>
            <a:bodyPr>
              <a:spAutoFit/>
            </a:bodyPr>
            <a:lstStyle/>
            <a:p>
              <a:pPr algn="ctr">
                <a:spcBef>
                  <a:spcPct val="50000"/>
                </a:spcBef>
              </a:pPr>
              <a:r>
                <a:rPr lang="en-US" sz="1800" b="1">
                  <a:latin typeface="Times New Roman" pitchFamily="18" charset="0"/>
                </a:rPr>
                <a:t>5</a:t>
              </a:r>
            </a:p>
          </p:txBody>
        </p:sp>
      </p:grpSp>
      <p:grpSp>
        <p:nvGrpSpPr>
          <p:cNvPr id="139273" name="Group 23"/>
          <p:cNvGrpSpPr>
            <a:grpSpLocks/>
          </p:cNvGrpSpPr>
          <p:nvPr/>
        </p:nvGrpSpPr>
        <p:grpSpPr bwMode="auto">
          <a:xfrm>
            <a:off x="4953000" y="2986088"/>
            <a:ext cx="685800" cy="838200"/>
            <a:chOff x="3264" y="912"/>
            <a:chExt cx="432" cy="528"/>
          </a:xfrm>
        </p:grpSpPr>
        <p:sp>
          <p:nvSpPr>
            <p:cNvPr id="139285" name="Rectangle 24"/>
            <p:cNvSpPr>
              <a:spLocks noChangeArrowheads="1"/>
            </p:cNvSpPr>
            <p:nvPr/>
          </p:nvSpPr>
          <p:spPr bwMode="auto">
            <a:xfrm>
              <a:off x="3264" y="912"/>
              <a:ext cx="432" cy="528"/>
            </a:xfrm>
            <a:prstGeom prst="rect">
              <a:avLst/>
            </a:prstGeom>
            <a:noFill/>
            <a:ln w="9525">
              <a:solidFill>
                <a:schemeClr val="tx1"/>
              </a:solidFill>
              <a:miter lim="800000"/>
              <a:headEnd/>
              <a:tailEnd/>
            </a:ln>
          </p:spPr>
          <p:txBody>
            <a:bodyPr wrap="none" anchor="ctr"/>
            <a:lstStyle/>
            <a:p>
              <a:endParaRPr lang="en-US"/>
            </a:p>
          </p:txBody>
        </p:sp>
        <p:sp>
          <p:nvSpPr>
            <p:cNvPr id="139286" name="Text Box 25"/>
            <p:cNvSpPr txBox="1">
              <a:spLocks noChangeArrowheads="1"/>
            </p:cNvSpPr>
            <p:nvPr/>
          </p:nvSpPr>
          <p:spPr bwMode="auto">
            <a:xfrm>
              <a:off x="3360"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6</a:t>
              </a:r>
            </a:p>
          </p:txBody>
        </p:sp>
      </p:grpSp>
      <p:grpSp>
        <p:nvGrpSpPr>
          <p:cNvPr id="139274" name="Group 26"/>
          <p:cNvGrpSpPr>
            <a:grpSpLocks/>
          </p:cNvGrpSpPr>
          <p:nvPr/>
        </p:nvGrpSpPr>
        <p:grpSpPr bwMode="auto">
          <a:xfrm>
            <a:off x="5638800" y="2986088"/>
            <a:ext cx="685800" cy="838200"/>
            <a:chOff x="3696" y="912"/>
            <a:chExt cx="432" cy="528"/>
          </a:xfrm>
        </p:grpSpPr>
        <p:sp>
          <p:nvSpPr>
            <p:cNvPr id="139283" name="Rectangle 27"/>
            <p:cNvSpPr>
              <a:spLocks noChangeArrowheads="1"/>
            </p:cNvSpPr>
            <p:nvPr/>
          </p:nvSpPr>
          <p:spPr bwMode="auto">
            <a:xfrm>
              <a:off x="3696" y="912"/>
              <a:ext cx="432" cy="528"/>
            </a:xfrm>
            <a:prstGeom prst="rect">
              <a:avLst/>
            </a:prstGeom>
            <a:noFill/>
            <a:ln w="9525">
              <a:solidFill>
                <a:schemeClr val="tx1"/>
              </a:solidFill>
              <a:miter lim="800000"/>
              <a:headEnd/>
              <a:tailEnd/>
            </a:ln>
          </p:spPr>
          <p:txBody>
            <a:bodyPr wrap="none" anchor="ctr"/>
            <a:lstStyle/>
            <a:p>
              <a:endParaRPr lang="en-US"/>
            </a:p>
          </p:txBody>
        </p:sp>
        <p:sp>
          <p:nvSpPr>
            <p:cNvPr id="139284" name="Text Box 28"/>
            <p:cNvSpPr txBox="1">
              <a:spLocks noChangeArrowheads="1"/>
            </p:cNvSpPr>
            <p:nvPr/>
          </p:nvSpPr>
          <p:spPr bwMode="auto">
            <a:xfrm>
              <a:off x="3792"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7</a:t>
              </a:r>
            </a:p>
          </p:txBody>
        </p:sp>
      </p:grpSp>
      <p:grpSp>
        <p:nvGrpSpPr>
          <p:cNvPr id="139275" name="Group 29"/>
          <p:cNvGrpSpPr>
            <a:grpSpLocks/>
          </p:cNvGrpSpPr>
          <p:nvPr/>
        </p:nvGrpSpPr>
        <p:grpSpPr bwMode="auto">
          <a:xfrm>
            <a:off x="6324600" y="2986088"/>
            <a:ext cx="685800" cy="838200"/>
            <a:chOff x="4128" y="912"/>
            <a:chExt cx="432" cy="528"/>
          </a:xfrm>
        </p:grpSpPr>
        <p:sp>
          <p:nvSpPr>
            <p:cNvPr id="139281" name="Rectangle 30"/>
            <p:cNvSpPr>
              <a:spLocks noChangeArrowheads="1"/>
            </p:cNvSpPr>
            <p:nvPr/>
          </p:nvSpPr>
          <p:spPr bwMode="auto">
            <a:xfrm>
              <a:off x="4128" y="912"/>
              <a:ext cx="432" cy="528"/>
            </a:xfrm>
            <a:prstGeom prst="rect">
              <a:avLst/>
            </a:prstGeom>
            <a:noFill/>
            <a:ln w="9525">
              <a:solidFill>
                <a:schemeClr val="tx1"/>
              </a:solidFill>
              <a:miter lim="800000"/>
              <a:headEnd/>
              <a:tailEnd/>
            </a:ln>
          </p:spPr>
          <p:txBody>
            <a:bodyPr wrap="none" anchor="ctr"/>
            <a:lstStyle/>
            <a:p>
              <a:endParaRPr lang="en-US"/>
            </a:p>
          </p:txBody>
        </p:sp>
        <p:sp>
          <p:nvSpPr>
            <p:cNvPr id="139282" name="Text Box 31"/>
            <p:cNvSpPr txBox="1">
              <a:spLocks noChangeArrowheads="1"/>
            </p:cNvSpPr>
            <p:nvPr/>
          </p:nvSpPr>
          <p:spPr bwMode="auto">
            <a:xfrm>
              <a:off x="4224" y="1056"/>
              <a:ext cx="240" cy="231"/>
            </a:xfrm>
            <a:prstGeom prst="rect">
              <a:avLst/>
            </a:prstGeom>
            <a:noFill/>
            <a:ln w="9525">
              <a:noFill/>
              <a:miter lim="800000"/>
              <a:headEnd/>
              <a:tailEnd/>
            </a:ln>
          </p:spPr>
          <p:txBody>
            <a:bodyPr>
              <a:spAutoFit/>
            </a:bodyPr>
            <a:lstStyle/>
            <a:p>
              <a:pPr algn="ctr">
                <a:spcBef>
                  <a:spcPct val="50000"/>
                </a:spcBef>
              </a:pPr>
              <a:r>
                <a:rPr lang="en-US" sz="1800" b="1">
                  <a:latin typeface="Times New Roman" pitchFamily="18" charset="0"/>
                </a:rPr>
                <a:t>8</a:t>
              </a:r>
            </a:p>
          </p:txBody>
        </p:sp>
      </p:grpSp>
      <p:sp>
        <p:nvSpPr>
          <p:cNvPr id="139276" name="AutoShape 33"/>
          <p:cNvSpPr>
            <a:spLocks noChangeArrowheads="1"/>
          </p:cNvSpPr>
          <p:nvPr/>
        </p:nvSpPr>
        <p:spPr bwMode="auto">
          <a:xfrm>
            <a:off x="4343400" y="3976688"/>
            <a:ext cx="381000" cy="457200"/>
          </a:xfrm>
          <a:prstGeom prst="up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en-US"/>
          </a:p>
        </p:txBody>
      </p:sp>
      <p:sp>
        <p:nvSpPr>
          <p:cNvPr id="139277" name="Text Box 34"/>
          <p:cNvSpPr txBox="1">
            <a:spLocks noChangeArrowheads="1"/>
          </p:cNvSpPr>
          <p:nvPr/>
        </p:nvSpPr>
        <p:spPr bwMode="auto">
          <a:xfrm>
            <a:off x="4038600" y="4433888"/>
            <a:ext cx="1066800" cy="946150"/>
          </a:xfrm>
          <a:prstGeom prst="rect">
            <a:avLst/>
          </a:prstGeom>
          <a:noFill/>
          <a:ln w="9525">
            <a:noFill/>
            <a:miter lim="800000"/>
            <a:headEnd/>
            <a:tailEnd/>
          </a:ln>
        </p:spPr>
        <p:txBody>
          <a:bodyPr>
            <a:spAutoFit/>
          </a:bodyPr>
          <a:lstStyle/>
          <a:p>
            <a:pPr algn="ctr">
              <a:spcBef>
                <a:spcPct val="50000"/>
              </a:spcBef>
            </a:pPr>
            <a:r>
              <a:rPr lang="en-US" sz="2800" b="1">
                <a:latin typeface="Comic Sans MS" pitchFamily="66" charset="0"/>
              </a:rPr>
              <a:t>Prior Art</a:t>
            </a:r>
          </a:p>
        </p:txBody>
      </p:sp>
      <p:sp>
        <p:nvSpPr>
          <p:cNvPr id="139278" name="AutoShape 35"/>
          <p:cNvSpPr>
            <a:spLocks noChangeArrowheads="1"/>
          </p:cNvSpPr>
          <p:nvPr/>
        </p:nvSpPr>
        <p:spPr bwMode="auto">
          <a:xfrm flipH="1">
            <a:off x="5181600" y="3976688"/>
            <a:ext cx="4572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2351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550" y="0"/>
                </a:moveTo>
                <a:lnTo>
                  <a:pt x="7500" y="7200"/>
                </a:lnTo>
                <a:lnTo>
                  <a:pt x="10586" y="7200"/>
                </a:lnTo>
                <a:lnTo>
                  <a:pt x="10586" y="12351"/>
                </a:lnTo>
                <a:lnTo>
                  <a:pt x="0" y="12351"/>
                </a:lnTo>
                <a:lnTo>
                  <a:pt x="0" y="21600"/>
                </a:lnTo>
                <a:lnTo>
                  <a:pt x="18514" y="21600"/>
                </a:lnTo>
                <a:lnTo>
                  <a:pt x="18514" y="7200"/>
                </a:lnTo>
                <a:lnTo>
                  <a:pt x="21600" y="7200"/>
                </a:lnTo>
                <a:lnTo>
                  <a:pt x="1455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9279" name="Text Box 36"/>
          <p:cNvSpPr txBox="1">
            <a:spLocks noChangeArrowheads="1"/>
          </p:cNvSpPr>
          <p:nvPr/>
        </p:nvSpPr>
        <p:spPr bwMode="auto">
          <a:xfrm>
            <a:off x="5715000" y="4038600"/>
            <a:ext cx="2667000" cy="523875"/>
          </a:xfrm>
          <a:prstGeom prst="rect">
            <a:avLst/>
          </a:prstGeom>
          <a:noFill/>
          <a:ln w="9525">
            <a:noFill/>
            <a:miter lim="800000"/>
            <a:headEnd/>
            <a:tailEnd/>
          </a:ln>
        </p:spPr>
        <p:txBody>
          <a:bodyPr>
            <a:spAutoFit/>
          </a:bodyPr>
          <a:lstStyle/>
          <a:p>
            <a:pPr>
              <a:spcBef>
                <a:spcPct val="50000"/>
              </a:spcBef>
            </a:pPr>
            <a:r>
              <a:rPr lang="en-US" sz="2800" b="1">
                <a:latin typeface="Comic Sans MS" pitchFamily="66" charset="0"/>
              </a:rPr>
              <a:t>Infringement</a:t>
            </a:r>
          </a:p>
        </p:txBody>
      </p:sp>
      <p:sp>
        <p:nvSpPr>
          <p:cNvPr id="139280" name="Text Box 37"/>
          <p:cNvSpPr txBox="1">
            <a:spLocks noChangeArrowheads="1"/>
          </p:cNvSpPr>
          <p:nvPr/>
        </p:nvSpPr>
        <p:spPr bwMode="auto">
          <a:xfrm>
            <a:off x="609600" y="5370513"/>
            <a:ext cx="8229600" cy="954087"/>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Comic Sans MS" pitchFamily="66" charset="0"/>
              </a:rPr>
              <a:t>Yes, Claims 1-5 are invalidated, but Claims 6-8 remain so infringement is valid!</a:t>
            </a:r>
          </a:p>
        </p:txBody>
      </p:sp>
      <p:sp>
        <p:nvSpPr>
          <p:cNvPr id="33" name="Text Box 6"/>
          <p:cNvSpPr txBox="1">
            <a:spLocks noChangeArrowheads="1"/>
          </p:cNvSpPr>
          <p:nvPr/>
        </p:nvSpPr>
        <p:spPr bwMode="auto">
          <a:xfrm>
            <a:off x="254000" y="318978"/>
            <a:ext cx="8458200" cy="646331"/>
          </a:xfrm>
          <a:prstGeom prst="rect">
            <a:avLst/>
          </a:prstGeom>
          <a:solidFill>
            <a:schemeClr val="tx2"/>
          </a:solidFill>
          <a:ln w="38100">
            <a:solidFill>
              <a:schemeClr val="tx1"/>
            </a:solidFill>
            <a:miter lim="800000"/>
            <a:headEnd/>
            <a:tailEnd/>
          </a:ln>
        </p:spPr>
        <p:txBody>
          <a:bodyPr wrap="square">
            <a:spAutoFit/>
          </a:bodyPr>
          <a:lstStyle/>
          <a:p>
            <a:pPr algn="ctr">
              <a:spcBef>
                <a:spcPct val="50000"/>
              </a:spcBef>
              <a:defRPr/>
            </a:pPr>
            <a:r>
              <a:rPr lang="en-US" sz="3600" dirty="0" smtClean="0">
                <a:solidFill>
                  <a:srgbClr val="FFFFFF"/>
                </a:solidFill>
                <a:latin typeface="Comic Sans MS" pitchFamily="66" charset="0"/>
              </a:rPr>
              <a:t>Can You Sue for Infringement If?</a:t>
            </a:r>
            <a:endParaRPr lang="en-US" sz="3600" dirty="0">
              <a:solidFill>
                <a:srgbClr val="FFFFFF"/>
              </a:solidFill>
              <a:latin typeface="Comic Sans MS" pitchFamily="66" charset="0"/>
            </a:endParaRPr>
          </a:p>
        </p:txBody>
      </p:sp>
    </p:spTree>
    <p:extLst>
      <p:ext uri="{BB962C8B-B14F-4D97-AF65-F5344CB8AC3E}">
        <p14:creationId xmlns:p14="http://schemas.microsoft.com/office/powerpoint/2010/main" val="318582874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5" name="Text Box 5"/>
          <p:cNvSpPr txBox="1">
            <a:spLocks noChangeArrowheads="1"/>
          </p:cNvSpPr>
          <p:nvPr/>
        </p:nvSpPr>
        <p:spPr bwMode="auto">
          <a:xfrm>
            <a:off x="165100" y="319088"/>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History of </a:t>
            </a:r>
            <a:r>
              <a:rPr lang="en-US" sz="3800" dirty="0" smtClean="0">
                <a:solidFill>
                  <a:srgbClr val="FFFFFF"/>
                </a:solidFill>
                <a:latin typeface="Comic Sans MS" pitchFamily="66" charset="0"/>
              </a:rPr>
              <a:t>copyright </a:t>
            </a:r>
            <a:r>
              <a:rPr lang="en-US" sz="3800" dirty="0">
                <a:solidFill>
                  <a:srgbClr val="FFFFFF"/>
                </a:solidFill>
                <a:latin typeface="Comic Sans MS" pitchFamily="66" charset="0"/>
              </a:rPr>
              <a:t>in the U.S.</a:t>
            </a:r>
          </a:p>
        </p:txBody>
      </p:sp>
      <p:sp>
        <p:nvSpPr>
          <p:cNvPr id="834566" name="Text Box 6"/>
          <p:cNvSpPr txBox="1">
            <a:spLocks noChangeArrowheads="1"/>
          </p:cNvSpPr>
          <p:nvPr/>
        </p:nvSpPr>
        <p:spPr bwMode="auto">
          <a:xfrm>
            <a:off x="304800" y="1214437"/>
            <a:ext cx="8839200" cy="461963"/>
          </a:xfrm>
          <a:prstGeom prst="rect">
            <a:avLst/>
          </a:prstGeom>
          <a:noFill/>
          <a:ln w="9525">
            <a:noFill/>
            <a:miter lim="800000"/>
            <a:headEnd/>
            <a:tailEnd/>
          </a:ln>
          <a:effectLst/>
        </p:spPr>
        <p:txBody>
          <a:bodyPr>
            <a:spAutoFit/>
          </a:bodyPr>
          <a:lstStyle/>
          <a:p>
            <a:pPr marL="342900" indent="-342900">
              <a:spcBef>
                <a:spcPct val="50000"/>
              </a:spcBef>
              <a:buClr>
                <a:schemeClr val="bg1">
                  <a:lumMod val="25000"/>
                </a:schemeClr>
              </a:buClr>
              <a:buFont typeface="Wingdings" pitchFamily="2" charset="2"/>
              <a:buChar char="§"/>
              <a:defRPr/>
            </a:pPr>
            <a:r>
              <a:rPr lang="en-US" sz="2400" dirty="0">
                <a:latin typeface="Comic Sans MS" pitchFamily="66" charset="0"/>
              </a:rPr>
              <a:t>Late 15</a:t>
            </a:r>
            <a:r>
              <a:rPr lang="en-US" sz="2400" baseline="30000" dirty="0">
                <a:latin typeface="Comic Sans MS" pitchFamily="66" charset="0"/>
              </a:rPr>
              <a:t>th</a:t>
            </a:r>
            <a:r>
              <a:rPr lang="en-US" sz="2400" dirty="0">
                <a:latin typeface="Comic Sans MS" pitchFamily="66" charset="0"/>
              </a:rPr>
              <a:t> Century England – Introduction of Printing Press</a:t>
            </a:r>
          </a:p>
        </p:txBody>
      </p:sp>
      <p:sp>
        <p:nvSpPr>
          <p:cNvPr id="834567" name="Text Box 7"/>
          <p:cNvSpPr txBox="1">
            <a:spLocks noChangeArrowheads="1"/>
          </p:cNvSpPr>
          <p:nvPr/>
        </p:nvSpPr>
        <p:spPr bwMode="auto">
          <a:xfrm>
            <a:off x="304800" y="1752600"/>
            <a:ext cx="8534400" cy="4668970"/>
          </a:xfrm>
          <a:prstGeom prst="rect">
            <a:avLst/>
          </a:prstGeom>
          <a:noFill/>
          <a:ln w="9525">
            <a:noFill/>
            <a:miter lim="800000"/>
            <a:headEnd/>
            <a:tailEnd/>
          </a:ln>
          <a:effectLst/>
        </p:spPr>
        <p:txBody>
          <a:bodyPr>
            <a:spAutoFit/>
          </a:bodyPr>
          <a:lstStyle/>
          <a:p>
            <a:pPr marL="342900" indent="-342900">
              <a:spcBef>
                <a:spcPct val="50000"/>
              </a:spcBef>
              <a:buClr>
                <a:schemeClr val="bg1">
                  <a:lumMod val="25000"/>
                </a:schemeClr>
              </a:buClr>
              <a:buFont typeface="Wingdings" pitchFamily="2" charset="2"/>
              <a:buChar char="§"/>
              <a:defRPr/>
            </a:pPr>
            <a:r>
              <a:rPr lang="en-US" sz="2400" dirty="0">
                <a:latin typeface="Comic Sans MS" pitchFamily="66" charset="0"/>
              </a:rPr>
              <a:t>1710 – Statute of Anne</a:t>
            </a:r>
          </a:p>
          <a:p>
            <a:pPr marL="808038" lvl="1" indent="-355600">
              <a:spcBef>
                <a:spcPct val="30000"/>
              </a:spcBef>
              <a:buClr>
                <a:schemeClr val="bg1">
                  <a:lumMod val="25000"/>
                </a:schemeClr>
              </a:buClr>
              <a:buFont typeface="Wingdings" pitchFamily="2" charset="2"/>
              <a:buChar char="§"/>
              <a:defRPr/>
            </a:pPr>
            <a:r>
              <a:rPr lang="en-US" sz="1900" dirty="0">
                <a:latin typeface="Comic Sans MS" pitchFamily="66" charset="0"/>
              </a:rPr>
              <a:t>Established </a:t>
            </a:r>
            <a:r>
              <a:rPr lang="en-US" sz="1900" dirty="0" smtClean="0">
                <a:latin typeface="Comic Sans MS" pitchFamily="66" charset="0"/>
              </a:rPr>
              <a:t>principles for an </a:t>
            </a:r>
            <a:r>
              <a:rPr lang="en-US" sz="1900" dirty="0">
                <a:latin typeface="Comic Sans MS" pitchFamily="66" charset="0"/>
              </a:rPr>
              <a:t>author’s ownership of </a:t>
            </a:r>
            <a:r>
              <a:rPr lang="en-US" sz="1900" dirty="0" smtClean="0">
                <a:latin typeface="Comic Sans MS" pitchFamily="66" charset="0"/>
              </a:rPr>
              <a:t>copyright.</a:t>
            </a:r>
            <a:endParaRPr lang="en-US" sz="1900" dirty="0">
              <a:latin typeface="Comic Sans MS" pitchFamily="66" charset="0"/>
            </a:endParaRPr>
          </a:p>
          <a:p>
            <a:pPr marL="808038" lvl="1" indent="-355600">
              <a:spcBef>
                <a:spcPct val="30000"/>
              </a:spcBef>
              <a:buClr>
                <a:schemeClr val="bg1">
                  <a:lumMod val="25000"/>
                </a:schemeClr>
              </a:buClr>
              <a:buFont typeface="Wingdings" pitchFamily="2" charset="2"/>
              <a:buChar char="§"/>
              <a:defRPr/>
            </a:pPr>
            <a:r>
              <a:rPr lang="en-US" sz="1900" dirty="0">
                <a:latin typeface="Comic Sans MS" pitchFamily="66" charset="0"/>
              </a:rPr>
              <a:t>Fixed term of protection (14 years, renewable for 14 more if author is </a:t>
            </a:r>
            <a:r>
              <a:rPr lang="en-US" sz="1900" dirty="0" smtClean="0">
                <a:latin typeface="Comic Sans MS" pitchFamily="66" charset="0"/>
              </a:rPr>
              <a:t>still alive </a:t>
            </a:r>
            <a:r>
              <a:rPr lang="en-US" sz="1900" dirty="0">
                <a:latin typeface="Comic Sans MS" pitchFamily="66" charset="0"/>
              </a:rPr>
              <a:t>upon expiration of protection</a:t>
            </a:r>
            <a:r>
              <a:rPr lang="en-US" sz="1900" dirty="0" smtClean="0">
                <a:latin typeface="Comic Sans MS" pitchFamily="66" charset="0"/>
              </a:rPr>
              <a:t>).</a:t>
            </a:r>
            <a:endParaRPr lang="en-US" sz="1900" dirty="0">
              <a:latin typeface="Comic Sans MS" pitchFamily="66" charset="0"/>
            </a:endParaRPr>
          </a:p>
          <a:p>
            <a:pPr marL="808038" lvl="1" indent="-355600">
              <a:spcBef>
                <a:spcPct val="30000"/>
              </a:spcBef>
              <a:buClr>
                <a:schemeClr val="bg1">
                  <a:lumMod val="25000"/>
                </a:schemeClr>
              </a:buClr>
              <a:buFont typeface="Wingdings" pitchFamily="2" charset="2"/>
              <a:buChar char="§"/>
              <a:defRPr/>
            </a:pPr>
            <a:r>
              <a:rPr lang="en-US" sz="1900" dirty="0">
                <a:latin typeface="Comic Sans MS" pitchFamily="66" charset="0"/>
              </a:rPr>
              <a:t>Created a “public domain” for literature by limiting term of protection and ensuring that once a work was purchased the author no longer had control over its </a:t>
            </a:r>
            <a:r>
              <a:rPr lang="en-US" sz="1900" dirty="0" smtClean="0">
                <a:latin typeface="Comic Sans MS" pitchFamily="66" charset="0"/>
              </a:rPr>
              <a:t>use.</a:t>
            </a:r>
            <a:endParaRPr lang="en-US" sz="1900" dirty="0">
              <a:latin typeface="Comic Sans MS" pitchFamily="66" charset="0"/>
            </a:endParaRPr>
          </a:p>
          <a:p>
            <a:pPr marL="808038" lvl="1" indent="-355600">
              <a:spcBef>
                <a:spcPct val="30000"/>
              </a:spcBef>
              <a:buClr>
                <a:schemeClr val="bg1">
                  <a:lumMod val="25000"/>
                </a:schemeClr>
              </a:buClr>
              <a:buFont typeface="Wingdings" pitchFamily="2" charset="2"/>
              <a:buChar char="§"/>
              <a:defRPr/>
            </a:pPr>
            <a:endParaRPr lang="en-US" sz="800" b="1" dirty="0">
              <a:latin typeface="Times New Roman" pitchFamily="18" charset="0"/>
            </a:endParaRPr>
          </a:p>
          <a:p>
            <a:pPr marL="342900" indent="-342900">
              <a:spcBef>
                <a:spcPct val="30000"/>
              </a:spcBef>
              <a:buClr>
                <a:schemeClr val="bg1">
                  <a:lumMod val="25000"/>
                </a:schemeClr>
              </a:buClr>
              <a:buFont typeface="Wingdings" pitchFamily="2" charset="2"/>
              <a:buChar char="§"/>
              <a:defRPr/>
            </a:pPr>
            <a:r>
              <a:rPr lang="en-US" sz="2400" dirty="0">
                <a:latin typeface="Comic Sans MS" pitchFamily="66" charset="0"/>
              </a:rPr>
              <a:t>1787 – U.S. Constitution</a:t>
            </a:r>
          </a:p>
          <a:p>
            <a:pPr marL="808038" lvl="1" indent="-355600">
              <a:spcBef>
                <a:spcPct val="30000"/>
              </a:spcBef>
              <a:buClr>
                <a:schemeClr val="bg1">
                  <a:lumMod val="25000"/>
                </a:schemeClr>
              </a:buClr>
              <a:buFont typeface="Wingdings" pitchFamily="2" charset="2"/>
              <a:buChar char="§"/>
              <a:defRPr/>
            </a:pPr>
            <a:r>
              <a:rPr lang="en-US" sz="1900" dirty="0">
                <a:latin typeface="Comic Sans MS" pitchFamily="66" charset="0"/>
              </a:rPr>
              <a:t>According to Article I, Section 8, Clause 8 of the </a:t>
            </a:r>
            <a:r>
              <a:rPr lang="en-US" sz="1900" u="sng" dirty="0">
                <a:latin typeface="Comic Sans MS" pitchFamily="66" charset="0"/>
              </a:rPr>
              <a:t>U.S. Constitution</a:t>
            </a:r>
            <a:r>
              <a:rPr lang="en-US" sz="1900" dirty="0">
                <a:latin typeface="Comic Sans MS" pitchFamily="66" charset="0"/>
              </a:rPr>
              <a:t>, “the Congress shall have power . . .  to promote the progress of science and useful arts, by securing for limited times to authors and inventors the exclusive right to their respective writings and </a:t>
            </a:r>
            <a:r>
              <a:rPr lang="en-US" sz="1900" dirty="0" smtClean="0">
                <a:latin typeface="Comic Sans MS" pitchFamily="66" charset="0"/>
              </a:rPr>
              <a:t>discoveries.”</a:t>
            </a:r>
            <a:endParaRPr lang="en-US" sz="1900" u="sng" dirty="0">
              <a:latin typeface="Comic Sans MS" pitchFamily="66" charset="0"/>
            </a:endParaRPr>
          </a:p>
        </p:txBody>
      </p:sp>
    </p:spTree>
    <p:extLst>
      <p:ext uri="{BB962C8B-B14F-4D97-AF65-F5344CB8AC3E}">
        <p14:creationId xmlns:p14="http://schemas.microsoft.com/office/powerpoint/2010/main" val="182683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0"/>
            <a:ext cx="9144000" cy="838200"/>
          </a:xfrm>
        </p:spPr>
        <p:txBody>
          <a:bodyPr/>
          <a:lstStyle/>
          <a:p>
            <a:pPr algn="ctr">
              <a:defRPr/>
            </a:pPr>
            <a:r>
              <a:rPr lang="en-US" sz="4000" dirty="0" smtClean="0"/>
              <a:t/>
            </a:r>
            <a:br>
              <a:rPr lang="en-US" sz="4000" dirty="0" smtClean="0"/>
            </a:br>
            <a:endParaRPr lang="en-US" sz="3600" dirty="0" smtClean="0">
              <a:solidFill>
                <a:srgbClr val="FFFFFF"/>
              </a:solidFill>
              <a:latin typeface="Comic Sans MS" pitchFamily="66" charset="0"/>
            </a:endParaRPr>
          </a:p>
        </p:txBody>
      </p:sp>
      <p:sp>
        <p:nvSpPr>
          <p:cNvPr id="8195" name="Rectangle 3"/>
          <p:cNvSpPr>
            <a:spLocks noGrp="1" noChangeArrowheads="1"/>
          </p:cNvSpPr>
          <p:nvPr>
            <p:ph type="body" idx="1"/>
          </p:nvPr>
        </p:nvSpPr>
        <p:spPr>
          <a:xfrm>
            <a:off x="152400" y="1219200"/>
            <a:ext cx="8839200" cy="5105400"/>
          </a:xfrm>
        </p:spPr>
        <p:txBody>
          <a:bodyPr/>
          <a:lstStyle/>
          <a:p>
            <a:pPr>
              <a:buClr>
                <a:schemeClr val="tx2"/>
              </a:buClr>
              <a:buSzTx/>
              <a:buFont typeface="Wingdings" pitchFamily="2" charset="2"/>
              <a:buNone/>
              <a:defRPr/>
            </a:pPr>
            <a:endParaRPr lang="en-US" sz="2400" dirty="0" smtClean="0"/>
          </a:p>
          <a:p>
            <a:pPr>
              <a:buClr>
                <a:schemeClr val="tx2"/>
              </a:buClr>
              <a:buSzTx/>
              <a:buFont typeface="Wingdings" pitchFamily="2" charset="2"/>
              <a:buNone/>
              <a:defRPr/>
            </a:pPr>
            <a:r>
              <a:rPr lang="en-US" sz="2800" dirty="0" smtClean="0"/>
              <a:t>	</a:t>
            </a:r>
            <a:r>
              <a:rPr lang="en-US" sz="2600" dirty="0" smtClean="0">
                <a:latin typeface="Comic Sans MS" pitchFamily="66" charset="0"/>
              </a:rPr>
              <a:t>Standard scholarly practice was to </a:t>
            </a:r>
            <a:r>
              <a:rPr lang="en-US" sz="2600" u="sng" dirty="0" smtClean="0">
                <a:solidFill>
                  <a:srgbClr val="C00000"/>
                </a:solidFill>
                <a:latin typeface="Comic Sans MS" pitchFamily="66" charset="0"/>
              </a:rPr>
              <a:t>publish</a:t>
            </a:r>
            <a:r>
              <a:rPr lang="en-US" sz="2600" dirty="0" smtClean="0">
                <a:latin typeface="Comic Sans MS" pitchFamily="66" charset="0"/>
              </a:rPr>
              <a:t> all research results, thus most university IP simply became part of the public record (prior art).</a:t>
            </a:r>
          </a:p>
          <a:p>
            <a:pPr>
              <a:buClr>
                <a:schemeClr val="tx2"/>
              </a:buClr>
              <a:buSzTx/>
              <a:buFont typeface="Wingdings" pitchFamily="2" charset="2"/>
              <a:buNone/>
              <a:defRPr/>
            </a:pPr>
            <a:endParaRPr lang="en-US" sz="1000" dirty="0" smtClean="0">
              <a:latin typeface="Comic Sans MS" pitchFamily="66" charset="0"/>
            </a:endParaRPr>
          </a:p>
          <a:p>
            <a:pPr lvl="1">
              <a:buClr>
                <a:srgbClr val="C00000"/>
              </a:buClr>
              <a:buSzTx/>
              <a:buFont typeface="Wingdings" pitchFamily="2" charset="2"/>
              <a:buChar char="ü"/>
              <a:defRPr/>
            </a:pPr>
            <a:r>
              <a:rPr lang="en-US" sz="2400" dirty="0" smtClean="0">
                <a:latin typeface="Comic Sans MS" pitchFamily="66" charset="0"/>
              </a:rPr>
              <a:t>This was perceived as </a:t>
            </a:r>
            <a:r>
              <a:rPr lang="en-US" sz="2400" u="sng" dirty="0" smtClean="0">
                <a:solidFill>
                  <a:srgbClr val="C00000"/>
                </a:solidFill>
                <a:latin typeface="Comic Sans MS" pitchFamily="66" charset="0"/>
              </a:rPr>
              <a:t>fair</a:t>
            </a:r>
            <a:r>
              <a:rPr lang="en-US" sz="2400" dirty="0" smtClean="0">
                <a:latin typeface="Comic Sans MS" pitchFamily="66" charset="0"/>
              </a:rPr>
              <a:t> because everyone had </a:t>
            </a:r>
            <a:r>
              <a:rPr lang="en-US" sz="2400" u="sng" dirty="0" smtClean="0">
                <a:solidFill>
                  <a:srgbClr val="C00000"/>
                </a:solidFill>
                <a:latin typeface="Comic Sans MS" pitchFamily="66" charset="0"/>
              </a:rPr>
              <a:t>equal access</a:t>
            </a:r>
            <a:r>
              <a:rPr lang="en-US" sz="2400" dirty="0" smtClean="0">
                <a:latin typeface="Comic Sans MS" pitchFamily="66" charset="0"/>
              </a:rPr>
              <a:t> to this information.</a:t>
            </a:r>
          </a:p>
          <a:p>
            <a:pPr lvl="1">
              <a:buClr>
                <a:srgbClr val="C00000"/>
              </a:buClr>
              <a:buSzTx/>
              <a:buFont typeface="Wingdings" pitchFamily="2" charset="2"/>
              <a:buChar char="ü"/>
              <a:defRPr/>
            </a:pPr>
            <a:r>
              <a:rPr lang="en-US" sz="2400" dirty="0" smtClean="0">
                <a:latin typeface="Comic Sans MS" pitchFamily="66" charset="0"/>
              </a:rPr>
              <a:t>Inventions supported by federal funds were owned by the government and when licensed to industry, the rights were granted on a </a:t>
            </a:r>
            <a:r>
              <a:rPr lang="en-US" sz="2400" u="sng" dirty="0" smtClean="0">
                <a:solidFill>
                  <a:srgbClr val="C00000"/>
                </a:solidFill>
                <a:latin typeface="Comic Sans MS" pitchFamily="66" charset="0"/>
              </a:rPr>
              <a:t>non-exclusive</a:t>
            </a:r>
            <a:r>
              <a:rPr lang="en-US" sz="2400" dirty="0" smtClean="0">
                <a:latin typeface="Comic Sans MS" pitchFamily="66" charset="0"/>
              </a:rPr>
              <a:t> basis.</a:t>
            </a:r>
          </a:p>
          <a:p>
            <a:pPr lvl="1">
              <a:buClr>
                <a:srgbClr val="C00000"/>
              </a:buClr>
              <a:buSzTx/>
              <a:buFont typeface="Wingdings" pitchFamily="2" charset="2"/>
              <a:buChar char="ü"/>
              <a:defRPr/>
            </a:pPr>
            <a:r>
              <a:rPr lang="en-US" sz="2400" dirty="0" smtClean="0">
                <a:latin typeface="Comic Sans MS" pitchFamily="66" charset="0"/>
              </a:rPr>
              <a:t>In 1980 the government held title to 28,000 patents, but fewer than 5% were licensed to industry for development of commercial products.    </a:t>
            </a:r>
            <a:endParaRPr lang="en-US" sz="2400" b="1" dirty="0" smtClean="0">
              <a:solidFill>
                <a:srgbClr val="C00000"/>
              </a:solidFill>
              <a:latin typeface="Comic Sans MS" pitchFamily="66" charset="0"/>
            </a:endParaRPr>
          </a:p>
        </p:txBody>
      </p:sp>
      <p:sp>
        <p:nvSpPr>
          <p:cNvPr id="4" name="Text Box 5"/>
          <p:cNvSpPr txBox="1">
            <a:spLocks noChangeArrowheads="1"/>
          </p:cNvSpPr>
          <p:nvPr/>
        </p:nvSpPr>
        <p:spPr bwMode="auto">
          <a:xfrm>
            <a:off x="304800" y="304800"/>
            <a:ext cx="8534400" cy="1261884"/>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800" dirty="0" smtClean="0">
                <a:solidFill>
                  <a:srgbClr val="FFFFFF"/>
                </a:solidFill>
                <a:latin typeface="Comic Sans MS" pitchFamily="66" charset="0"/>
              </a:rPr>
              <a:t>How U.S</a:t>
            </a:r>
            <a:r>
              <a:rPr lang="en-US" sz="3800" dirty="0">
                <a:solidFill>
                  <a:srgbClr val="FFFFFF"/>
                </a:solidFill>
                <a:latin typeface="Comic Sans MS" pitchFamily="66" charset="0"/>
              </a:rPr>
              <a:t>. Universities have </a:t>
            </a:r>
            <a:r>
              <a:rPr lang="en-US" sz="3800" dirty="0" smtClean="0">
                <a:solidFill>
                  <a:srgbClr val="FFFFFF"/>
                </a:solidFill>
                <a:latin typeface="Comic Sans MS" pitchFamily="66" charset="0"/>
              </a:rPr>
              <a:t>dealt with Intellectual </a:t>
            </a:r>
            <a:r>
              <a:rPr lang="en-US" sz="3800" dirty="0">
                <a:solidFill>
                  <a:srgbClr val="FFFFFF"/>
                </a:solidFill>
                <a:latin typeface="Comic Sans MS" pitchFamily="66" charset="0"/>
              </a:rPr>
              <a:t>Property </a:t>
            </a:r>
            <a:r>
              <a:rPr lang="en-US" sz="3800" dirty="0" smtClean="0">
                <a:solidFill>
                  <a:srgbClr val="FFFFFF"/>
                </a:solidFill>
                <a:latin typeface="Comic Sans MS" pitchFamily="66" charset="0"/>
              </a:rPr>
              <a:t>issues </a:t>
            </a:r>
            <a:endParaRPr lang="en-US" sz="3800" dirty="0">
              <a:solidFill>
                <a:srgbClr val="FFFFFF"/>
              </a:solidFill>
              <a:latin typeface="Comic Sans MS" pitchFamily="66" charset="0"/>
            </a:endParaRPr>
          </a:p>
        </p:txBody>
      </p:sp>
      <p:sp>
        <p:nvSpPr>
          <p:cNvPr id="2" name="TextBox 1"/>
          <p:cNvSpPr txBox="1"/>
          <p:nvPr/>
        </p:nvSpPr>
        <p:spPr>
          <a:xfrm>
            <a:off x="6477000" y="5867400"/>
            <a:ext cx="1219200" cy="461665"/>
          </a:xfrm>
          <a:prstGeom prst="rect">
            <a:avLst/>
          </a:prstGeom>
          <a:noFill/>
        </p:spPr>
        <p:txBody>
          <a:bodyPr wrap="square" rtlCol="0">
            <a:spAutoFit/>
          </a:bodyPr>
          <a:lstStyle/>
          <a:p>
            <a:r>
              <a:rPr lang="en-US" sz="2400" b="1" dirty="0">
                <a:solidFill>
                  <a:srgbClr val="C00000"/>
                </a:solidFill>
                <a:latin typeface="Comic Sans MS" pitchFamily="66" charset="0"/>
              </a:rPr>
              <a:t>WHY?</a:t>
            </a:r>
            <a:endParaRPr lang="en-US" sz="2400" dirty="0"/>
          </a:p>
        </p:txBody>
      </p:sp>
    </p:spTree>
    <p:extLst>
      <p:ext uri="{BB962C8B-B14F-4D97-AF65-F5344CB8AC3E}">
        <p14:creationId xmlns:p14="http://schemas.microsoft.com/office/powerpoint/2010/main" val="796509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4" name="Text Box 6"/>
          <p:cNvSpPr txBox="1">
            <a:spLocks noChangeArrowheads="1"/>
          </p:cNvSpPr>
          <p:nvPr/>
        </p:nvSpPr>
        <p:spPr bwMode="auto">
          <a:xfrm>
            <a:off x="304800" y="2794000"/>
            <a:ext cx="8534400" cy="3357842"/>
          </a:xfrm>
          <a:prstGeom prst="rect">
            <a:avLst/>
          </a:prstGeom>
          <a:noFill/>
          <a:ln w="9525">
            <a:noFill/>
            <a:miter lim="800000"/>
            <a:headEnd/>
            <a:tailEnd/>
          </a:ln>
          <a:effectLst/>
        </p:spPr>
        <p:txBody>
          <a:bodyPr>
            <a:spAutoFit/>
          </a:bodyPr>
          <a:lstStyle/>
          <a:p>
            <a:pPr marL="342900" indent="-342900">
              <a:spcBef>
                <a:spcPct val="50000"/>
              </a:spcBef>
              <a:buClr>
                <a:schemeClr val="bg1">
                  <a:lumMod val="25000"/>
                </a:schemeClr>
              </a:buClr>
              <a:buFont typeface="Wingdings" pitchFamily="2" charset="2"/>
              <a:buChar char="§"/>
              <a:defRPr/>
            </a:pPr>
            <a:r>
              <a:rPr lang="en-US" sz="2400" dirty="0">
                <a:latin typeface="Comic Sans MS" pitchFamily="66" charset="0"/>
              </a:rPr>
              <a:t>1831 – Revision of the U.S. Copyright Act</a:t>
            </a:r>
          </a:p>
          <a:p>
            <a:pPr marL="808038" lvl="1" indent="-355600">
              <a:spcBef>
                <a:spcPct val="30000"/>
              </a:spcBef>
              <a:buClr>
                <a:schemeClr val="bg1">
                  <a:lumMod val="25000"/>
                </a:schemeClr>
              </a:buClr>
              <a:buFont typeface="Wingdings" pitchFamily="2" charset="2"/>
              <a:buChar char="§"/>
              <a:defRPr/>
            </a:pPr>
            <a:r>
              <a:rPr lang="en-US" sz="2000" dirty="0">
                <a:latin typeface="Comic Sans MS" pitchFamily="66" charset="0"/>
              </a:rPr>
              <a:t>Extended term of protection to </a:t>
            </a:r>
            <a:r>
              <a:rPr lang="en-US" sz="2000" b="1" dirty="0">
                <a:latin typeface="Comic Sans MS" pitchFamily="66" charset="0"/>
              </a:rPr>
              <a:t>28 years </a:t>
            </a:r>
            <a:r>
              <a:rPr lang="en-US" sz="2000" dirty="0">
                <a:latin typeface="Comic Sans MS" pitchFamily="66" charset="0"/>
              </a:rPr>
              <a:t>with possibility of a </a:t>
            </a:r>
            <a:r>
              <a:rPr lang="en-US" sz="2000" b="1" dirty="0">
                <a:latin typeface="Comic Sans MS" pitchFamily="66" charset="0"/>
              </a:rPr>
              <a:t>14 year </a:t>
            </a:r>
            <a:r>
              <a:rPr lang="en-US" sz="2000" dirty="0" smtClean="0">
                <a:latin typeface="Comic Sans MS" pitchFamily="66" charset="0"/>
              </a:rPr>
              <a:t>extension.</a:t>
            </a:r>
            <a:endParaRPr lang="en-US" sz="2000" dirty="0">
              <a:latin typeface="Comic Sans MS" pitchFamily="66" charset="0"/>
            </a:endParaRPr>
          </a:p>
          <a:p>
            <a:pPr marL="808038" lvl="1" indent="-355600">
              <a:spcBef>
                <a:spcPct val="30000"/>
              </a:spcBef>
              <a:buClr>
                <a:schemeClr val="bg1">
                  <a:lumMod val="25000"/>
                </a:schemeClr>
              </a:buClr>
              <a:buFont typeface="Wingdings" pitchFamily="2" charset="2"/>
              <a:buChar char="§"/>
              <a:defRPr/>
            </a:pPr>
            <a:r>
              <a:rPr lang="en-US" sz="2000" dirty="0">
                <a:latin typeface="Comic Sans MS" pitchFamily="66" charset="0"/>
              </a:rPr>
              <a:t>Conformed with European </a:t>
            </a:r>
            <a:r>
              <a:rPr lang="en-US" sz="2000" dirty="0" smtClean="0">
                <a:latin typeface="Comic Sans MS" pitchFamily="66" charset="0"/>
              </a:rPr>
              <a:t>law.</a:t>
            </a:r>
            <a:endParaRPr lang="en-US" sz="2000" dirty="0">
              <a:latin typeface="Comic Sans MS" pitchFamily="66" charset="0"/>
            </a:endParaRPr>
          </a:p>
          <a:p>
            <a:pPr marL="623888" lvl="1" indent="-171450">
              <a:spcBef>
                <a:spcPct val="30000"/>
              </a:spcBef>
              <a:buClr>
                <a:schemeClr val="bg1">
                  <a:lumMod val="25000"/>
                </a:schemeClr>
              </a:buClr>
              <a:buFont typeface="Wingdings" pitchFamily="2" charset="2"/>
              <a:buChar char="§"/>
              <a:defRPr/>
            </a:pPr>
            <a:endParaRPr lang="en-US" sz="1000" dirty="0">
              <a:latin typeface="Comic Sans MS" pitchFamily="66" charset="0"/>
            </a:endParaRPr>
          </a:p>
          <a:p>
            <a:pPr marL="342900" indent="-342900">
              <a:spcBef>
                <a:spcPct val="30000"/>
              </a:spcBef>
              <a:buClr>
                <a:schemeClr val="bg1">
                  <a:lumMod val="25000"/>
                </a:schemeClr>
              </a:buClr>
              <a:buFont typeface="Wingdings" pitchFamily="2" charset="2"/>
              <a:buChar char="§"/>
              <a:defRPr/>
            </a:pPr>
            <a:r>
              <a:rPr lang="en-US" sz="2400" dirty="0">
                <a:latin typeface="Comic Sans MS" pitchFamily="66" charset="0"/>
              </a:rPr>
              <a:t>1870 – Revision of the U.S. Copyright Act</a:t>
            </a:r>
          </a:p>
          <a:p>
            <a:pPr marL="808038" lvl="1" indent="-355600">
              <a:spcBef>
                <a:spcPct val="30000"/>
              </a:spcBef>
              <a:buClr>
                <a:schemeClr val="bg1">
                  <a:lumMod val="25000"/>
                </a:schemeClr>
              </a:buClr>
              <a:buFont typeface="Wingdings" pitchFamily="2" charset="2"/>
              <a:buChar char="§"/>
              <a:defRPr/>
            </a:pPr>
            <a:r>
              <a:rPr lang="en-US" sz="2000" dirty="0">
                <a:latin typeface="Comic Sans MS" pitchFamily="66" charset="0"/>
              </a:rPr>
              <a:t>Administration of copyright registrations moved from District Courts to the </a:t>
            </a:r>
            <a:r>
              <a:rPr lang="en-US" sz="2000" b="1" dirty="0">
                <a:solidFill>
                  <a:srgbClr val="C00000"/>
                </a:solidFill>
                <a:latin typeface="Comic Sans MS" pitchFamily="66" charset="0"/>
              </a:rPr>
              <a:t>Library of Congress Copyright </a:t>
            </a:r>
            <a:r>
              <a:rPr lang="en-US" sz="2000" b="1" dirty="0" smtClean="0">
                <a:solidFill>
                  <a:srgbClr val="C00000"/>
                </a:solidFill>
                <a:latin typeface="Comic Sans MS" pitchFamily="66" charset="0"/>
              </a:rPr>
              <a:t>Office.</a:t>
            </a:r>
            <a:endParaRPr lang="en-US" sz="2000" b="1" dirty="0">
              <a:solidFill>
                <a:srgbClr val="C00000"/>
              </a:solidFill>
              <a:latin typeface="Comic Sans MS" pitchFamily="66" charset="0"/>
            </a:endParaRPr>
          </a:p>
          <a:p>
            <a:pPr marL="808038" lvl="1" indent="-355600">
              <a:spcBef>
                <a:spcPct val="30000"/>
              </a:spcBef>
              <a:buClr>
                <a:schemeClr val="bg1">
                  <a:lumMod val="25000"/>
                </a:schemeClr>
              </a:buClr>
              <a:buFont typeface="Wingdings" pitchFamily="2" charset="2"/>
              <a:buChar char="§"/>
              <a:defRPr/>
            </a:pPr>
            <a:r>
              <a:rPr lang="en-US" sz="2000" dirty="0">
                <a:latin typeface="Comic Sans MS" pitchFamily="66" charset="0"/>
              </a:rPr>
              <a:t>No change in term of </a:t>
            </a:r>
            <a:r>
              <a:rPr lang="en-US" sz="2000" dirty="0" smtClean="0">
                <a:latin typeface="Comic Sans MS" pitchFamily="66" charset="0"/>
              </a:rPr>
              <a:t>protection.</a:t>
            </a:r>
            <a:endParaRPr lang="en-US" sz="2000" dirty="0">
              <a:latin typeface="Comic Sans MS" pitchFamily="66" charset="0"/>
            </a:endParaRPr>
          </a:p>
        </p:txBody>
      </p:sp>
      <p:sp>
        <p:nvSpPr>
          <p:cNvPr id="836615" name="Text Box 7"/>
          <p:cNvSpPr txBox="1">
            <a:spLocks noChangeArrowheads="1"/>
          </p:cNvSpPr>
          <p:nvPr/>
        </p:nvSpPr>
        <p:spPr bwMode="auto">
          <a:xfrm>
            <a:off x="304800" y="1219200"/>
            <a:ext cx="8534400" cy="1477963"/>
          </a:xfrm>
          <a:prstGeom prst="rect">
            <a:avLst/>
          </a:prstGeom>
          <a:noFill/>
          <a:ln w="9525">
            <a:noFill/>
            <a:miter lim="800000"/>
            <a:headEnd/>
            <a:tailEnd/>
          </a:ln>
          <a:effectLst/>
        </p:spPr>
        <p:txBody>
          <a:bodyPr>
            <a:spAutoFit/>
          </a:bodyPr>
          <a:lstStyle/>
          <a:p>
            <a:pPr marL="338138" indent="-338138">
              <a:spcBef>
                <a:spcPct val="50000"/>
              </a:spcBef>
              <a:buClr>
                <a:schemeClr val="bg1">
                  <a:lumMod val="25000"/>
                </a:schemeClr>
              </a:buClr>
              <a:buFont typeface="Wingdings" pitchFamily="2" charset="2"/>
              <a:buChar char="§"/>
              <a:defRPr/>
            </a:pPr>
            <a:r>
              <a:rPr lang="en-US" sz="2400" dirty="0">
                <a:latin typeface="Comic Sans MS" pitchFamily="66" charset="0"/>
              </a:rPr>
              <a:t>1790 – U.S. Copyright Act</a:t>
            </a:r>
          </a:p>
          <a:p>
            <a:pPr marL="808038" lvl="1" indent="-355600">
              <a:spcBef>
                <a:spcPct val="30000"/>
              </a:spcBef>
              <a:buClr>
                <a:schemeClr val="bg1">
                  <a:lumMod val="25000"/>
                </a:schemeClr>
              </a:buClr>
              <a:buFont typeface="Wingdings" pitchFamily="2" charset="2"/>
              <a:buChar char="§"/>
              <a:defRPr/>
            </a:pPr>
            <a:r>
              <a:rPr lang="en-US" sz="2000" dirty="0">
                <a:latin typeface="Comic Sans MS" pitchFamily="66" charset="0"/>
              </a:rPr>
              <a:t>Granted American authors the right to print, re-print or publish their work for a period of </a:t>
            </a:r>
            <a:r>
              <a:rPr lang="en-US" sz="2000" b="1" dirty="0">
                <a:latin typeface="Comic Sans MS" pitchFamily="66" charset="0"/>
              </a:rPr>
              <a:t>14 years </a:t>
            </a:r>
            <a:r>
              <a:rPr lang="en-US" sz="2000" dirty="0">
                <a:latin typeface="Comic Sans MS" pitchFamily="66" charset="0"/>
              </a:rPr>
              <a:t>and to renew for another 14 </a:t>
            </a:r>
            <a:r>
              <a:rPr lang="en-US" sz="2000" dirty="0" smtClean="0">
                <a:latin typeface="Comic Sans MS" pitchFamily="66" charset="0"/>
              </a:rPr>
              <a:t>years.</a:t>
            </a:r>
            <a:endParaRPr lang="en-US" sz="2000" dirty="0">
              <a:latin typeface="Comic Sans MS" pitchFamily="66" charset="0"/>
            </a:endParaRPr>
          </a:p>
        </p:txBody>
      </p:sp>
      <p:sp>
        <p:nvSpPr>
          <p:cNvPr id="6" name="Text Box 5"/>
          <p:cNvSpPr txBox="1">
            <a:spLocks noChangeArrowheads="1"/>
          </p:cNvSpPr>
          <p:nvPr/>
        </p:nvSpPr>
        <p:spPr bwMode="auto">
          <a:xfrm>
            <a:off x="165100" y="319088"/>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History of </a:t>
            </a:r>
            <a:r>
              <a:rPr lang="en-US" sz="3800" dirty="0" smtClean="0">
                <a:solidFill>
                  <a:srgbClr val="FFFFFF"/>
                </a:solidFill>
                <a:latin typeface="Comic Sans MS" pitchFamily="66" charset="0"/>
              </a:rPr>
              <a:t>copyright </a:t>
            </a:r>
            <a:r>
              <a:rPr lang="en-US" sz="3800" dirty="0">
                <a:solidFill>
                  <a:srgbClr val="FFFFFF"/>
                </a:solidFill>
                <a:latin typeface="Comic Sans MS" pitchFamily="66" charset="0"/>
              </a:rPr>
              <a:t>in the U.S.</a:t>
            </a:r>
          </a:p>
        </p:txBody>
      </p:sp>
    </p:spTree>
    <p:extLst>
      <p:ext uri="{BB962C8B-B14F-4D97-AF65-F5344CB8AC3E}">
        <p14:creationId xmlns:p14="http://schemas.microsoft.com/office/powerpoint/2010/main" val="381144535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7"/>
          <p:cNvSpPr txBox="1">
            <a:spLocks noChangeArrowheads="1"/>
          </p:cNvSpPr>
          <p:nvPr/>
        </p:nvSpPr>
        <p:spPr bwMode="auto">
          <a:xfrm>
            <a:off x="0" y="457200"/>
            <a:ext cx="9144000" cy="2092881"/>
          </a:xfrm>
          <a:prstGeom prst="rect">
            <a:avLst/>
          </a:prstGeom>
          <a:noFill/>
          <a:ln w="9525">
            <a:noFill/>
            <a:miter lim="800000"/>
            <a:headEnd/>
            <a:tailEnd/>
          </a:ln>
        </p:spPr>
        <p:txBody>
          <a:bodyPr>
            <a:spAutoFit/>
          </a:bodyPr>
          <a:lstStyle/>
          <a:p>
            <a:pPr algn="ctr">
              <a:spcBef>
                <a:spcPct val="50000"/>
              </a:spcBef>
              <a:buClr>
                <a:schemeClr val="tx2"/>
              </a:buClr>
            </a:pPr>
            <a:r>
              <a:rPr lang="en-US" sz="2600" dirty="0" smtClean="0">
                <a:latin typeface="Comic Sans MS" pitchFamily="66" charset="0"/>
              </a:rPr>
              <a:t>In the past our </a:t>
            </a:r>
            <a:r>
              <a:rPr lang="en-US" sz="2600" b="1" u="sng" dirty="0" smtClean="0">
                <a:solidFill>
                  <a:schemeClr val="bg1">
                    <a:lumMod val="25000"/>
                  </a:schemeClr>
                </a:solidFill>
                <a:latin typeface="Comic Sans MS" pitchFamily="66" charset="0"/>
              </a:rPr>
              <a:t>laws</a:t>
            </a:r>
            <a:r>
              <a:rPr lang="en-US" sz="2600" dirty="0" smtClean="0">
                <a:solidFill>
                  <a:schemeClr val="bg1">
                    <a:lumMod val="25000"/>
                  </a:schemeClr>
                </a:solidFill>
                <a:latin typeface="Comic Sans MS" pitchFamily="66" charset="0"/>
              </a:rPr>
              <a:t>, </a:t>
            </a:r>
            <a:r>
              <a:rPr lang="en-US" sz="2600" b="1" u="sng" dirty="0" smtClean="0">
                <a:solidFill>
                  <a:schemeClr val="bg1">
                    <a:lumMod val="25000"/>
                  </a:schemeClr>
                </a:solidFill>
                <a:latin typeface="Comic Sans MS" pitchFamily="66" charset="0"/>
              </a:rPr>
              <a:t>public</a:t>
            </a:r>
            <a:r>
              <a:rPr lang="en-US" sz="2600" b="1" dirty="0" smtClean="0">
                <a:solidFill>
                  <a:schemeClr val="bg1">
                    <a:lumMod val="25000"/>
                  </a:schemeClr>
                </a:solidFill>
                <a:latin typeface="Comic Sans MS" pitchFamily="66" charset="0"/>
              </a:rPr>
              <a:t> </a:t>
            </a:r>
            <a:r>
              <a:rPr lang="en-US" sz="2600" b="1" u="sng" dirty="0" smtClean="0">
                <a:solidFill>
                  <a:schemeClr val="bg1">
                    <a:lumMod val="25000"/>
                  </a:schemeClr>
                </a:solidFill>
                <a:latin typeface="Comic Sans MS" pitchFamily="66" charset="0"/>
              </a:rPr>
              <a:t>policy</a:t>
            </a:r>
            <a:r>
              <a:rPr lang="en-US" sz="2600" dirty="0" smtClean="0">
                <a:solidFill>
                  <a:schemeClr val="bg1">
                    <a:lumMod val="25000"/>
                  </a:schemeClr>
                </a:solidFill>
                <a:latin typeface="Comic Sans MS" pitchFamily="66" charset="0"/>
              </a:rPr>
              <a:t>, </a:t>
            </a:r>
            <a:r>
              <a:rPr lang="en-US" sz="2600" b="1" u="sng" dirty="0" smtClean="0">
                <a:solidFill>
                  <a:schemeClr val="bg1">
                    <a:lumMod val="25000"/>
                  </a:schemeClr>
                </a:solidFill>
                <a:latin typeface="Comic Sans MS" pitchFamily="66" charset="0"/>
              </a:rPr>
              <a:t>economics</a:t>
            </a:r>
            <a:r>
              <a:rPr lang="en-US" sz="2600" dirty="0" smtClean="0">
                <a:solidFill>
                  <a:schemeClr val="bg1">
                    <a:lumMod val="25000"/>
                  </a:schemeClr>
                </a:solidFill>
                <a:latin typeface="Comic Sans MS" pitchFamily="66" charset="0"/>
              </a:rPr>
              <a:t> and </a:t>
            </a:r>
            <a:r>
              <a:rPr lang="en-US" sz="2600" b="1" u="sng" dirty="0" smtClean="0">
                <a:solidFill>
                  <a:schemeClr val="bg1">
                    <a:lumMod val="25000"/>
                  </a:schemeClr>
                </a:solidFill>
                <a:latin typeface="Comic Sans MS" pitchFamily="66" charset="0"/>
              </a:rPr>
              <a:t>technology</a:t>
            </a:r>
            <a:r>
              <a:rPr lang="en-US" sz="2600" dirty="0">
                <a:latin typeface="Comic Sans MS" pitchFamily="66" charset="0"/>
              </a:rPr>
              <a:t> </a:t>
            </a:r>
            <a:r>
              <a:rPr lang="en-US" sz="2600" dirty="0" smtClean="0">
                <a:latin typeface="Comic Sans MS" pitchFamily="66" charset="0"/>
              </a:rPr>
              <a:t>were in relative balance! A book could be copied, but it was expensive to do so and the quality of the copy was poor.  If you loaned the book to someone else, you were deprived of the ability to read it yourself! </a:t>
            </a:r>
            <a:endParaRPr lang="en-US" sz="2600" dirty="0">
              <a:latin typeface="Comic Sans MS" pitchFamily="66" charset="0"/>
            </a:endParaRPr>
          </a:p>
        </p:txBody>
      </p:sp>
      <p:sp>
        <p:nvSpPr>
          <p:cNvPr id="3" name="Oval 2"/>
          <p:cNvSpPr/>
          <p:nvPr/>
        </p:nvSpPr>
        <p:spPr bwMode="auto">
          <a:xfrm>
            <a:off x="425450" y="2819400"/>
            <a:ext cx="8185150" cy="2819400"/>
          </a:xfrm>
          <a:prstGeom prst="ellipse">
            <a:avLst/>
          </a:prstGeom>
          <a:solidFill>
            <a:schemeClr val="bg1">
              <a:lumMod val="25000"/>
            </a:scheme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buClr>
                <a:schemeClr val="tx2"/>
              </a:buClr>
            </a:pPr>
            <a:r>
              <a:rPr lang="en-US" sz="3200" dirty="0">
                <a:solidFill>
                  <a:srgbClr val="FFFFFF"/>
                </a:solidFill>
                <a:latin typeface="Comic Sans MS" pitchFamily="66" charset="0"/>
              </a:rPr>
              <a:t>Digital media and the internet have </a:t>
            </a:r>
            <a:r>
              <a:rPr lang="en-US" sz="3200" dirty="0" smtClean="0">
                <a:solidFill>
                  <a:srgbClr val="FFFFFF"/>
                </a:solidFill>
                <a:latin typeface="Comic Sans MS" pitchFamily="66" charset="0"/>
              </a:rPr>
              <a:t>created an imbalance in these </a:t>
            </a:r>
            <a:r>
              <a:rPr lang="en-US" sz="3200" dirty="0">
                <a:solidFill>
                  <a:srgbClr val="FFFFFF"/>
                </a:solidFill>
                <a:latin typeface="Comic Sans MS" pitchFamily="66" charset="0"/>
              </a:rPr>
              <a:t>important societal </a:t>
            </a:r>
            <a:r>
              <a:rPr lang="en-US" sz="3200" dirty="0" smtClean="0">
                <a:solidFill>
                  <a:srgbClr val="FFFFFF"/>
                </a:solidFill>
                <a:latin typeface="Comic Sans MS" pitchFamily="66" charset="0"/>
              </a:rPr>
              <a:t>systems! </a:t>
            </a:r>
            <a:endParaRPr lang="en-US" sz="3200" u="sng" dirty="0">
              <a:solidFill>
                <a:srgbClr val="FFFFFF"/>
              </a:solidFill>
              <a:latin typeface="Comic Sans MS" pitchFamily="66" charset="0"/>
            </a:endParaRPr>
          </a:p>
        </p:txBody>
      </p:sp>
    </p:spTree>
    <p:extLst>
      <p:ext uri="{BB962C8B-B14F-4D97-AF65-F5344CB8AC3E}">
        <p14:creationId xmlns:p14="http://schemas.microsoft.com/office/powerpoint/2010/main" val="16158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6"/>
          <p:cNvSpPr txBox="1">
            <a:spLocks noChangeArrowheads="1"/>
          </p:cNvSpPr>
          <p:nvPr/>
        </p:nvSpPr>
        <p:spPr bwMode="auto">
          <a:xfrm>
            <a:off x="381000" y="228600"/>
            <a:ext cx="82296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marL="920750" lvl="1" indent="-344488" algn="ctr">
              <a:spcBef>
                <a:spcPct val="30000"/>
              </a:spcBef>
              <a:buClr>
                <a:schemeClr val="accent6">
                  <a:lumMod val="50000"/>
                </a:schemeClr>
              </a:buClr>
              <a:defRPr/>
            </a:pPr>
            <a:r>
              <a:rPr lang="en-US" sz="3800" dirty="0" smtClean="0">
                <a:solidFill>
                  <a:srgbClr val="FFFFFF"/>
                </a:solidFill>
                <a:latin typeface="Comic Sans MS" pitchFamily="66" charset="0"/>
              </a:rPr>
              <a:t>Expectations </a:t>
            </a:r>
            <a:r>
              <a:rPr lang="en-US" sz="3800" dirty="0">
                <a:solidFill>
                  <a:srgbClr val="FFFFFF"/>
                </a:solidFill>
                <a:latin typeface="Comic Sans MS" pitchFamily="66" charset="0"/>
              </a:rPr>
              <a:t>&amp; </a:t>
            </a:r>
            <a:r>
              <a:rPr lang="en-US" sz="3800" dirty="0" smtClean="0">
                <a:solidFill>
                  <a:srgbClr val="FFFFFF"/>
                </a:solidFill>
                <a:latin typeface="Comic Sans MS" pitchFamily="66" charset="0"/>
              </a:rPr>
              <a:t>Behavior         for internet users</a:t>
            </a:r>
            <a:endParaRPr lang="en-US" sz="3800" dirty="0">
              <a:solidFill>
                <a:srgbClr val="FFFFFF"/>
              </a:solidFill>
              <a:latin typeface="Comic Sans MS" pitchFamily="66" charset="0"/>
            </a:endParaRPr>
          </a:p>
        </p:txBody>
      </p:sp>
      <p:sp>
        <p:nvSpPr>
          <p:cNvPr id="92163" name="Text Box 7"/>
          <p:cNvSpPr txBox="1">
            <a:spLocks noChangeArrowheads="1"/>
          </p:cNvSpPr>
          <p:nvPr/>
        </p:nvSpPr>
        <p:spPr bwMode="auto">
          <a:xfrm>
            <a:off x="0" y="1600200"/>
            <a:ext cx="8763000" cy="646113"/>
          </a:xfrm>
          <a:prstGeom prst="rect">
            <a:avLst/>
          </a:prstGeom>
          <a:noFill/>
          <a:ln w="9525">
            <a:noFill/>
            <a:miter lim="800000"/>
            <a:headEnd/>
            <a:tailEnd/>
          </a:ln>
        </p:spPr>
        <p:txBody>
          <a:bodyPr>
            <a:spAutoFit/>
          </a:bodyPr>
          <a:lstStyle/>
          <a:p>
            <a:pPr algn="ctr">
              <a:spcBef>
                <a:spcPct val="50000"/>
              </a:spcBef>
            </a:pPr>
            <a:r>
              <a:rPr lang="en-US" sz="3600" b="1" u="sng">
                <a:solidFill>
                  <a:srgbClr val="C00000"/>
                </a:solidFill>
                <a:latin typeface="Times New Roman" pitchFamily="18" charset="0"/>
              </a:rPr>
              <a:t> </a:t>
            </a:r>
          </a:p>
        </p:txBody>
      </p:sp>
      <p:sp>
        <p:nvSpPr>
          <p:cNvPr id="908297" name="Text Box 9"/>
          <p:cNvSpPr txBox="1">
            <a:spLocks noChangeArrowheads="1"/>
          </p:cNvSpPr>
          <p:nvPr/>
        </p:nvSpPr>
        <p:spPr bwMode="auto">
          <a:xfrm>
            <a:off x="40640" y="1104305"/>
            <a:ext cx="9144000" cy="4001095"/>
          </a:xfrm>
          <a:prstGeom prst="rect">
            <a:avLst/>
          </a:prstGeom>
          <a:noFill/>
          <a:ln w="9525">
            <a:noFill/>
            <a:miter lim="800000"/>
            <a:headEnd/>
            <a:tailEnd/>
          </a:ln>
        </p:spPr>
        <p:txBody>
          <a:bodyPr>
            <a:spAutoFit/>
          </a:bodyPr>
          <a:lstStyle/>
          <a:p>
            <a:pPr marL="920750" lvl="1" indent="-344488" algn="ctr">
              <a:spcBef>
                <a:spcPct val="30000"/>
              </a:spcBef>
              <a:buClr>
                <a:schemeClr val="accent6">
                  <a:lumMod val="50000"/>
                </a:schemeClr>
              </a:buClr>
              <a:defRPr/>
            </a:pPr>
            <a:endParaRPr lang="en-US" sz="2800" dirty="0">
              <a:solidFill>
                <a:srgbClr val="FF0000"/>
              </a:solidFill>
              <a:latin typeface="Comic Sans MS" pitchFamily="66" charset="0"/>
            </a:endParaRPr>
          </a:p>
          <a:p>
            <a:pPr marL="1085850" lvl="1" indent="-344488">
              <a:spcBef>
                <a:spcPct val="30000"/>
              </a:spcBef>
              <a:buClr>
                <a:schemeClr val="bg1">
                  <a:lumMod val="25000"/>
                </a:schemeClr>
              </a:buClr>
              <a:buFont typeface="Wingdings" pitchFamily="2" charset="2"/>
              <a:buChar char="§"/>
              <a:tabLst>
                <a:tab pos="1206500" algn="l"/>
              </a:tabLst>
              <a:defRPr/>
            </a:pPr>
            <a:r>
              <a:rPr lang="en-US" sz="2400" dirty="0" smtClean="0">
                <a:latin typeface="Comic Sans MS" pitchFamily="66" charset="0"/>
              </a:rPr>
              <a:t>89</a:t>
            </a:r>
            <a:r>
              <a:rPr lang="en-US" sz="2400" dirty="0">
                <a:latin typeface="Comic Sans MS" pitchFamily="66" charset="0"/>
              </a:rPr>
              <a:t>% of knowledge workers share documents </a:t>
            </a:r>
            <a:r>
              <a:rPr lang="en-US" sz="2400" dirty="0" smtClean="0">
                <a:latin typeface="Comic Sans MS" pitchFamily="66" charset="0"/>
              </a:rPr>
              <a:t>with colleagues </a:t>
            </a:r>
            <a:r>
              <a:rPr lang="en-US" sz="2400" dirty="0">
                <a:latin typeface="Comic Sans MS" pitchFamily="66" charset="0"/>
              </a:rPr>
              <a:t>on a weekly </a:t>
            </a:r>
            <a:r>
              <a:rPr lang="en-US" sz="2400" dirty="0" smtClean="0">
                <a:latin typeface="Comic Sans MS" pitchFamily="66" charset="0"/>
              </a:rPr>
              <a:t>basis. </a:t>
            </a:r>
            <a:endParaRPr lang="en-US" sz="2400" dirty="0">
              <a:latin typeface="Comic Sans MS" pitchFamily="66" charset="0"/>
            </a:endParaRPr>
          </a:p>
          <a:p>
            <a:pPr marL="1085850" lvl="1" indent="-344488">
              <a:spcBef>
                <a:spcPct val="30000"/>
              </a:spcBef>
              <a:buClr>
                <a:schemeClr val="bg1">
                  <a:lumMod val="25000"/>
                </a:schemeClr>
              </a:buClr>
              <a:buFont typeface="Wingdings" pitchFamily="2" charset="2"/>
              <a:buChar char="§"/>
              <a:tabLst>
                <a:tab pos="1206500" algn="l"/>
              </a:tabLst>
              <a:defRPr/>
            </a:pPr>
            <a:r>
              <a:rPr lang="en-US" sz="2400" dirty="0" smtClean="0">
                <a:latin typeface="Comic Sans MS" pitchFamily="66" charset="0"/>
              </a:rPr>
              <a:t>85</a:t>
            </a:r>
            <a:r>
              <a:rPr lang="en-US" sz="2400" dirty="0">
                <a:latin typeface="Comic Sans MS" pitchFamily="66" charset="0"/>
              </a:rPr>
              <a:t>% regularly forward content to others </a:t>
            </a:r>
            <a:r>
              <a:rPr lang="en-US" sz="2400" dirty="0" smtClean="0">
                <a:latin typeface="Comic Sans MS" pitchFamily="66" charset="0"/>
              </a:rPr>
              <a:t>without thinking </a:t>
            </a:r>
            <a:r>
              <a:rPr lang="en-US" sz="2400" dirty="0">
                <a:latin typeface="Comic Sans MS" pitchFamily="66" charset="0"/>
              </a:rPr>
              <a:t>of </a:t>
            </a:r>
            <a:r>
              <a:rPr lang="en-US" sz="2400" dirty="0" smtClean="0">
                <a:latin typeface="Comic Sans MS" pitchFamily="66" charset="0"/>
              </a:rPr>
              <a:t>copyright issues.</a:t>
            </a:r>
            <a:endParaRPr lang="en-US" sz="2400" dirty="0">
              <a:latin typeface="Comic Sans MS" pitchFamily="66" charset="0"/>
            </a:endParaRPr>
          </a:p>
          <a:p>
            <a:pPr marL="1085850" lvl="1" indent="-344488">
              <a:spcBef>
                <a:spcPct val="30000"/>
              </a:spcBef>
              <a:buClr>
                <a:schemeClr val="bg1">
                  <a:lumMod val="25000"/>
                </a:schemeClr>
              </a:buClr>
              <a:buFont typeface="Wingdings" pitchFamily="2" charset="2"/>
              <a:buChar char="§"/>
              <a:tabLst>
                <a:tab pos="1206500" algn="l"/>
              </a:tabLst>
              <a:defRPr/>
            </a:pPr>
            <a:r>
              <a:rPr lang="en-US" sz="2400" dirty="0" smtClean="0">
                <a:latin typeface="Comic Sans MS" pitchFamily="66" charset="0"/>
              </a:rPr>
              <a:t>70</a:t>
            </a:r>
            <a:r>
              <a:rPr lang="en-US" sz="2400" dirty="0">
                <a:latin typeface="Comic Sans MS" pitchFamily="66" charset="0"/>
              </a:rPr>
              <a:t>% say the WWW is a main source of </a:t>
            </a:r>
            <a:r>
              <a:rPr lang="en-US" sz="2400" dirty="0" smtClean="0">
                <a:latin typeface="Comic Sans MS" pitchFamily="66" charset="0"/>
              </a:rPr>
              <a:t>gaining information.</a:t>
            </a:r>
            <a:endParaRPr lang="en-US" sz="2400" dirty="0">
              <a:latin typeface="Comic Sans MS" pitchFamily="66" charset="0"/>
            </a:endParaRPr>
          </a:p>
          <a:p>
            <a:pPr marL="1085850" lvl="1" indent="-344488">
              <a:spcBef>
                <a:spcPct val="30000"/>
              </a:spcBef>
              <a:buClr>
                <a:schemeClr val="bg1">
                  <a:lumMod val="25000"/>
                </a:schemeClr>
              </a:buClr>
              <a:buFont typeface="Wingdings" pitchFamily="2" charset="2"/>
              <a:buChar char="§"/>
              <a:tabLst>
                <a:tab pos="1206500" algn="l"/>
              </a:tabLst>
              <a:defRPr/>
            </a:pPr>
            <a:r>
              <a:rPr lang="en-US" sz="2400" dirty="0" smtClean="0">
                <a:latin typeface="Comic Sans MS" pitchFamily="66" charset="0"/>
              </a:rPr>
              <a:t>30</a:t>
            </a:r>
            <a:r>
              <a:rPr lang="en-US" sz="2400" dirty="0">
                <a:latin typeface="Comic Sans MS" pitchFamily="66" charset="0"/>
              </a:rPr>
              <a:t>% think </a:t>
            </a:r>
            <a:r>
              <a:rPr lang="en-US" sz="2400" dirty="0" smtClean="0">
                <a:latin typeface="Comic Sans MS" pitchFamily="66" charset="0"/>
              </a:rPr>
              <a:t>it’s </a:t>
            </a:r>
            <a:r>
              <a:rPr lang="en-US" sz="2400" dirty="0">
                <a:latin typeface="Comic Sans MS" pitchFamily="66" charset="0"/>
              </a:rPr>
              <a:t>legal to share information they </a:t>
            </a:r>
            <a:r>
              <a:rPr lang="en-US" sz="2400" dirty="0" smtClean="0">
                <a:latin typeface="Comic Sans MS" pitchFamily="66" charset="0"/>
              </a:rPr>
              <a:t>pay </a:t>
            </a:r>
            <a:r>
              <a:rPr lang="en-US" sz="2400" dirty="0">
                <a:latin typeface="Comic Sans MS" pitchFamily="66" charset="0"/>
              </a:rPr>
              <a:t>for (music, electronic </a:t>
            </a:r>
            <a:r>
              <a:rPr lang="en-US" sz="2400" dirty="0" smtClean="0">
                <a:latin typeface="Comic Sans MS" pitchFamily="66" charset="0"/>
              </a:rPr>
              <a:t>books).</a:t>
            </a:r>
          </a:p>
        </p:txBody>
      </p:sp>
      <p:sp>
        <p:nvSpPr>
          <p:cNvPr id="3" name="Rectangle 2"/>
          <p:cNvSpPr/>
          <p:nvPr/>
        </p:nvSpPr>
        <p:spPr>
          <a:xfrm>
            <a:off x="381000" y="5029200"/>
            <a:ext cx="8305800" cy="1292662"/>
          </a:xfrm>
          <a:prstGeom prst="rect">
            <a:avLst/>
          </a:prstGeom>
          <a:ln w="38100">
            <a:solidFill>
              <a:schemeClr val="tx1"/>
            </a:solidFill>
          </a:ln>
        </p:spPr>
        <p:txBody>
          <a:bodyPr wrap="square">
            <a:spAutoFit/>
          </a:bodyPr>
          <a:lstStyle/>
          <a:p>
            <a:pPr marL="233363" lvl="1" algn="ctr" defTabSz="173038">
              <a:spcBef>
                <a:spcPct val="30000"/>
              </a:spcBef>
              <a:buClr>
                <a:schemeClr val="tx2"/>
              </a:buClr>
              <a:tabLst>
                <a:tab pos="233363" algn="l"/>
                <a:tab pos="284163" algn="l"/>
                <a:tab pos="396875" algn="l"/>
                <a:tab pos="914400" algn="l"/>
              </a:tabLst>
              <a:defRPr/>
            </a:pPr>
            <a:r>
              <a:rPr lang="en-US" sz="2600" dirty="0">
                <a:solidFill>
                  <a:srgbClr val="C00000"/>
                </a:solidFill>
                <a:latin typeface="Comic Sans MS" pitchFamily="66" charset="0"/>
              </a:rPr>
              <a:t>When </a:t>
            </a:r>
            <a:r>
              <a:rPr lang="en-US" sz="2600" dirty="0" smtClean="0">
                <a:solidFill>
                  <a:srgbClr val="C00000"/>
                </a:solidFill>
                <a:latin typeface="Comic Sans MS" pitchFamily="66" charset="0"/>
              </a:rPr>
              <a:t>the expectations and behavior of the majority support </a:t>
            </a:r>
            <a:r>
              <a:rPr lang="en-US" sz="2600" dirty="0">
                <a:solidFill>
                  <a:srgbClr val="C00000"/>
                </a:solidFill>
                <a:latin typeface="Comic Sans MS" pitchFamily="66" charset="0"/>
              </a:rPr>
              <a:t>infringement, enforcement of copyright laws is nearly impossible!</a:t>
            </a:r>
          </a:p>
        </p:txBody>
      </p:sp>
    </p:spTree>
    <p:extLst>
      <p:ext uri="{BB962C8B-B14F-4D97-AF65-F5344CB8AC3E}">
        <p14:creationId xmlns:p14="http://schemas.microsoft.com/office/powerpoint/2010/main" val="16964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82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7" grpId="0"/>
      <p:bldP spid="3"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6"/>
          <p:cNvSpPr txBox="1">
            <a:spLocks noChangeArrowheads="1"/>
          </p:cNvSpPr>
          <p:nvPr/>
        </p:nvSpPr>
        <p:spPr bwMode="auto">
          <a:xfrm>
            <a:off x="264160" y="181114"/>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marL="920750" lvl="1" indent="-344488" algn="ctr">
              <a:spcBef>
                <a:spcPct val="30000"/>
              </a:spcBef>
              <a:buClr>
                <a:schemeClr val="accent6">
                  <a:lumMod val="50000"/>
                </a:schemeClr>
              </a:buClr>
              <a:defRPr/>
            </a:pPr>
            <a:r>
              <a:rPr lang="en-US" sz="3800" dirty="0">
                <a:solidFill>
                  <a:srgbClr val="FFFFFF"/>
                </a:solidFill>
                <a:latin typeface="Comic Sans MS" pitchFamily="66" charset="0"/>
              </a:rPr>
              <a:t>Digital </a:t>
            </a:r>
            <a:r>
              <a:rPr lang="en-US" sz="3800" dirty="0" smtClean="0">
                <a:solidFill>
                  <a:srgbClr val="FFFFFF"/>
                </a:solidFill>
                <a:latin typeface="Comic Sans MS" pitchFamily="66" charset="0"/>
              </a:rPr>
              <a:t>media </a:t>
            </a:r>
            <a:r>
              <a:rPr lang="en-US" sz="3800" dirty="0">
                <a:solidFill>
                  <a:srgbClr val="FFFFFF"/>
                </a:solidFill>
                <a:latin typeface="Comic Sans MS" pitchFamily="66" charset="0"/>
              </a:rPr>
              <a:t>and the </a:t>
            </a:r>
            <a:r>
              <a:rPr lang="en-US" sz="3800" dirty="0" smtClean="0">
                <a:solidFill>
                  <a:srgbClr val="FFFFFF"/>
                </a:solidFill>
                <a:latin typeface="Comic Sans MS" pitchFamily="66" charset="0"/>
              </a:rPr>
              <a:t>internet</a:t>
            </a:r>
            <a:endParaRPr lang="en-US" sz="3800" dirty="0">
              <a:solidFill>
                <a:srgbClr val="FFFFFF"/>
              </a:solidFill>
              <a:latin typeface="Comic Sans MS" pitchFamily="66" charset="0"/>
            </a:endParaRPr>
          </a:p>
        </p:txBody>
      </p:sp>
      <p:sp>
        <p:nvSpPr>
          <p:cNvPr id="908297" name="Text Box 9"/>
          <p:cNvSpPr txBox="1">
            <a:spLocks noChangeArrowheads="1"/>
          </p:cNvSpPr>
          <p:nvPr/>
        </p:nvSpPr>
        <p:spPr bwMode="auto">
          <a:xfrm>
            <a:off x="-152400" y="609600"/>
            <a:ext cx="9372600" cy="4185761"/>
          </a:xfrm>
          <a:prstGeom prst="rect">
            <a:avLst/>
          </a:prstGeom>
          <a:noFill/>
          <a:ln w="9525">
            <a:noFill/>
            <a:miter lim="800000"/>
            <a:headEnd/>
            <a:tailEnd/>
          </a:ln>
        </p:spPr>
        <p:txBody>
          <a:bodyPr wrap="square">
            <a:spAutoFit/>
          </a:bodyPr>
          <a:lstStyle/>
          <a:p>
            <a:pPr marL="177800" indent="-177800">
              <a:spcBef>
                <a:spcPct val="50000"/>
              </a:spcBef>
              <a:defRPr/>
            </a:pPr>
            <a:endParaRPr lang="en-US" sz="3200" dirty="0">
              <a:latin typeface="Times New Roman" pitchFamily="18" charset="0"/>
            </a:endParaRPr>
          </a:p>
          <a:p>
            <a:pPr marL="793750" lvl="1" indent="-344488">
              <a:spcBef>
                <a:spcPct val="30000"/>
              </a:spcBef>
              <a:buClr>
                <a:schemeClr val="bg1">
                  <a:lumMod val="25000"/>
                </a:schemeClr>
              </a:buClr>
              <a:buFont typeface="Wingdings" pitchFamily="2" charset="2"/>
              <a:buChar char="§"/>
              <a:defRPr/>
            </a:pPr>
            <a:r>
              <a:rPr lang="en-US" sz="2800" dirty="0">
                <a:latin typeface="Comic Sans MS" pitchFamily="66" charset="0"/>
              </a:rPr>
              <a:t>	</a:t>
            </a:r>
            <a:r>
              <a:rPr lang="en-US" sz="2600" dirty="0">
                <a:latin typeface="Comic Sans MS" pitchFamily="66" charset="0"/>
              </a:rPr>
              <a:t>The switch from difficult to copy analog media 	(books, records, movies) to easy to copy </a:t>
            </a:r>
            <a:r>
              <a:rPr lang="en-US" sz="2600" dirty="0" smtClean="0">
                <a:latin typeface="Comic Sans MS" pitchFamily="66" charset="0"/>
              </a:rPr>
              <a:t>digital  	media… </a:t>
            </a:r>
            <a:endParaRPr lang="en-US" sz="2600" dirty="0">
              <a:latin typeface="Comic Sans MS" pitchFamily="66" charset="0"/>
            </a:endParaRPr>
          </a:p>
          <a:p>
            <a:pPr marL="793750" lvl="1" indent="-344488">
              <a:spcBef>
                <a:spcPct val="30000"/>
              </a:spcBef>
              <a:buClr>
                <a:schemeClr val="bg1">
                  <a:lumMod val="25000"/>
                </a:schemeClr>
              </a:buClr>
              <a:buFont typeface="Wingdings" pitchFamily="2" charset="2"/>
              <a:buChar char="§"/>
              <a:defRPr/>
            </a:pPr>
            <a:r>
              <a:rPr lang="en-US" sz="2600" dirty="0">
                <a:latin typeface="Comic Sans MS" pitchFamily="66" charset="0"/>
              </a:rPr>
              <a:t>	</a:t>
            </a:r>
            <a:r>
              <a:rPr lang="en-US" sz="2600" dirty="0" smtClean="0">
                <a:latin typeface="Comic Sans MS" pitchFamily="66" charset="0"/>
              </a:rPr>
              <a:t>…allows an infinite </a:t>
            </a:r>
            <a:r>
              <a:rPr lang="en-US" sz="2600" dirty="0">
                <a:latin typeface="Comic Sans MS" pitchFamily="66" charset="0"/>
              </a:rPr>
              <a:t>number of high quality </a:t>
            </a:r>
            <a:r>
              <a:rPr lang="en-US" sz="2600" dirty="0" smtClean="0">
                <a:latin typeface="Comic Sans MS" pitchFamily="66" charset="0"/>
              </a:rPr>
              <a:t>copies to  	be distributed </a:t>
            </a:r>
            <a:r>
              <a:rPr lang="en-US" sz="2600" dirty="0">
                <a:latin typeface="Comic Sans MS" pitchFamily="66" charset="0"/>
              </a:rPr>
              <a:t>world-wide at the </a:t>
            </a:r>
            <a:r>
              <a:rPr lang="en-US" sz="2600" dirty="0" smtClean="0">
                <a:latin typeface="Comic Sans MS" pitchFamily="66" charset="0"/>
              </a:rPr>
              <a:t>“</a:t>
            </a:r>
            <a:r>
              <a:rPr lang="en-US" sz="2600" dirty="0">
                <a:latin typeface="Comic Sans MS" pitchFamily="66" charset="0"/>
              </a:rPr>
              <a:t>press of a </a:t>
            </a:r>
            <a:r>
              <a:rPr lang="en-US" sz="2600" dirty="0" smtClean="0">
                <a:latin typeface="Comic Sans MS" pitchFamily="66" charset="0"/>
              </a:rPr>
              <a:t>	button.” </a:t>
            </a:r>
            <a:endParaRPr lang="en-US" sz="2600" dirty="0">
              <a:latin typeface="Comic Sans MS" pitchFamily="66" charset="0"/>
            </a:endParaRPr>
          </a:p>
          <a:p>
            <a:pPr marL="857250" lvl="1" indent="-344488">
              <a:spcBef>
                <a:spcPct val="30000"/>
              </a:spcBef>
              <a:buClr>
                <a:schemeClr val="bg1">
                  <a:lumMod val="25000"/>
                </a:schemeClr>
              </a:buClr>
              <a:buFont typeface="Wingdings" pitchFamily="2" charset="2"/>
              <a:buChar char="§"/>
              <a:defRPr/>
            </a:pPr>
            <a:r>
              <a:rPr lang="en-US" sz="2600" dirty="0">
                <a:latin typeface="Comic Sans MS" pitchFamily="66" charset="0"/>
              </a:rPr>
              <a:t> </a:t>
            </a:r>
            <a:r>
              <a:rPr lang="en-US" sz="2600" dirty="0" smtClean="0">
                <a:latin typeface="Comic Sans MS" pitchFamily="66" charset="0"/>
              </a:rPr>
              <a:t>The internet </a:t>
            </a:r>
            <a:r>
              <a:rPr lang="en-US" sz="2600" dirty="0">
                <a:latin typeface="Comic Sans MS" pitchFamily="66" charset="0"/>
              </a:rPr>
              <a:t>knows no borders, </a:t>
            </a:r>
            <a:r>
              <a:rPr lang="en-US" sz="2600" dirty="0" smtClean="0">
                <a:latin typeface="Comic Sans MS" pitchFamily="66" charset="0"/>
              </a:rPr>
              <a:t>but </a:t>
            </a:r>
            <a:r>
              <a:rPr lang="en-US" sz="2600" dirty="0">
                <a:latin typeface="Comic Sans MS" pitchFamily="66" charset="0"/>
              </a:rPr>
              <a:t>copyright </a:t>
            </a:r>
            <a:r>
              <a:rPr lang="en-US" sz="2600" dirty="0" smtClean="0">
                <a:latin typeface="Comic Sans MS" pitchFamily="66" charset="0"/>
              </a:rPr>
              <a:t>	 	 	</a:t>
            </a:r>
            <a:r>
              <a:rPr lang="en-US" sz="2600" dirty="0">
                <a:latin typeface="Comic Sans MS" pitchFamily="66" charset="0"/>
              </a:rPr>
              <a:t> </a:t>
            </a:r>
            <a:r>
              <a:rPr lang="en-US" sz="2600" dirty="0" smtClean="0">
                <a:latin typeface="Comic Sans MS" pitchFamily="66" charset="0"/>
              </a:rPr>
              <a:t>laws are country-specific.</a:t>
            </a:r>
          </a:p>
        </p:txBody>
      </p:sp>
      <p:sp>
        <p:nvSpPr>
          <p:cNvPr id="4" name="Rectangle 3"/>
          <p:cNvSpPr/>
          <p:nvPr/>
        </p:nvSpPr>
        <p:spPr>
          <a:xfrm>
            <a:off x="381000" y="4953000"/>
            <a:ext cx="8305800" cy="1292662"/>
          </a:xfrm>
          <a:prstGeom prst="rect">
            <a:avLst/>
          </a:prstGeom>
          <a:ln w="38100">
            <a:solidFill>
              <a:schemeClr val="tx1"/>
            </a:solidFill>
          </a:ln>
        </p:spPr>
        <p:txBody>
          <a:bodyPr wrap="square">
            <a:spAutoFit/>
          </a:bodyPr>
          <a:lstStyle/>
          <a:p>
            <a:pPr marL="512762" lvl="1" algn="ctr">
              <a:spcBef>
                <a:spcPct val="30000"/>
              </a:spcBef>
              <a:buClr>
                <a:schemeClr val="bg1">
                  <a:lumMod val="25000"/>
                </a:schemeClr>
              </a:buClr>
              <a:defRPr/>
            </a:pPr>
            <a:r>
              <a:rPr lang="en-US" sz="2600" dirty="0">
                <a:solidFill>
                  <a:srgbClr val="C00000"/>
                </a:solidFill>
                <a:latin typeface="Comic Sans MS" pitchFamily="66" charset="0"/>
              </a:rPr>
              <a:t>When infringement is easily enabled by technology, enforcement of copyright laws is </a:t>
            </a:r>
            <a:r>
              <a:rPr lang="en-US" sz="2600" dirty="0" smtClean="0">
                <a:solidFill>
                  <a:srgbClr val="C00000"/>
                </a:solidFill>
                <a:latin typeface="Comic Sans MS" pitchFamily="66" charset="0"/>
              </a:rPr>
              <a:t>nearly impossible!</a:t>
            </a:r>
            <a:endParaRPr lang="en-US" sz="2600" dirty="0">
              <a:solidFill>
                <a:srgbClr val="C00000"/>
              </a:solidFill>
              <a:latin typeface="Comic Sans MS" pitchFamily="66" charset="0"/>
            </a:endParaRPr>
          </a:p>
        </p:txBody>
      </p:sp>
    </p:spTree>
    <p:extLst>
      <p:ext uri="{BB962C8B-B14F-4D97-AF65-F5344CB8AC3E}">
        <p14:creationId xmlns:p14="http://schemas.microsoft.com/office/powerpoint/2010/main" val="71429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6"/>
          <p:cNvSpPr txBox="1">
            <a:spLocks noChangeArrowheads="1"/>
          </p:cNvSpPr>
          <p:nvPr/>
        </p:nvSpPr>
        <p:spPr bwMode="auto">
          <a:xfrm>
            <a:off x="381000" y="152400"/>
            <a:ext cx="8305800" cy="677108"/>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marL="920750" lvl="1" indent="-344488" algn="ctr">
              <a:spcBef>
                <a:spcPct val="30000"/>
              </a:spcBef>
              <a:buClr>
                <a:schemeClr val="accent6">
                  <a:lumMod val="50000"/>
                </a:schemeClr>
              </a:buClr>
              <a:defRPr/>
            </a:pPr>
            <a:r>
              <a:rPr lang="en-US" sz="3800" dirty="0">
                <a:solidFill>
                  <a:srgbClr val="FFFFFF"/>
                </a:solidFill>
                <a:latin typeface="Comic Sans MS" pitchFamily="66" charset="0"/>
              </a:rPr>
              <a:t>Excessive </a:t>
            </a:r>
            <a:r>
              <a:rPr lang="en-US" sz="3800" dirty="0" smtClean="0">
                <a:solidFill>
                  <a:srgbClr val="FFFFFF"/>
                </a:solidFill>
                <a:latin typeface="Comic Sans MS" pitchFamily="66" charset="0"/>
              </a:rPr>
              <a:t>duration </a:t>
            </a:r>
            <a:r>
              <a:rPr lang="en-US" sz="3800" dirty="0">
                <a:solidFill>
                  <a:srgbClr val="FFFFFF"/>
                </a:solidFill>
                <a:latin typeface="Comic Sans MS" pitchFamily="66" charset="0"/>
              </a:rPr>
              <a:t>of </a:t>
            </a:r>
            <a:r>
              <a:rPr lang="en-US" sz="3800" dirty="0" smtClean="0">
                <a:solidFill>
                  <a:srgbClr val="FFFFFF"/>
                </a:solidFill>
                <a:latin typeface="Comic Sans MS" pitchFamily="66" charset="0"/>
              </a:rPr>
              <a:t>exclusivity</a:t>
            </a:r>
            <a:endParaRPr lang="en-US" sz="3800" dirty="0">
              <a:solidFill>
                <a:srgbClr val="FFFFFF"/>
              </a:solidFill>
              <a:latin typeface="Comic Sans MS" pitchFamily="66" charset="0"/>
            </a:endParaRPr>
          </a:p>
        </p:txBody>
      </p:sp>
      <p:sp>
        <p:nvSpPr>
          <p:cNvPr id="908297" name="Text Box 9"/>
          <p:cNvSpPr txBox="1">
            <a:spLocks noChangeArrowheads="1"/>
          </p:cNvSpPr>
          <p:nvPr/>
        </p:nvSpPr>
        <p:spPr bwMode="auto">
          <a:xfrm>
            <a:off x="88900" y="990600"/>
            <a:ext cx="8826500" cy="5210657"/>
          </a:xfrm>
          <a:prstGeom prst="rect">
            <a:avLst/>
          </a:prstGeom>
          <a:noFill/>
          <a:ln w="9525">
            <a:noFill/>
            <a:miter lim="800000"/>
            <a:headEnd/>
            <a:tailEnd/>
          </a:ln>
        </p:spPr>
        <p:txBody>
          <a:bodyPr wrap="square">
            <a:spAutoFit/>
          </a:bodyPr>
          <a:lstStyle/>
          <a:p>
            <a:pPr marL="920750" lvl="1" indent="-344488" algn="ctr">
              <a:spcBef>
                <a:spcPct val="30000"/>
              </a:spcBef>
              <a:buClr>
                <a:schemeClr val="accent6">
                  <a:lumMod val="50000"/>
                </a:schemeClr>
              </a:buClr>
              <a:defRPr/>
            </a:pPr>
            <a:endParaRPr lang="en-US" sz="800" b="1" dirty="0">
              <a:solidFill>
                <a:srgbClr val="FF0000"/>
              </a:solidFill>
              <a:latin typeface="Comic Sans MS" pitchFamily="66" charset="0"/>
            </a:endParaRPr>
          </a:p>
          <a:p>
            <a:pPr marL="450850" lvl="1" indent="-344488">
              <a:spcBef>
                <a:spcPct val="30000"/>
              </a:spcBef>
              <a:buClr>
                <a:schemeClr val="bg1">
                  <a:lumMod val="25000"/>
                </a:schemeClr>
              </a:buClr>
              <a:buFont typeface="Wingdings" pitchFamily="2" charset="2"/>
              <a:buChar char="§"/>
              <a:defRPr/>
            </a:pPr>
            <a:r>
              <a:rPr lang="en-US" sz="2800" dirty="0">
                <a:latin typeface="Comic Sans MS" pitchFamily="66" charset="0"/>
              </a:rPr>
              <a:t>The </a:t>
            </a:r>
            <a:r>
              <a:rPr lang="en-US" sz="2800" dirty="0" smtClean="0">
                <a:latin typeface="Comic Sans MS" pitchFamily="66" charset="0"/>
              </a:rPr>
              <a:t>substantial increases in the </a:t>
            </a:r>
            <a:r>
              <a:rPr lang="en-US" sz="2800" dirty="0">
                <a:latin typeface="Comic Sans MS" pitchFamily="66" charset="0"/>
              </a:rPr>
              <a:t>“copyright monopoly” </a:t>
            </a:r>
            <a:r>
              <a:rPr lang="en-US" sz="2800" dirty="0" smtClean="0">
                <a:latin typeface="Comic Sans MS" pitchFamily="66" charset="0"/>
              </a:rPr>
              <a:t>period are viewed by the public as unreasonable </a:t>
            </a:r>
            <a:r>
              <a:rPr lang="en-US" sz="2800" dirty="0">
                <a:latin typeface="Comic Sans MS" pitchFamily="66" charset="0"/>
              </a:rPr>
              <a:t>and completely “out of balance” with </a:t>
            </a:r>
            <a:r>
              <a:rPr lang="en-US" sz="2800" dirty="0" smtClean="0">
                <a:latin typeface="Comic Sans MS" pitchFamily="66" charset="0"/>
              </a:rPr>
              <a:t>public interest.</a:t>
            </a:r>
            <a:endParaRPr lang="en-US" sz="2800" dirty="0">
              <a:latin typeface="Comic Sans MS" pitchFamily="66" charset="0"/>
            </a:endParaRPr>
          </a:p>
          <a:p>
            <a:pPr marL="450850" lvl="1" indent="-344488">
              <a:spcBef>
                <a:spcPct val="30000"/>
              </a:spcBef>
              <a:buClr>
                <a:schemeClr val="bg1">
                  <a:lumMod val="25000"/>
                </a:schemeClr>
              </a:buClr>
              <a:buFont typeface="Wingdings" pitchFamily="2" charset="2"/>
              <a:buChar char="§"/>
              <a:defRPr/>
            </a:pPr>
            <a:r>
              <a:rPr lang="en-US" sz="2800" dirty="0">
                <a:latin typeface="Comic Sans MS" pitchFamily="66" charset="0"/>
              </a:rPr>
              <a:t>Congress has, and likely will </a:t>
            </a:r>
            <a:r>
              <a:rPr lang="en-US" sz="2800" dirty="0" smtClean="0">
                <a:latin typeface="Comic Sans MS" pitchFamily="66" charset="0"/>
              </a:rPr>
              <a:t>continue, </a:t>
            </a:r>
            <a:r>
              <a:rPr lang="en-US" sz="2800" dirty="0">
                <a:latin typeface="Comic Sans MS" pitchFamily="66" charset="0"/>
              </a:rPr>
              <a:t>to be influenced by powerful special interests who wish to push </a:t>
            </a:r>
            <a:r>
              <a:rPr lang="en-US" sz="2800" dirty="0" smtClean="0">
                <a:latin typeface="Comic Sans MS" pitchFamily="66" charset="0"/>
              </a:rPr>
              <a:t>copyright protection </a:t>
            </a:r>
            <a:r>
              <a:rPr lang="en-US" sz="2800" dirty="0">
                <a:latin typeface="Comic Sans MS" pitchFamily="66" charset="0"/>
              </a:rPr>
              <a:t>to </a:t>
            </a:r>
            <a:r>
              <a:rPr lang="en-US" sz="2800" dirty="0" smtClean="0">
                <a:latin typeface="Comic Sans MS" pitchFamily="66" charset="0"/>
              </a:rPr>
              <a:t>perpetuity.</a:t>
            </a:r>
            <a:endParaRPr lang="en-US" sz="2800" dirty="0">
              <a:latin typeface="Comic Sans MS" pitchFamily="66" charset="0"/>
            </a:endParaRPr>
          </a:p>
          <a:p>
            <a:pPr marL="106362" lvl="1" algn="ctr">
              <a:spcBef>
                <a:spcPct val="30000"/>
              </a:spcBef>
              <a:buClr>
                <a:schemeClr val="tx2"/>
              </a:buClr>
              <a:defRPr/>
            </a:pPr>
            <a:endParaRPr lang="en-US" sz="1400" b="1" dirty="0" smtClean="0">
              <a:solidFill>
                <a:schemeClr val="tx2"/>
              </a:solidFill>
              <a:latin typeface="Comic Sans MS" pitchFamily="66" charset="0"/>
            </a:endParaRPr>
          </a:p>
          <a:p>
            <a:pPr marL="1312862" lvl="1">
              <a:spcBef>
                <a:spcPct val="30000"/>
              </a:spcBef>
              <a:buClr>
                <a:schemeClr val="accent6">
                  <a:lumMod val="50000"/>
                </a:schemeClr>
              </a:buClr>
              <a:defRPr/>
            </a:pPr>
            <a:endParaRPr lang="en-US" sz="2400" dirty="0">
              <a:latin typeface="Comic Sans MS" pitchFamily="66" charset="0"/>
            </a:endParaRPr>
          </a:p>
          <a:p>
            <a:pPr marL="1657350" lvl="1" indent="-344488">
              <a:spcBef>
                <a:spcPct val="30000"/>
              </a:spcBef>
              <a:buClr>
                <a:schemeClr val="tx2"/>
              </a:buClr>
              <a:buFont typeface="Wingdings" pitchFamily="2" charset="2"/>
              <a:buChar char="Ø"/>
              <a:defRPr/>
            </a:pPr>
            <a:endParaRPr lang="en-US" sz="2400" dirty="0">
              <a:latin typeface="Times New Roman" pitchFamily="18" charset="0"/>
            </a:endParaRPr>
          </a:p>
          <a:p>
            <a:pPr marL="1657350" lvl="1" indent="-344488">
              <a:spcBef>
                <a:spcPct val="30000"/>
              </a:spcBef>
              <a:buClr>
                <a:schemeClr val="tx2"/>
              </a:buClr>
              <a:defRPr/>
            </a:pPr>
            <a:endParaRPr lang="en-US" sz="2400" b="1" dirty="0">
              <a:solidFill>
                <a:srgbClr val="077F43"/>
              </a:solidFill>
              <a:latin typeface="Times New Roman" pitchFamily="18" charset="0"/>
            </a:endParaRPr>
          </a:p>
        </p:txBody>
      </p:sp>
      <p:sp>
        <p:nvSpPr>
          <p:cNvPr id="4" name="Rectangle 3"/>
          <p:cNvSpPr/>
          <p:nvPr/>
        </p:nvSpPr>
        <p:spPr>
          <a:xfrm>
            <a:off x="381000" y="4724400"/>
            <a:ext cx="8305800" cy="1384995"/>
          </a:xfrm>
          <a:prstGeom prst="rect">
            <a:avLst/>
          </a:prstGeom>
          <a:ln w="38100">
            <a:solidFill>
              <a:schemeClr val="tx1"/>
            </a:solidFill>
          </a:ln>
        </p:spPr>
        <p:txBody>
          <a:bodyPr wrap="square">
            <a:spAutoFit/>
          </a:bodyPr>
          <a:lstStyle/>
          <a:p>
            <a:pPr marL="106362" lvl="1" algn="ctr">
              <a:spcBef>
                <a:spcPct val="30000"/>
              </a:spcBef>
              <a:buClr>
                <a:schemeClr val="tx2"/>
              </a:buClr>
              <a:defRPr/>
            </a:pPr>
            <a:r>
              <a:rPr lang="en-US" sz="2800" dirty="0">
                <a:solidFill>
                  <a:srgbClr val="C00000"/>
                </a:solidFill>
                <a:latin typeface="Comic Sans MS" pitchFamily="66" charset="0"/>
              </a:rPr>
              <a:t>When the public no longer believes the law is fair, enforcement of copyright laws is nearly impossible!</a:t>
            </a:r>
          </a:p>
        </p:txBody>
      </p:sp>
    </p:spTree>
    <p:extLst>
      <p:ext uri="{BB962C8B-B14F-4D97-AF65-F5344CB8AC3E}">
        <p14:creationId xmlns:p14="http://schemas.microsoft.com/office/powerpoint/2010/main" val="7444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7" name="Text Box 9"/>
          <p:cNvSpPr txBox="1">
            <a:spLocks noChangeArrowheads="1"/>
          </p:cNvSpPr>
          <p:nvPr/>
        </p:nvSpPr>
        <p:spPr bwMode="auto">
          <a:xfrm>
            <a:off x="-838200" y="685800"/>
            <a:ext cx="9753600" cy="4250394"/>
          </a:xfrm>
          <a:prstGeom prst="rect">
            <a:avLst/>
          </a:prstGeom>
          <a:noFill/>
          <a:ln w="9525">
            <a:noFill/>
            <a:miter lim="800000"/>
            <a:headEnd/>
            <a:tailEnd/>
          </a:ln>
        </p:spPr>
        <p:txBody>
          <a:bodyPr wrap="square">
            <a:spAutoFit/>
          </a:bodyPr>
          <a:lstStyle/>
          <a:p>
            <a:pPr marL="177800" indent="-177800">
              <a:spcBef>
                <a:spcPct val="50000"/>
              </a:spcBef>
              <a:defRPr/>
            </a:pPr>
            <a:endParaRPr lang="en-US" sz="800" dirty="0">
              <a:latin typeface="Times New Roman" pitchFamily="18" charset="0"/>
            </a:endParaRPr>
          </a:p>
          <a:p>
            <a:pPr marL="1657350" lvl="1" indent="-344488">
              <a:spcBef>
                <a:spcPct val="30000"/>
              </a:spcBef>
              <a:buClr>
                <a:schemeClr val="bg1">
                  <a:lumMod val="25000"/>
                </a:schemeClr>
              </a:buClr>
              <a:buFont typeface="Wingdings" pitchFamily="2" charset="2"/>
              <a:buChar char="§"/>
              <a:defRPr/>
            </a:pPr>
            <a:r>
              <a:rPr lang="en-US" sz="2800" dirty="0">
                <a:latin typeface="Times New Roman" pitchFamily="18" charset="0"/>
              </a:rPr>
              <a:t>	</a:t>
            </a:r>
            <a:r>
              <a:rPr lang="en-US" sz="2800" dirty="0">
                <a:latin typeface="Comic Sans MS" pitchFamily="66" charset="0"/>
              </a:rPr>
              <a:t>Current trends will </a:t>
            </a:r>
            <a:r>
              <a:rPr lang="en-US" sz="2800" dirty="0" smtClean="0">
                <a:latin typeface="Comic Sans MS" pitchFamily="66" charset="0"/>
              </a:rPr>
              <a:t>likely escalate </a:t>
            </a:r>
            <a:r>
              <a:rPr lang="en-US" sz="2800" dirty="0">
                <a:latin typeface="Comic Sans MS" pitchFamily="66" charset="0"/>
              </a:rPr>
              <a:t>as </a:t>
            </a:r>
            <a:r>
              <a:rPr lang="en-US" sz="2800" dirty="0" smtClean="0">
                <a:latin typeface="Comic Sans MS" pitchFamily="66" charset="0"/>
              </a:rPr>
              <a:t>our 	digital environment becomes increasingly 	</a:t>
            </a:r>
            <a:r>
              <a:rPr lang="en-US" sz="2800" b="1" dirty="0" smtClean="0">
                <a:solidFill>
                  <a:schemeClr val="bg1">
                    <a:lumMod val="25000"/>
                  </a:schemeClr>
                </a:solidFill>
                <a:latin typeface="Comic Sans MS" pitchFamily="66" charset="0"/>
              </a:rPr>
              <a:t>	information rich</a:t>
            </a:r>
            <a:r>
              <a:rPr lang="en-US" sz="2800" b="1" dirty="0">
                <a:solidFill>
                  <a:schemeClr val="bg1">
                    <a:lumMod val="25000"/>
                  </a:schemeClr>
                </a:solidFill>
                <a:latin typeface="Comic Sans MS" pitchFamily="66" charset="0"/>
              </a:rPr>
              <a:t> </a:t>
            </a:r>
            <a:r>
              <a:rPr lang="en-US" sz="2800" dirty="0" smtClean="0">
                <a:latin typeface="Comic Sans MS" pitchFamily="66" charset="0"/>
              </a:rPr>
              <a:t>and new </a:t>
            </a:r>
            <a:r>
              <a:rPr lang="en-US" sz="2800" dirty="0">
                <a:latin typeface="Comic Sans MS" pitchFamily="66" charset="0"/>
              </a:rPr>
              <a:t>technologies </a:t>
            </a:r>
            <a:r>
              <a:rPr lang="en-US" sz="2800" dirty="0" smtClean="0">
                <a:latin typeface="Comic Sans MS" pitchFamily="66" charset="0"/>
              </a:rPr>
              <a:t>	continue </a:t>
            </a:r>
            <a:r>
              <a:rPr lang="en-US" sz="2800" dirty="0">
                <a:latin typeface="Comic Sans MS" pitchFamily="66" charset="0"/>
              </a:rPr>
              <a:t>to disrupt the status quo</a:t>
            </a:r>
            <a:r>
              <a:rPr lang="en-US" sz="2800" dirty="0" smtClean="0">
                <a:latin typeface="Comic Sans MS" pitchFamily="66" charset="0"/>
              </a:rPr>
              <a:t>.</a:t>
            </a:r>
            <a:endParaRPr lang="en-US" sz="2800" b="1" dirty="0">
              <a:solidFill>
                <a:schemeClr val="bg1">
                  <a:lumMod val="25000"/>
                </a:schemeClr>
              </a:solidFill>
              <a:latin typeface="Comic Sans MS" pitchFamily="66" charset="0"/>
            </a:endParaRPr>
          </a:p>
          <a:p>
            <a:pPr marL="1657350" lvl="1" indent="-344488">
              <a:spcBef>
                <a:spcPct val="30000"/>
              </a:spcBef>
              <a:buClr>
                <a:schemeClr val="bg1">
                  <a:lumMod val="25000"/>
                </a:schemeClr>
              </a:buClr>
              <a:buFont typeface="Wingdings" pitchFamily="2" charset="2"/>
              <a:buChar char="§"/>
              <a:defRPr/>
            </a:pPr>
            <a:r>
              <a:rPr lang="en-US" sz="2800" dirty="0">
                <a:latin typeface="Comic Sans MS" pitchFamily="66" charset="0"/>
              </a:rPr>
              <a:t>  </a:t>
            </a:r>
            <a:r>
              <a:rPr lang="en-US" sz="2800" b="1" dirty="0" smtClean="0">
                <a:solidFill>
                  <a:schemeClr val="bg1">
                    <a:lumMod val="25000"/>
                  </a:schemeClr>
                </a:solidFill>
                <a:latin typeface="Comic Sans MS" pitchFamily="66" charset="0"/>
              </a:rPr>
              <a:t>Dynamic Documents </a:t>
            </a:r>
            <a:r>
              <a:rPr lang="en-US" sz="2800" dirty="0">
                <a:latin typeface="Comic Sans MS" pitchFamily="66" charset="0"/>
              </a:rPr>
              <a:t>will replace static 	ones further complicating </a:t>
            </a:r>
            <a:r>
              <a:rPr lang="en-US" sz="2800" dirty="0" smtClean="0">
                <a:latin typeface="Comic Sans MS" pitchFamily="66" charset="0"/>
              </a:rPr>
              <a:t>issues of ownership.</a:t>
            </a:r>
            <a:endParaRPr lang="en-US" sz="2800" dirty="0">
              <a:latin typeface="Comic Sans MS" pitchFamily="66" charset="0"/>
            </a:endParaRPr>
          </a:p>
          <a:p>
            <a:pPr marL="1657350" lvl="1" indent="-344488">
              <a:spcBef>
                <a:spcPct val="30000"/>
              </a:spcBef>
              <a:buClr>
                <a:schemeClr val="bg1">
                  <a:lumMod val="25000"/>
                </a:schemeClr>
              </a:buClr>
              <a:buFont typeface="Wingdings" pitchFamily="2" charset="2"/>
              <a:buChar char="§"/>
              <a:defRPr/>
            </a:pPr>
            <a:r>
              <a:rPr lang="en-US" sz="2800" dirty="0">
                <a:solidFill>
                  <a:schemeClr val="bg1">
                    <a:lumMod val="25000"/>
                  </a:schemeClr>
                </a:solidFill>
                <a:latin typeface="Comic Sans MS" pitchFamily="66" charset="0"/>
              </a:rPr>
              <a:t>	</a:t>
            </a:r>
            <a:r>
              <a:rPr lang="en-US" sz="2800" b="1" dirty="0">
                <a:solidFill>
                  <a:schemeClr val="bg1">
                    <a:lumMod val="25000"/>
                  </a:schemeClr>
                </a:solidFill>
                <a:latin typeface="Comic Sans MS" pitchFamily="66" charset="0"/>
              </a:rPr>
              <a:t>Participation</a:t>
            </a:r>
            <a:r>
              <a:rPr lang="en-US" sz="2800" dirty="0">
                <a:solidFill>
                  <a:schemeClr val="bg1">
                    <a:lumMod val="25000"/>
                  </a:schemeClr>
                </a:solidFill>
                <a:latin typeface="Comic Sans MS" pitchFamily="66" charset="0"/>
              </a:rPr>
              <a:t> </a:t>
            </a:r>
            <a:r>
              <a:rPr lang="en-US" sz="2800" dirty="0">
                <a:latin typeface="Comic Sans MS" pitchFamily="66" charset="0"/>
              </a:rPr>
              <a:t>will increasingly be central to </a:t>
            </a:r>
            <a:r>
              <a:rPr lang="en-US" sz="2800" dirty="0" smtClean="0">
                <a:latin typeface="Comic Sans MS" pitchFamily="66" charset="0"/>
              </a:rPr>
              <a:t>	our content experience.</a:t>
            </a:r>
            <a:endParaRPr lang="en-US" sz="2800" dirty="0">
              <a:latin typeface="Comic Sans MS" pitchFamily="66" charset="0"/>
            </a:endParaRPr>
          </a:p>
          <a:p>
            <a:pPr marL="1312862" lvl="1">
              <a:spcBef>
                <a:spcPct val="30000"/>
              </a:spcBef>
              <a:buClr>
                <a:schemeClr val="tx2"/>
              </a:buClr>
              <a:defRPr/>
            </a:pPr>
            <a:endParaRPr lang="en-US" sz="1000" dirty="0">
              <a:latin typeface="Comic Sans MS" pitchFamily="66" charset="0"/>
            </a:endParaRPr>
          </a:p>
        </p:txBody>
      </p:sp>
      <p:sp>
        <p:nvSpPr>
          <p:cNvPr id="4" name="Text Box 5"/>
          <p:cNvSpPr txBox="1">
            <a:spLocks noChangeArrowheads="1"/>
          </p:cNvSpPr>
          <p:nvPr/>
        </p:nvSpPr>
        <p:spPr bwMode="auto">
          <a:xfrm>
            <a:off x="304800" y="228600"/>
            <a:ext cx="8458200" cy="677108"/>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defRPr/>
            </a:pPr>
            <a:r>
              <a:rPr lang="en-US" sz="3800" dirty="0" smtClean="0">
                <a:solidFill>
                  <a:srgbClr val="FFFFFF"/>
                </a:solidFill>
                <a:latin typeface="Comic Sans MS" pitchFamily="66" charset="0"/>
              </a:rPr>
              <a:t>Future Trends</a:t>
            </a:r>
            <a:endParaRPr lang="en-US" sz="3800" dirty="0">
              <a:solidFill>
                <a:srgbClr val="FFFFFF"/>
              </a:solidFill>
              <a:latin typeface="Comic Sans MS" pitchFamily="66" charset="0"/>
            </a:endParaRPr>
          </a:p>
        </p:txBody>
      </p:sp>
      <p:sp>
        <p:nvSpPr>
          <p:cNvPr id="5" name="Oval 4"/>
          <p:cNvSpPr/>
          <p:nvPr/>
        </p:nvSpPr>
        <p:spPr bwMode="auto">
          <a:xfrm>
            <a:off x="381000" y="4800600"/>
            <a:ext cx="8382000" cy="16002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17525" lvl="1" indent="173038" algn="ctr">
              <a:spcBef>
                <a:spcPct val="30000"/>
              </a:spcBef>
              <a:buClr>
                <a:schemeClr val="tx2"/>
              </a:buClr>
              <a:tabLst>
                <a:tab pos="60325" algn="l"/>
                <a:tab pos="111125" algn="l"/>
                <a:tab pos="233363" algn="l"/>
                <a:tab pos="517525" algn="l"/>
                <a:tab pos="568325" algn="l"/>
                <a:tab pos="630238" algn="l"/>
                <a:tab pos="1025525" algn="l"/>
              </a:tabLst>
              <a:defRPr/>
            </a:pPr>
            <a:r>
              <a:rPr lang="en-US" sz="2400" b="1" dirty="0">
                <a:solidFill>
                  <a:srgbClr val="C00000"/>
                </a:solidFill>
                <a:latin typeface="Comic Sans MS" pitchFamily="66" charset="0"/>
              </a:rPr>
              <a:t>The </a:t>
            </a:r>
            <a:r>
              <a:rPr lang="en-US" sz="2400" b="1" dirty="0" smtClean="0">
                <a:solidFill>
                  <a:srgbClr val="C00000"/>
                </a:solidFill>
                <a:latin typeface="Comic Sans MS" pitchFamily="66" charset="0"/>
              </a:rPr>
              <a:t>concept of copyright </a:t>
            </a:r>
            <a:r>
              <a:rPr lang="en-US" sz="2400" b="1" dirty="0">
                <a:solidFill>
                  <a:srgbClr val="C00000"/>
                </a:solidFill>
                <a:latin typeface="Comic Sans MS" pitchFamily="66" charset="0"/>
              </a:rPr>
              <a:t>as we currently understand it will </a:t>
            </a:r>
            <a:r>
              <a:rPr lang="en-US" sz="2400" b="1" dirty="0" smtClean="0">
                <a:solidFill>
                  <a:srgbClr val="C00000"/>
                </a:solidFill>
                <a:latin typeface="Comic Sans MS" pitchFamily="66" charset="0"/>
              </a:rPr>
              <a:t>be increasingly challenged!</a:t>
            </a:r>
            <a:endParaRPr lang="en-US" sz="2400" b="1" dirty="0">
              <a:solidFill>
                <a:srgbClr val="C00000"/>
              </a:solidFill>
              <a:latin typeface="Comic Sans MS" pitchFamily="66" charset="0"/>
            </a:endParaRPr>
          </a:p>
          <a:p>
            <a:pPr marL="971550" lvl="1" indent="-457200">
              <a:spcBef>
                <a:spcPct val="20000"/>
              </a:spcBef>
              <a:buClr>
                <a:schemeClr val="tx2"/>
              </a:buClr>
              <a:buFont typeface="Arial" pitchFamily="34" charset="0"/>
              <a:buChar char="•"/>
              <a:defRPr/>
            </a:pPr>
            <a:endParaRPr lang="en-US" sz="2800" dirty="0">
              <a:latin typeface="Comic Sans MS" pitchFamily="66" charset="0"/>
            </a:endParaRPr>
          </a:p>
        </p:txBody>
      </p:sp>
    </p:spTree>
    <p:extLst>
      <p:ext uri="{BB962C8B-B14F-4D97-AF65-F5344CB8AC3E}">
        <p14:creationId xmlns:p14="http://schemas.microsoft.com/office/powerpoint/2010/main" val="38299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829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829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6"/>
          <p:cNvSpPr txBox="1">
            <a:spLocks noChangeArrowheads="1"/>
          </p:cNvSpPr>
          <p:nvPr/>
        </p:nvSpPr>
        <p:spPr bwMode="auto">
          <a:xfrm>
            <a:off x="401320" y="228600"/>
            <a:ext cx="83058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marL="514350" lvl="1" indent="-344488" algn="ctr">
              <a:spcBef>
                <a:spcPct val="30000"/>
              </a:spcBef>
              <a:buClr>
                <a:schemeClr val="accent6">
                  <a:lumMod val="50000"/>
                </a:schemeClr>
              </a:buClr>
              <a:tabLst>
                <a:tab pos="233363" algn="l"/>
              </a:tabLst>
              <a:defRPr/>
            </a:pPr>
            <a:r>
              <a:rPr lang="en-US" sz="3800" dirty="0" smtClean="0">
                <a:solidFill>
                  <a:srgbClr val="FFFFFF"/>
                </a:solidFill>
                <a:latin typeface="Comic Sans MS" pitchFamily="66" charset="0"/>
              </a:rPr>
              <a:t>These powerful </a:t>
            </a:r>
            <a:r>
              <a:rPr lang="en-US" sz="3800" dirty="0">
                <a:solidFill>
                  <a:srgbClr val="FFFFFF"/>
                </a:solidFill>
                <a:latin typeface="Comic Sans MS" pitchFamily="66" charset="0"/>
              </a:rPr>
              <a:t>s</a:t>
            </a:r>
            <a:r>
              <a:rPr lang="en-US" sz="3800" dirty="0" smtClean="0">
                <a:solidFill>
                  <a:srgbClr val="FFFFFF"/>
                </a:solidFill>
                <a:latin typeface="Comic Sans MS" pitchFamily="66" charset="0"/>
              </a:rPr>
              <a:t>ocietal and technological forces…</a:t>
            </a:r>
            <a:endParaRPr lang="en-US" sz="3800" dirty="0">
              <a:solidFill>
                <a:srgbClr val="FFFFFF"/>
              </a:solidFill>
              <a:latin typeface="Comic Sans MS" pitchFamily="66" charset="0"/>
            </a:endParaRPr>
          </a:p>
        </p:txBody>
      </p:sp>
      <p:sp>
        <p:nvSpPr>
          <p:cNvPr id="908297" name="Text Box 9"/>
          <p:cNvSpPr txBox="1">
            <a:spLocks noChangeArrowheads="1"/>
          </p:cNvSpPr>
          <p:nvPr/>
        </p:nvSpPr>
        <p:spPr bwMode="auto">
          <a:xfrm>
            <a:off x="914400" y="1431155"/>
            <a:ext cx="7162800" cy="3268587"/>
          </a:xfrm>
          <a:prstGeom prst="rect">
            <a:avLst/>
          </a:prstGeom>
          <a:noFill/>
          <a:ln w="9525">
            <a:noFill/>
            <a:miter lim="800000"/>
            <a:headEnd/>
            <a:tailEnd/>
          </a:ln>
        </p:spPr>
        <p:txBody>
          <a:bodyPr wrap="square">
            <a:spAutoFit/>
          </a:bodyPr>
          <a:lstStyle/>
          <a:p>
            <a:pPr marL="920750" lvl="1" indent="-344488" algn="ctr">
              <a:spcBef>
                <a:spcPct val="30000"/>
              </a:spcBef>
              <a:buClr>
                <a:schemeClr val="accent6">
                  <a:lumMod val="50000"/>
                </a:schemeClr>
              </a:buClr>
              <a:defRPr/>
            </a:pPr>
            <a:endParaRPr lang="en-US" sz="800" b="1" dirty="0">
              <a:solidFill>
                <a:srgbClr val="FF0000"/>
              </a:solidFill>
              <a:latin typeface="Comic Sans MS" pitchFamily="66" charset="0"/>
            </a:endParaRPr>
          </a:p>
          <a:p>
            <a:pPr marL="450850" lvl="1" indent="-344488">
              <a:spcBef>
                <a:spcPct val="30000"/>
              </a:spcBef>
              <a:buClr>
                <a:schemeClr val="bg1">
                  <a:lumMod val="25000"/>
                </a:schemeClr>
              </a:buClr>
              <a:buFont typeface="Wingdings" pitchFamily="2" charset="2"/>
              <a:buChar char="§"/>
              <a:defRPr/>
            </a:pPr>
            <a:r>
              <a:rPr lang="en-US" sz="3200" dirty="0" smtClean="0">
                <a:latin typeface="Comic Sans MS" pitchFamily="66" charset="0"/>
              </a:rPr>
              <a:t>Expectations and Behavior</a:t>
            </a:r>
          </a:p>
          <a:p>
            <a:pPr marL="450850" lvl="1" indent="-344488">
              <a:spcBef>
                <a:spcPct val="30000"/>
              </a:spcBef>
              <a:buClr>
                <a:schemeClr val="bg1">
                  <a:lumMod val="25000"/>
                </a:schemeClr>
              </a:buClr>
              <a:buFont typeface="Wingdings" pitchFamily="2" charset="2"/>
              <a:buChar char="§"/>
              <a:defRPr/>
            </a:pPr>
            <a:r>
              <a:rPr lang="en-US" sz="3200" dirty="0" smtClean="0">
                <a:latin typeface="Comic Sans MS" pitchFamily="66" charset="0"/>
              </a:rPr>
              <a:t>Technology</a:t>
            </a:r>
            <a:endParaRPr lang="en-US" sz="3200" dirty="0">
              <a:latin typeface="Comic Sans MS" pitchFamily="66" charset="0"/>
            </a:endParaRPr>
          </a:p>
          <a:p>
            <a:pPr marL="450850" lvl="1" indent="-344488">
              <a:spcBef>
                <a:spcPct val="30000"/>
              </a:spcBef>
              <a:buClr>
                <a:schemeClr val="bg1">
                  <a:lumMod val="25000"/>
                </a:schemeClr>
              </a:buClr>
              <a:buFont typeface="Wingdings" pitchFamily="2" charset="2"/>
              <a:buChar char="§"/>
              <a:defRPr/>
            </a:pPr>
            <a:r>
              <a:rPr lang="en-US" sz="3200" dirty="0" smtClean="0">
                <a:latin typeface="Comic Sans MS" pitchFamily="66" charset="0"/>
              </a:rPr>
              <a:t>Perceived Unfairness of Law</a:t>
            </a:r>
          </a:p>
          <a:p>
            <a:pPr marL="450850" lvl="1" indent="-344488">
              <a:spcBef>
                <a:spcPct val="30000"/>
              </a:spcBef>
              <a:buClr>
                <a:schemeClr val="bg1">
                  <a:lumMod val="25000"/>
                </a:schemeClr>
              </a:buClr>
              <a:buFont typeface="Wingdings" pitchFamily="2" charset="2"/>
              <a:buChar char="§"/>
              <a:defRPr/>
            </a:pPr>
            <a:r>
              <a:rPr lang="en-US" sz="3200" dirty="0" smtClean="0">
                <a:latin typeface="Comic Sans MS" pitchFamily="66" charset="0"/>
              </a:rPr>
              <a:t>New Paradigms for Understanding and Relating to Content</a:t>
            </a:r>
          </a:p>
        </p:txBody>
      </p:sp>
      <p:sp>
        <p:nvSpPr>
          <p:cNvPr id="2" name="Oval 1"/>
          <p:cNvSpPr/>
          <p:nvPr/>
        </p:nvSpPr>
        <p:spPr bwMode="auto">
          <a:xfrm>
            <a:off x="990600" y="4699742"/>
            <a:ext cx="7162800" cy="1701058"/>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06362" lvl="1" algn="ctr">
              <a:spcBef>
                <a:spcPct val="30000"/>
              </a:spcBef>
              <a:buClr>
                <a:schemeClr val="tx2"/>
              </a:buClr>
              <a:defRPr/>
            </a:pPr>
            <a:r>
              <a:rPr lang="en-US" sz="3200" b="1" dirty="0">
                <a:solidFill>
                  <a:srgbClr val="C00000"/>
                </a:solidFill>
                <a:latin typeface="Comic Sans MS" pitchFamily="66" charset="0"/>
              </a:rPr>
              <a:t>a</a:t>
            </a:r>
            <a:r>
              <a:rPr lang="en-US" sz="3200" b="1" dirty="0" smtClean="0">
                <a:solidFill>
                  <a:srgbClr val="C00000"/>
                </a:solidFill>
                <a:latin typeface="Comic Sans MS" pitchFamily="66" charset="0"/>
              </a:rPr>
              <a:t>re </a:t>
            </a:r>
            <a:r>
              <a:rPr lang="en-US" sz="3200" b="1" dirty="0">
                <a:solidFill>
                  <a:srgbClr val="C00000"/>
                </a:solidFill>
                <a:latin typeface="Comic Sans MS" pitchFamily="66" charset="0"/>
              </a:rPr>
              <a:t>contributing to what some have called…</a:t>
            </a:r>
            <a:endParaRPr lang="en-US" sz="3200" dirty="0">
              <a:solidFill>
                <a:srgbClr val="C00000"/>
              </a:solidFill>
              <a:latin typeface="Comic Sans MS" pitchFamily="66" charset="0"/>
            </a:endParaRPr>
          </a:p>
        </p:txBody>
      </p:sp>
    </p:spTree>
    <p:extLst>
      <p:ext uri="{BB962C8B-B14F-4D97-AF65-F5344CB8AC3E}">
        <p14:creationId xmlns:p14="http://schemas.microsoft.com/office/powerpoint/2010/main" val="421898709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5"/>
          <p:cNvSpPr txBox="1">
            <a:spLocks noChangeArrowheads="1"/>
          </p:cNvSpPr>
          <p:nvPr/>
        </p:nvSpPr>
        <p:spPr bwMode="auto">
          <a:xfrm>
            <a:off x="304800" y="228600"/>
            <a:ext cx="84582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defRPr/>
            </a:pPr>
            <a:r>
              <a:rPr lang="en-US" sz="3800" dirty="0">
                <a:solidFill>
                  <a:srgbClr val="FFFF00"/>
                </a:solidFill>
                <a:latin typeface="Comic Sans MS" pitchFamily="66" charset="0"/>
              </a:rPr>
              <a:t>The Digital Intellectual Property Dilemma</a:t>
            </a:r>
          </a:p>
        </p:txBody>
      </p:sp>
      <p:sp>
        <p:nvSpPr>
          <p:cNvPr id="46083" name="Text Box 6"/>
          <p:cNvSpPr txBox="1">
            <a:spLocks noChangeArrowheads="1"/>
          </p:cNvSpPr>
          <p:nvPr/>
        </p:nvSpPr>
        <p:spPr bwMode="auto">
          <a:xfrm>
            <a:off x="-76200" y="1457706"/>
            <a:ext cx="8839200" cy="4333494"/>
          </a:xfrm>
          <a:prstGeom prst="rect">
            <a:avLst/>
          </a:prstGeom>
          <a:noFill/>
          <a:ln w="9525">
            <a:noFill/>
            <a:miter lim="800000"/>
            <a:headEnd/>
            <a:tailEnd/>
          </a:ln>
        </p:spPr>
        <p:txBody>
          <a:bodyPr>
            <a:spAutoFit/>
          </a:bodyPr>
          <a:lstStyle/>
          <a:p>
            <a:pPr>
              <a:spcBef>
                <a:spcPct val="50000"/>
              </a:spcBef>
              <a:buClr>
                <a:schemeClr val="tx2"/>
              </a:buClr>
              <a:defRPr/>
            </a:pPr>
            <a:r>
              <a:rPr lang="en-US" sz="2400" b="1" dirty="0">
                <a:latin typeface="Times New Roman" pitchFamily="18" charset="0"/>
              </a:rPr>
              <a:t>   </a:t>
            </a:r>
            <a:endParaRPr lang="en-US" sz="3600" b="1" dirty="0" smtClean="0">
              <a:latin typeface="Times New Roman" pitchFamily="18" charset="0"/>
            </a:endParaRPr>
          </a:p>
          <a:p>
            <a:pPr marL="514350" lvl="1" algn="ctr">
              <a:spcBef>
                <a:spcPct val="20000"/>
              </a:spcBef>
              <a:buClr>
                <a:schemeClr val="tx2"/>
              </a:buClr>
              <a:defRPr/>
            </a:pPr>
            <a:r>
              <a:rPr lang="en-US" sz="3200" dirty="0" smtClean="0">
                <a:latin typeface="Comic Sans MS" pitchFamily="66" charset="0"/>
              </a:rPr>
              <a:t>The internet offers access to an ever increasing quantity of high quality information </a:t>
            </a:r>
            <a:r>
              <a:rPr lang="en-US" sz="3200" b="1" u="sng" dirty="0" smtClean="0">
                <a:latin typeface="Comic Sans MS" pitchFamily="66" charset="0"/>
              </a:rPr>
              <a:t>while</a:t>
            </a:r>
          </a:p>
          <a:p>
            <a:pPr marL="514350" lvl="1" algn="ctr">
              <a:spcBef>
                <a:spcPct val="20000"/>
              </a:spcBef>
              <a:buClr>
                <a:schemeClr val="tx2"/>
              </a:buClr>
              <a:defRPr/>
            </a:pPr>
            <a:r>
              <a:rPr lang="en-US" sz="3200" dirty="0">
                <a:latin typeface="Comic Sans MS" pitchFamily="66" charset="0"/>
              </a:rPr>
              <a:t>p</a:t>
            </a:r>
            <a:r>
              <a:rPr lang="en-US" sz="3200" dirty="0" smtClean="0">
                <a:latin typeface="Comic Sans MS" pitchFamily="66" charset="0"/>
              </a:rPr>
              <a:t>otentially </a:t>
            </a:r>
            <a:r>
              <a:rPr lang="en-US" sz="3200" dirty="0">
                <a:latin typeface="Comic Sans MS" pitchFamily="66" charset="0"/>
              </a:rPr>
              <a:t>imperiling the means for 	rewarding those who create and publish </a:t>
            </a:r>
            <a:r>
              <a:rPr lang="en-US" sz="3200" dirty="0" smtClean="0">
                <a:latin typeface="Comic Sans MS" pitchFamily="66" charset="0"/>
              </a:rPr>
              <a:t>the </a:t>
            </a:r>
            <a:r>
              <a:rPr lang="en-US" sz="3200" dirty="0">
                <a:latin typeface="Comic Sans MS" pitchFamily="66" charset="0"/>
              </a:rPr>
              <a:t>information </a:t>
            </a:r>
            <a:r>
              <a:rPr lang="en-US" sz="3200" b="1" u="sng" dirty="0">
                <a:latin typeface="Comic Sans MS" pitchFamily="66" charset="0"/>
              </a:rPr>
              <a:t>thus</a:t>
            </a:r>
          </a:p>
          <a:p>
            <a:pPr marL="514350" lvl="1">
              <a:spcBef>
                <a:spcPct val="20000"/>
              </a:spcBef>
              <a:buClr>
                <a:schemeClr val="tx2"/>
              </a:buClr>
              <a:defRPr/>
            </a:pPr>
            <a:r>
              <a:rPr lang="en-US" sz="3900" b="1" dirty="0" smtClean="0">
                <a:solidFill>
                  <a:srgbClr val="C00000"/>
                </a:solidFill>
                <a:latin typeface="Comic Sans MS" pitchFamily="66" charset="0"/>
              </a:rPr>
              <a:t>Reducing </a:t>
            </a:r>
            <a:r>
              <a:rPr lang="en-US" sz="3900" b="1" dirty="0">
                <a:solidFill>
                  <a:srgbClr val="C00000"/>
                </a:solidFill>
                <a:latin typeface="Comic Sans MS" pitchFamily="66" charset="0"/>
              </a:rPr>
              <a:t>the incentive to create</a:t>
            </a:r>
            <a:r>
              <a:rPr lang="en-US" sz="3900" b="1" dirty="0" smtClean="0">
                <a:solidFill>
                  <a:srgbClr val="C00000"/>
                </a:solidFill>
                <a:latin typeface="Comic Sans MS" pitchFamily="66" charset="0"/>
              </a:rPr>
              <a:t>!</a:t>
            </a:r>
          </a:p>
        </p:txBody>
      </p:sp>
    </p:spTree>
    <p:extLst>
      <p:ext uri="{BB962C8B-B14F-4D97-AF65-F5344CB8AC3E}">
        <p14:creationId xmlns:p14="http://schemas.microsoft.com/office/powerpoint/2010/main" val="293656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allAtOnce"/>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7"/>
          <p:cNvSpPr txBox="1">
            <a:spLocks noChangeArrowheads="1"/>
          </p:cNvSpPr>
          <p:nvPr/>
        </p:nvSpPr>
        <p:spPr bwMode="auto">
          <a:xfrm>
            <a:off x="-381000" y="1524000"/>
            <a:ext cx="9525000" cy="3299365"/>
          </a:xfrm>
          <a:prstGeom prst="rect">
            <a:avLst/>
          </a:prstGeom>
          <a:noFill/>
          <a:ln w="9525">
            <a:noFill/>
            <a:miter lim="800000"/>
            <a:headEnd/>
            <a:tailEnd/>
          </a:ln>
        </p:spPr>
        <p:txBody>
          <a:bodyPr wrap="square">
            <a:spAutoFit/>
          </a:bodyPr>
          <a:lstStyle/>
          <a:p>
            <a:pPr>
              <a:spcBef>
                <a:spcPct val="50000"/>
              </a:spcBef>
              <a:buClr>
                <a:schemeClr val="tx2"/>
              </a:buClr>
              <a:defRPr/>
            </a:pPr>
            <a:endParaRPr lang="en-US" sz="800" b="1" u="sng" dirty="0">
              <a:solidFill>
                <a:srgbClr val="077F43"/>
              </a:solidFill>
              <a:latin typeface="Times New Roman" pitchFamily="18" charset="0"/>
            </a:endParaRPr>
          </a:p>
          <a:p>
            <a:pPr marL="746125" lvl="1" indent="-231775">
              <a:spcBef>
                <a:spcPct val="20000"/>
              </a:spcBef>
              <a:buClr>
                <a:schemeClr val="bg1">
                  <a:lumMod val="25000"/>
                </a:schemeClr>
              </a:buClr>
              <a:buFont typeface="Wingdings" pitchFamily="2" charset="2"/>
              <a:buChar char="§"/>
              <a:defRPr/>
            </a:pPr>
            <a:r>
              <a:rPr lang="en-US" sz="3200" dirty="0">
                <a:latin typeface="Times New Roman" pitchFamily="18" charset="0"/>
              </a:rPr>
              <a:t> </a:t>
            </a:r>
            <a:r>
              <a:rPr lang="en-US" sz="3200" dirty="0" smtClean="0">
                <a:latin typeface="Times New Roman" pitchFamily="18" charset="0"/>
              </a:rPr>
              <a:t> </a:t>
            </a:r>
            <a:r>
              <a:rPr lang="en-US" sz="3000" dirty="0" smtClean="0">
                <a:latin typeface="Comic Sans MS" pitchFamily="66" charset="0"/>
              </a:rPr>
              <a:t>Laws </a:t>
            </a:r>
            <a:r>
              <a:rPr lang="en-US" sz="3000" dirty="0">
                <a:latin typeface="Comic Sans MS" pitchFamily="66" charset="0"/>
              </a:rPr>
              <a:t>always lag behind </a:t>
            </a:r>
            <a:r>
              <a:rPr lang="en-US" sz="3000" dirty="0" smtClean="0">
                <a:latin typeface="Comic Sans MS" pitchFamily="66" charset="0"/>
              </a:rPr>
              <a:t>technology – the    	faster the pace of change, the greater the lag.</a:t>
            </a:r>
          </a:p>
          <a:p>
            <a:pPr marL="746125" lvl="1" indent="-231775">
              <a:spcBef>
                <a:spcPct val="20000"/>
              </a:spcBef>
              <a:buClr>
                <a:schemeClr val="bg1">
                  <a:lumMod val="25000"/>
                </a:schemeClr>
              </a:buClr>
              <a:buFont typeface="Wingdings" pitchFamily="2" charset="2"/>
              <a:buChar char="§"/>
              <a:defRPr/>
            </a:pPr>
            <a:r>
              <a:rPr lang="en-US" sz="3000" dirty="0">
                <a:latin typeface="Comic Sans MS" pitchFamily="66" charset="0"/>
              </a:rPr>
              <a:t> </a:t>
            </a:r>
            <a:r>
              <a:rPr lang="en-US" sz="3000" dirty="0" smtClean="0">
                <a:latin typeface="Comic Sans MS" pitchFamily="66" charset="0"/>
              </a:rPr>
              <a:t>All IP law operates </a:t>
            </a:r>
            <a:r>
              <a:rPr lang="en-US" sz="3000" dirty="0">
                <a:latin typeface="Comic Sans MS" pitchFamily="66" charset="0"/>
              </a:rPr>
              <a:t>in the context of a global 	economy where laws/practices vary widely</a:t>
            </a:r>
            <a:r>
              <a:rPr lang="en-US" sz="3000" dirty="0" smtClean="0">
                <a:latin typeface="Comic Sans MS" pitchFamily="66" charset="0"/>
              </a:rPr>
              <a:t>.</a:t>
            </a:r>
            <a:endParaRPr lang="en-US" sz="3000" dirty="0">
              <a:latin typeface="Comic Sans MS" pitchFamily="66" charset="0"/>
            </a:endParaRPr>
          </a:p>
          <a:p>
            <a:pPr marL="746125" lvl="1" indent="-231775">
              <a:spcBef>
                <a:spcPct val="20000"/>
              </a:spcBef>
              <a:buClr>
                <a:schemeClr val="bg1">
                  <a:lumMod val="25000"/>
                </a:schemeClr>
              </a:buClr>
              <a:buFont typeface="Wingdings" pitchFamily="2" charset="2"/>
              <a:buChar char="§"/>
              <a:defRPr/>
            </a:pPr>
            <a:r>
              <a:rPr lang="en-US" sz="3000" dirty="0">
                <a:latin typeface="Comic Sans MS" pitchFamily="66" charset="0"/>
              </a:rPr>
              <a:t> T</a:t>
            </a:r>
            <a:r>
              <a:rPr lang="en-US" sz="3000" dirty="0" smtClean="0">
                <a:latin typeface="Comic Sans MS" pitchFamily="66" charset="0"/>
              </a:rPr>
              <a:t>est </a:t>
            </a:r>
            <a:r>
              <a:rPr lang="en-US" sz="3000" dirty="0">
                <a:latin typeface="Comic Sans MS" pitchFamily="66" charset="0"/>
              </a:rPr>
              <a:t>cases </a:t>
            </a:r>
            <a:r>
              <a:rPr lang="en-US" sz="3000" dirty="0" smtClean="0">
                <a:latin typeface="Comic Sans MS" pitchFamily="66" charset="0"/>
              </a:rPr>
              <a:t>are common, thus new case law is 	modifying our understanding of copyright.</a:t>
            </a:r>
            <a:endParaRPr lang="en-US" sz="3000" dirty="0">
              <a:latin typeface="Comic Sans MS" pitchFamily="66" charset="0"/>
            </a:endParaRPr>
          </a:p>
        </p:txBody>
      </p:sp>
      <p:sp>
        <p:nvSpPr>
          <p:cNvPr id="5" name="Text Box 5"/>
          <p:cNvSpPr txBox="1">
            <a:spLocks noChangeArrowheads="1"/>
          </p:cNvSpPr>
          <p:nvPr/>
        </p:nvSpPr>
        <p:spPr bwMode="auto">
          <a:xfrm>
            <a:off x="304800" y="228600"/>
            <a:ext cx="84582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defRPr/>
            </a:pPr>
            <a:r>
              <a:rPr lang="en-US" sz="3800" dirty="0" smtClean="0">
                <a:solidFill>
                  <a:srgbClr val="FFFFFF"/>
                </a:solidFill>
                <a:latin typeface="Comic Sans MS" pitchFamily="66" charset="0"/>
              </a:rPr>
              <a:t>Our laws</a:t>
            </a:r>
            <a:r>
              <a:rPr lang="en-US" sz="3800" dirty="0">
                <a:solidFill>
                  <a:srgbClr val="FFFFFF"/>
                </a:solidFill>
                <a:latin typeface="Comic Sans MS" pitchFamily="66" charset="0"/>
              </a:rPr>
              <a:t>, p</a:t>
            </a:r>
            <a:r>
              <a:rPr lang="en-US" sz="3800" dirty="0" smtClean="0">
                <a:solidFill>
                  <a:srgbClr val="FFFFFF"/>
                </a:solidFill>
                <a:latin typeface="Comic Sans MS" pitchFamily="66" charset="0"/>
              </a:rPr>
              <a:t>ublic </a:t>
            </a:r>
            <a:r>
              <a:rPr lang="en-US" sz="3800" dirty="0">
                <a:solidFill>
                  <a:srgbClr val="FFFFFF"/>
                </a:solidFill>
                <a:latin typeface="Comic Sans MS" pitchFamily="66" charset="0"/>
              </a:rPr>
              <a:t>p</a:t>
            </a:r>
            <a:r>
              <a:rPr lang="en-US" sz="3800" dirty="0" smtClean="0">
                <a:solidFill>
                  <a:srgbClr val="FFFFFF"/>
                </a:solidFill>
                <a:latin typeface="Comic Sans MS" pitchFamily="66" charset="0"/>
              </a:rPr>
              <a:t>olicy</a:t>
            </a:r>
            <a:r>
              <a:rPr lang="en-US" sz="3800" dirty="0">
                <a:solidFill>
                  <a:srgbClr val="FFFFFF"/>
                </a:solidFill>
                <a:latin typeface="Comic Sans MS" pitchFamily="66" charset="0"/>
              </a:rPr>
              <a:t>, e</a:t>
            </a:r>
            <a:r>
              <a:rPr lang="en-US" sz="3800" dirty="0" smtClean="0">
                <a:solidFill>
                  <a:srgbClr val="FFFFFF"/>
                </a:solidFill>
                <a:latin typeface="Comic Sans MS" pitchFamily="66" charset="0"/>
              </a:rPr>
              <a:t>conomics </a:t>
            </a:r>
            <a:r>
              <a:rPr lang="en-US" sz="3800" dirty="0">
                <a:solidFill>
                  <a:srgbClr val="FFFFFF"/>
                </a:solidFill>
                <a:latin typeface="Comic Sans MS" pitchFamily="66" charset="0"/>
              </a:rPr>
              <a:t>and t</a:t>
            </a:r>
            <a:r>
              <a:rPr lang="en-US" sz="3800" dirty="0" smtClean="0">
                <a:solidFill>
                  <a:srgbClr val="FFFFFF"/>
                </a:solidFill>
                <a:latin typeface="Comic Sans MS" pitchFamily="66" charset="0"/>
              </a:rPr>
              <a:t>echnology are </a:t>
            </a:r>
            <a:r>
              <a:rPr lang="en-US" sz="3800" dirty="0" smtClean="0">
                <a:solidFill>
                  <a:srgbClr val="FFFF00"/>
                </a:solidFill>
                <a:latin typeface="Comic Sans MS" pitchFamily="66" charset="0"/>
              </a:rPr>
              <a:t>Out of Balance!</a:t>
            </a:r>
            <a:endParaRPr lang="en-US" sz="3800" dirty="0">
              <a:solidFill>
                <a:srgbClr val="FFFF00"/>
              </a:solidFill>
              <a:latin typeface="Comic Sans MS" pitchFamily="66" charset="0"/>
            </a:endParaRPr>
          </a:p>
        </p:txBody>
      </p:sp>
      <p:sp>
        <p:nvSpPr>
          <p:cNvPr id="2" name="Rectangle 1"/>
          <p:cNvSpPr/>
          <p:nvPr/>
        </p:nvSpPr>
        <p:spPr>
          <a:xfrm>
            <a:off x="685800" y="4847272"/>
            <a:ext cx="7924800" cy="1477328"/>
          </a:xfrm>
          <a:prstGeom prst="rect">
            <a:avLst/>
          </a:prstGeom>
          <a:ln w="38100">
            <a:solidFill>
              <a:schemeClr val="tx1"/>
            </a:solidFill>
          </a:ln>
        </p:spPr>
        <p:txBody>
          <a:bodyPr wrap="square">
            <a:spAutoFit/>
          </a:bodyPr>
          <a:lstStyle/>
          <a:p>
            <a:pPr marL="231775" lvl="1" indent="-231775" algn="ctr">
              <a:spcBef>
                <a:spcPct val="20000"/>
              </a:spcBef>
              <a:buClr>
                <a:schemeClr val="tx2"/>
              </a:buClr>
              <a:defRPr/>
            </a:pPr>
            <a:r>
              <a:rPr lang="en-US" sz="3000" dirty="0">
                <a:solidFill>
                  <a:srgbClr val="C00000"/>
                </a:solidFill>
                <a:latin typeface="Comic Sans MS" pitchFamily="66" charset="0"/>
              </a:rPr>
              <a:t>We are in the early stages of </a:t>
            </a:r>
            <a:r>
              <a:rPr lang="en-US" sz="3000" dirty="0" smtClean="0">
                <a:solidFill>
                  <a:srgbClr val="C00000"/>
                </a:solidFill>
                <a:latin typeface="Comic Sans MS" pitchFamily="66" charset="0"/>
              </a:rPr>
              <a:t>rethinking our fundamental </a:t>
            </a:r>
            <a:r>
              <a:rPr lang="en-US" sz="3000" dirty="0">
                <a:solidFill>
                  <a:srgbClr val="C00000"/>
                </a:solidFill>
                <a:latin typeface="Comic Sans MS" pitchFamily="66" charset="0"/>
              </a:rPr>
              <a:t>assumptions and practices </a:t>
            </a:r>
            <a:r>
              <a:rPr lang="en-US" sz="3000" dirty="0" smtClean="0">
                <a:solidFill>
                  <a:srgbClr val="C00000"/>
                </a:solidFill>
                <a:latin typeface="Comic Sans MS" pitchFamily="66" charset="0"/>
              </a:rPr>
              <a:t>associated </a:t>
            </a:r>
            <a:r>
              <a:rPr lang="en-US" sz="3000" dirty="0">
                <a:solidFill>
                  <a:srgbClr val="C00000"/>
                </a:solidFill>
                <a:latin typeface="Comic Sans MS" pitchFamily="66" charset="0"/>
              </a:rPr>
              <a:t>with copyright</a:t>
            </a:r>
            <a:r>
              <a:rPr lang="en-US" sz="3000" dirty="0" smtClean="0">
                <a:solidFill>
                  <a:srgbClr val="C00000"/>
                </a:solidFill>
                <a:latin typeface="Comic Sans MS" pitchFamily="66" charset="0"/>
              </a:rPr>
              <a:t>.</a:t>
            </a:r>
            <a:endParaRPr lang="en-US" sz="3000" u="sng" dirty="0">
              <a:solidFill>
                <a:srgbClr val="C00000"/>
              </a:solidFill>
              <a:latin typeface="Comic Sans MS" pitchFamily="66" charset="0"/>
            </a:endParaRPr>
          </a:p>
        </p:txBody>
      </p:sp>
    </p:spTree>
    <p:extLst>
      <p:ext uri="{BB962C8B-B14F-4D97-AF65-F5344CB8AC3E}">
        <p14:creationId xmlns:p14="http://schemas.microsoft.com/office/powerpoint/2010/main" val="360625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7"/>
          <p:cNvSpPr txBox="1">
            <a:spLocks noChangeArrowheads="1"/>
          </p:cNvSpPr>
          <p:nvPr/>
        </p:nvSpPr>
        <p:spPr bwMode="auto">
          <a:xfrm>
            <a:off x="-381000" y="1143000"/>
            <a:ext cx="9525000" cy="6407908"/>
          </a:xfrm>
          <a:prstGeom prst="rect">
            <a:avLst/>
          </a:prstGeom>
          <a:noFill/>
          <a:ln w="9525">
            <a:noFill/>
            <a:miter lim="800000"/>
            <a:headEnd/>
            <a:tailEnd/>
          </a:ln>
        </p:spPr>
        <p:txBody>
          <a:bodyPr wrap="square">
            <a:spAutoFit/>
          </a:bodyPr>
          <a:lstStyle/>
          <a:p>
            <a:pPr>
              <a:spcBef>
                <a:spcPct val="50000"/>
              </a:spcBef>
              <a:buClr>
                <a:schemeClr val="tx2"/>
              </a:buClr>
              <a:defRPr/>
            </a:pPr>
            <a:endParaRPr lang="en-US" sz="3200" b="1" u="sng" dirty="0">
              <a:solidFill>
                <a:srgbClr val="077F43"/>
              </a:solidFill>
              <a:latin typeface="Times New Roman" pitchFamily="18" charset="0"/>
            </a:endParaRPr>
          </a:p>
          <a:p>
            <a:pPr marL="920750" lvl="1" indent="-344488">
              <a:spcBef>
                <a:spcPct val="20000"/>
              </a:spcBef>
              <a:buClr>
                <a:schemeClr val="bg1">
                  <a:lumMod val="25000"/>
                </a:schemeClr>
              </a:buClr>
              <a:buFont typeface="Wingdings" pitchFamily="2" charset="2"/>
              <a:buChar char="§"/>
              <a:defRPr/>
            </a:pPr>
            <a:r>
              <a:rPr lang="en-US" sz="2800" b="1" dirty="0" err="1" smtClean="0">
                <a:solidFill>
                  <a:schemeClr val="bg1">
                    <a:lumMod val="25000"/>
                  </a:schemeClr>
                </a:solidFill>
                <a:latin typeface="Comic Sans MS" pitchFamily="66" charset="0"/>
              </a:rPr>
              <a:t>Copyleft</a:t>
            </a:r>
            <a:r>
              <a:rPr lang="en-US" sz="2800" b="1" dirty="0" smtClean="0">
                <a:solidFill>
                  <a:schemeClr val="bg1">
                    <a:lumMod val="25000"/>
                  </a:schemeClr>
                </a:solidFill>
                <a:latin typeface="Comic Sans MS" pitchFamily="66" charset="0"/>
              </a:rPr>
              <a:t> Licenses </a:t>
            </a:r>
            <a:r>
              <a:rPr lang="en-US" sz="2800" dirty="0" smtClean="0">
                <a:latin typeface="Comic Sans MS" pitchFamily="66" charset="0"/>
              </a:rPr>
              <a:t>– Licenses to </a:t>
            </a:r>
            <a:r>
              <a:rPr lang="en-US" sz="2800" dirty="0">
                <a:latin typeface="Comic Sans MS" pitchFamily="66" charset="0"/>
              </a:rPr>
              <a:t>distribute copies </a:t>
            </a:r>
            <a:r>
              <a:rPr lang="en-US" sz="2800" dirty="0" smtClean="0">
                <a:latin typeface="Comic Sans MS" pitchFamily="66" charset="0"/>
              </a:rPr>
              <a:t>of copyrighted works </a:t>
            </a:r>
            <a:r>
              <a:rPr lang="en-US" sz="2800" dirty="0">
                <a:latin typeface="Comic Sans MS" pitchFamily="66" charset="0"/>
              </a:rPr>
              <a:t>(software, documents, music, art) </a:t>
            </a:r>
            <a:r>
              <a:rPr lang="en-US" sz="2800" dirty="0" smtClean="0">
                <a:latin typeface="Comic Sans MS" pitchFamily="66" charset="0"/>
              </a:rPr>
              <a:t>with minimal stipulations while </a:t>
            </a:r>
            <a:r>
              <a:rPr lang="en-US" sz="2800" dirty="0">
                <a:latin typeface="Comic Sans MS" pitchFamily="66" charset="0"/>
              </a:rPr>
              <a:t>requiring the same rights be preserved in modified </a:t>
            </a:r>
            <a:r>
              <a:rPr lang="en-US" sz="2800" dirty="0" smtClean="0">
                <a:latin typeface="Comic Sans MS" pitchFamily="66" charset="0"/>
              </a:rPr>
              <a:t>versions.</a:t>
            </a:r>
            <a:endParaRPr lang="en-US" sz="2800" dirty="0">
              <a:latin typeface="Comic Sans MS" pitchFamily="66" charset="0"/>
            </a:endParaRPr>
          </a:p>
          <a:p>
            <a:pPr marL="920750" lvl="1" indent="-344488">
              <a:spcBef>
                <a:spcPct val="20000"/>
              </a:spcBef>
              <a:buClr>
                <a:schemeClr val="bg1">
                  <a:lumMod val="25000"/>
                </a:schemeClr>
              </a:buClr>
              <a:buFont typeface="Wingdings" pitchFamily="2" charset="2"/>
              <a:buChar char="§"/>
              <a:defRPr/>
            </a:pPr>
            <a:r>
              <a:rPr lang="en-US" sz="2800" b="1" dirty="0" smtClean="0">
                <a:solidFill>
                  <a:schemeClr val="bg1">
                    <a:lumMod val="25000"/>
                  </a:schemeClr>
                </a:solidFill>
                <a:latin typeface="Comic Sans MS" pitchFamily="66" charset="0"/>
              </a:rPr>
              <a:t>The Copyright Clearance Center, Creative Commons, </a:t>
            </a:r>
            <a:r>
              <a:rPr lang="en-US" sz="2800" b="1" dirty="0" err="1" smtClean="0">
                <a:solidFill>
                  <a:schemeClr val="bg1">
                    <a:lumMod val="25000"/>
                  </a:schemeClr>
                </a:solidFill>
                <a:latin typeface="Comic Sans MS" pitchFamily="66" charset="0"/>
              </a:rPr>
              <a:t>Rightslink</a:t>
            </a:r>
            <a:r>
              <a:rPr lang="en-US" sz="2800" b="1" dirty="0" smtClean="0">
                <a:solidFill>
                  <a:schemeClr val="bg1">
                    <a:lumMod val="25000"/>
                  </a:schemeClr>
                </a:solidFill>
                <a:latin typeface="Comic Sans MS" pitchFamily="66" charset="0"/>
              </a:rPr>
              <a:t> and </a:t>
            </a:r>
            <a:r>
              <a:rPr lang="en-US" sz="2800" b="1" dirty="0" err="1" smtClean="0">
                <a:solidFill>
                  <a:schemeClr val="bg1">
                    <a:lumMod val="25000"/>
                  </a:schemeClr>
                </a:solidFill>
                <a:latin typeface="Comic Sans MS" pitchFamily="66" charset="0"/>
              </a:rPr>
              <a:t>Rightsconnect</a:t>
            </a:r>
            <a:r>
              <a:rPr lang="en-US" sz="2800" b="1" dirty="0">
                <a:solidFill>
                  <a:schemeClr val="bg1">
                    <a:lumMod val="25000"/>
                  </a:schemeClr>
                </a:solidFill>
                <a:latin typeface="Comic Sans MS" pitchFamily="66" charset="0"/>
              </a:rPr>
              <a:t> </a:t>
            </a:r>
            <a:r>
              <a:rPr lang="en-US" sz="2800" dirty="0" smtClean="0">
                <a:latin typeface="Comic Sans MS" pitchFamily="66" charset="0"/>
              </a:rPr>
              <a:t>are all attempts streamline complex licensing requirements.</a:t>
            </a:r>
          </a:p>
          <a:p>
            <a:pPr marL="576262" lvl="1">
              <a:spcBef>
                <a:spcPct val="20000"/>
              </a:spcBef>
              <a:buClr>
                <a:schemeClr val="tx2"/>
              </a:buClr>
              <a:defRPr/>
            </a:pPr>
            <a:r>
              <a:rPr lang="en-US" sz="3200" b="1" dirty="0" smtClean="0">
                <a:solidFill>
                  <a:schemeClr val="tx2"/>
                </a:solidFill>
                <a:latin typeface="Comic Sans MS" pitchFamily="66" charset="0"/>
              </a:rPr>
              <a:t> </a:t>
            </a:r>
            <a:r>
              <a:rPr lang="en-US" sz="3200" b="1" dirty="0" smtClean="0">
                <a:solidFill>
                  <a:srgbClr val="C00000"/>
                </a:solidFill>
                <a:latin typeface="Comic Sans MS" pitchFamily="66" charset="0"/>
              </a:rPr>
              <a:t>Well-intentioned, but short-term fixes!</a:t>
            </a:r>
          </a:p>
          <a:p>
            <a:pPr marL="920750" lvl="1" indent="-344488">
              <a:spcBef>
                <a:spcPct val="20000"/>
              </a:spcBef>
              <a:buClr>
                <a:schemeClr val="accent6">
                  <a:lumMod val="50000"/>
                </a:schemeClr>
              </a:buClr>
              <a:buFont typeface="Wingdings" pitchFamily="2" charset="2"/>
              <a:buChar char="§"/>
              <a:defRPr/>
            </a:pPr>
            <a:endParaRPr lang="en-US" sz="3200" dirty="0">
              <a:latin typeface="Comic Sans MS" pitchFamily="66" charset="0"/>
            </a:endParaRPr>
          </a:p>
          <a:p>
            <a:pPr marL="746125" lvl="1" indent="-231775">
              <a:spcBef>
                <a:spcPct val="20000"/>
              </a:spcBef>
              <a:buClr>
                <a:schemeClr val="tx2"/>
              </a:buClr>
              <a:buFont typeface="Wingdings" pitchFamily="2" charset="2"/>
              <a:buChar char="§"/>
              <a:defRPr/>
            </a:pPr>
            <a:endParaRPr lang="en-US" sz="3200" dirty="0" smtClean="0">
              <a:latin typeface="Comic Sans MS" pitchFamily="66" charset="0"/>
            </a:endParaRPr>
          </a:p>
        </p:txBody>
      </p:sp>
      <p:sp>
        <p:nvSpPr>
          <p:cNvPr id="5" name="Text Box 5"/>
          <p:cNvSpPr txBox="1">
            <a:spLocks noChangeArrowheads="1"/>
          </p:cNvSpPr>
          <p:nvPr/>
        </p:nvSpPr>
        <p:spPr bwMode="auto">
          <a:xfrm>
            <a:off x="304800" y="200561"/>
            <a:ext cx="85344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defRPr/>
            </a:pPr>
            <a:r>
              <a:rPr lang="en-US" sz="3800" dirty="0" smtClean="0">
                <a:solidFill>
                  <a:srgbClr val="FFFFFF"/>
                </a:solidFill>
                <a:latin typeface="Comic Sans MS" pitchFamily="66" charset="0"/>
              </a:rPr>
              <a:t>Creative attempts to make the current </a:t>
            </a:r>
            <a:r>
              <a:rPr lang="en-US" sz="3800" dirty="0">
                <a:solidFill>
                  <a:srgbClr val="FFFFFF"/>
                </a:solidFill>
                <a:latin typeface="Comic Sans MS" pitchFamily="66" charset="0"/>
              </a:rPr>
              <a:t>s</a:t>
            </a:r>
            <a:r>
              <a:rPr lang="en-US" sz="3800" dirty="0" smtClean="0">
                <a:solidFill>
                  <a:srgbClr val="FFFFFF"/>
                </a:solidFill>
                <a:latin typeface="Comic Sans MS" pitchFamily="66" charset="0"/>
              </a:rPr>
              <a:t>ystem </a:t>
            </a:r>
            <a:r>
              <a:rPr lang="en-US" sz="3800" dirty="0">
                <a:solidFill>
                  <a:srgbClr val="FFFFFF"/>
                </a:solidFill>
                <a:latin typeface="Comic Sans MS" pitchFamily="66" charset="0"/>
              </a:rPr>
              <a:t>w</a:t>
            </a:r>
            <a:r>
              <a:rPr lang="en-US" sz="3800" dirty="0" smtClean="0">
                <a:solidFill>
                  <a:srgbClr val="FFFFFF"/>
                </a:solidFill>
                <a:latin typeface="Comic Sans MS" pitchFamily="66" charset="0"/>
              </a:rPr>
              <a:t>ork</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56211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0"/>
            <a:ext cx="9144000" cy="838200"/>
          </a:xfrm>
        </p:spPr>
        <p:txBody>
          <a:bodyPr/>
          <a:lstStyle/>
          <a:p>
            <a:pPr algn="ctr">
              <a:defRPr/>
            </a:pPr>
            <a:r>
              <a:rPr lang="en-US" sz="4000" dirty="0" smtClean="0"/>
              <a:t/>
            </a:r>
            <a:br>
              <a:rPr lang="en-US" sz="4000" dirty="0" smtClean="0"/>
            </a:br>
            <a:endParaRPr lang="en-US" sz="3600" dirty="0" smtClean="0">
              <a:solidFill>
                <a:srgbClr val="FFFFFF"/>
              </a:solidFill>
              <a:latin typeface="Comic Sans MS" pitchFamily="66" charset="0"/>
            </a:endParaRPr>
          </a:p>
        </p:txBody>
      </p:sp>
      <p:sp>
        <p:nvSpPr>
          <p:cNvPr id="8195" name="Rectangle 3"/>
          <p:cNvSpPr>
            <a:spLocks noGrp="1" noChangeArrowheads="1"/>
          </p:cNvSpPr>
          <p:nvPr>
            <p:ph type="body" idx="1"/>
          </p:nvPr>
        </p:nvSpPr>
        <p:spPr>
          <a:xfrm>
            <a:off x="152400" y="1295400"/>
            <a:ext cx="8839200" cy="5334000"/>
          </a:xfrm>
        </p:spPr>
        <p:txBody>
          <a:bodyPr/>
          <a:lstStyle/>
          <a:p>
            <a:pPr>
              <a:buClr>
                <a:schemeClr val="tx2"/>
              </a:buClr>
              <a:buSzTx/>
              <a:buFont typeface="Wingdings" pitchFamily="2" charset="2"/>
              <a:buNone/>
              <a:defRPr/>
            </a:pPr>
            <a:endParaRPr lang="en-US" dirty="0" smtClean="0"/>
          </a:p>
          <a:p>
            <a:pPr>
              <a:buClr>
                <a:schemeClr val="tx2"/>
              </a:buClr>
              <a:buSzTx/>
              <a:buFont typeface="Wingdings" pitchFamily="2" charset="2"/>
              <a:buNone/>
              <a:defRPr/>
            </a:pPr>
            <a:r>
              <a:rPr lang="en-US" dirty="0" smtClean="0"/>
              <a:t>	</a:t>
            </a:r>
            <a:r>
              <a:rPr lang="en-US" sz="3000" dirty="0">
                <a:latin typeface="Comic Sans MS" pitchFamily="66" charset="0"/>
              </a:rPr>
              <a:t>M</a:t>
            </a:r>
            <a:r>
              <a:rPr lang="en-US" sz="3000" dirty="0" smtClean="0">
                <a:latin typeface="Comic Sans MS" pitchFamily="66" charset="0"/>
              </a:rPr>
              <a:t>ost inventions are far from being product-ready, so </a:t>
            </a:r>
            <a:r>
              <a:rPr lang="en-US" sz="3000" dirty="0">
                <a:latin typeface="Comic Sans MS" pitchFamily="66" charset="0"/>
              </a:rPr>
              <a:t>l</a:t>
            </a:r>
            <a:r>
              <a:rPr lang="en-US" sz="3000" dirty="0" smtClean="0">
                <a:latin typeface="Comic Sans MS" pitchFamily="66" charset="0"/>
              </a:rPr>
              <a:t>arge </a:t>
            </a:r>
            <a:r>
              <a:rPr lang="en-US" sz="3000" dirty="0">
                <a:latin typeface="Comic Sans MS" pitchFamily="66" charset="0"/>
              </a:rPr>
              <a:t>investments </a:t>
            </a:r>
            <a:r>
              <a:rPr lang="en-US" sz="3000" dirty="0" smtClean="0">
                <a:latin typeface="Comic Sans MS" pitchFamily="66" charset="0"/>
              </a:rPr>
              <a:t>of capital are required </a:t>
            </a:r>
            <a:r>
              <a:rPr lang="en-US" sz="3000" dirty="0">
                <a:latin typeface="Comic Sans MS" pitchFamily="66" charset="0"/>
              </a:rPr>
              <a:t>to </a:t>
            </a:r>
            <a:r>
              <a:rPr lang="en-US" sz="3000" dirty="0" smtClean="0">
                <a:latin typeface="Comic Sans MS" pitchFamily="66" charset="0"/>
              </a:rPr>
              <a:t>further develop and productize these inventions.  </a:t>
            </a:r>
            <a:r>
              <a:rPr lang="en-US" sz="3000" dirty="0">
                <a:latin typeface="Comic Sans MS" pitchFamily="66" charset="0"/>
              </a:rPr>
              <a:t>M</a:t>
            </a:r>
            <a:r>
              <a:rPr lang="en-US" sz="3000" dirty="0" smtClean="0">
                <a:latin typeface="Comic Sans MS" pitchFamily="66" charset="0"/>
              </a:rPr>
              <a:t>ost </a:t>
            </a:r>
            <a:r>
              <a:rPr lang="en-US" sz="3000" dirty="0">
                <a:latin typeface="Comic Sans MS" pitchFamily="66" charset="0"/>
              </a:rPr>
              <a:t>businesses are </a:t>
            </a:r>
            <a:r>
              <a:rPr lang="en-US" sz="3000" dirty="0" smtClean="0">
                <a:latin typeface="Comic Sans MS" pitchFamily="66" charset="0"/>
              </a:rPr>
              <a:t>understandably unwilling </a:t>
            </a:r>
            <a:r>
              <a:rPr lang="en-US" sz="3000" dirty="0">
                <a:latin typeface="Comic Sans MS" pitchFamily="66" charset="0"/>
              </a:rPr>
              <a:t>to make large investments without </a:t>
            </a:r>
            <a:r>
              <a:rPr lang="en-US" sz="3000" dirty="0" smtClean="0">
                <a:latin typeface="Comic Sans MS" pitchFamily="66" charset="0"/>
              </a:rPr>
              <a:t>securing a period of “</a:t>
            </a:r>
            <a:r>
              <a:rPr lang="en-US" sz="3000" u="sng" dirty="0" smtClean="0">
                <a:latin typeface="Comic Sans MS" pitchFamily="66" charset="0"/>
              </a:rPr>
              <a:t>exclusive protection</a:t>
            </a:r>
            <a:r>
              <a:rPr lang="en-US" sz="3000" dirty="0" smtClean="0">
                <a:latin typeface="Comic Sans MS" pitchFamily="66" charset="0"/>
              </a:rPr>
              <a:t>” from competition,</a:t>
            </a:r>
            <a:r>
              <a:rPr lang="en-US" sz="3000" b="1" dirty="0">
                <a:latin typeface="Comic Sans MS" pitchFamily="66" charset="0"/>
              </a:rPr>
              <a:t> </a:t>
            </a:r>
            <a:r>
              <a:rPr lang="en-US" sz="3000" dirty="0" smtClean="0">
                <a:solidFill>
                  <a:srgbClr val="C00000"/>
                </a:solidFill>
                <a:latin typeface="Comic Sans MS" pitchFamily="66" charset="0"/>
              </a:rPr>
              <a:t>so few university inventions ever </a:t>
            </a:r>
            <a:r>
              <a:rPr lang="en-US" sz="3000" dirty="0">
                <a:solidFill>
                  <a:srgbClr val="C00000"/>
                </a:solidFill>
                <a:latin typeface="Comic Sans MS" pitchFamily="66" charset="0"/>
              </a:rPr>
              <a:t>became </a:t>
            </a:r>
            <a:r>
              <a:rPr lang="en-US" sz="3000" dirty="0" smtClean="0">
                <a:solidFill>
                  <a:srgbClr val="C00000"/>
                </a:solidFill>
                <a:latin typeface="Comic Sans MS" pitchFamily="66" charset="0"/>
              </a:rPr>
              <a:t>products!</a:t>
            </a:r>
            <a:endParaRPr lang="en-US" sz="3000" dirty="0">
              <a:solidFill>
                <a:srgbClr val="C00000"/>
              </a:solidFill>
              <a:latin typeface="Comic Sans MS" pitchFamily="66" charset="0"/>
            </a:endParaRPr>
          </a:p>
        </p:txBody>
      </p:sp>
      <p:sp>
        <p:nvSpPr>
          <p:cNvPr id="4" name="Text Box 5"/>
          <p:cNvSpPr txBox="1">
            <a:spLocks noChangeArrowheads="1"/>
          </p:cNvSpPr>
          <p:nvPr/>
        </p:nvSpPr>
        <p:spPr bwMode="auto">
          <a:xfrm>
            <a:off x="304800" y="304800"/>
            <a:ext cx="8534400" cy="1261884"/>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800" dirty="0">
                <a:solidFill>
                  <a:srgbClr val="FFFFFF"/>
                </a:solidFill>
                <a:latin typeface="Comic Sans MS" pitchFamily="66" charset="0"/>
              </a:rPr>
              <a:t>How U.S. Universities have dealt with Intellectual Property issues </a:t>
            </a:r>
          </a:p>
        </p:txBody>
      </p:sp>
    </p:spTree>
    <p:extLst>
      <p:ext uri="{BB962C8B-B14F-4D97-AF65-F5344CB8AC3E}">
        <p14:creationId xmlns:p14="http://schemas.microsoft.com/office/powerpoint/2010/main" val="3182701176"/>
      </p:ext>
    </p:ext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7"/>
          <p:cNvSpPr txBox="1">
            <a:spLocks noChangeArrowheads="1"/>
          </p:cNvSpPr>
          <p:nvPr/>
        </p:nvSpPr>
        <p:spPr bwMode="auto">
          <a:xfrm>
            <a:off x="-190500" y="1066800"/>
            <a:ext cx="9182100" cy="3539430"/>
          </a:xfrm>
          <a:prstGeom prst="rect">
            <a:avLst/>
          </a:prstGeom>
          <a:noFill/>
          <a:ln w="9525">
            <a:noFill/>
            <a:miter lim="800000"/>
            <a:headEnd/>
            <a:tailEnd/>
          </a:ln>
        </p:spPr>
        <p:txBody>
          <a:bodyPr wrap="square">
            <a:spAutoFit/>
          </a:bodyPr>
          <a:lstStyle/>
          <a:p>
            <a:pPr>
              <a:spcBef>
                <a:spcPct val="50000"/>
              </a:spcBef>
              <a:buClr>
                <a:schemeClr val="tx2"/>
              </a:buClr>
              <a:defRPr/>
            </a:pPr>
            <a:endParaRPr lang="en-US" sz="3200" b="1" u="sng" dirty="0">
              <a:solidFill>
                <a:srgbClr val="077F43"/>
              </a:solidFill>
              <a:latin typeface="Times New Roman" pitchFamily="18" charset="0"/>
            </a:endParaRPr>
          </a:p>
          <a:p>
            <a:pPr marL="514350" lvl="1" defTabSz="120650">
              <a:spcBef>
                <a:spcPct val="20000"/>
              </a:spcBef>
              <a:buClr>
                <a:schemeClr val="tx2"/>
              </a:buClr>
              <a:defRPr/>
            </a:pPr>
            <a:r>
              <a:rPr lang="en-US" sz="3000" dirty="0" smtClean="0">
                <a:latin typeface="Comic Sans MS" pitchFamily="66" charset="0"/>
              </a:rPr>
              <a:t>New markets are being developed (iTunes) 	and new economic models are being tested 	(music provided on the internet for free 	in 	order to generate interest and subsequent 	revenue from concert tickets). </a:t>
            </a:r>
          </a:p>
          <a:p>
            <a:pPr marL="514350" lvl="1" algn="ctr">
              <a:spcBef>
                <a:spcPct val="20000"/>
              </a:spcBef>
              <a:buClr>
                <a:schemeClr val="tx2"/>
              </a:buClr>
              <a:defRPr/>
            </a:pPr>
            <a:r>
              <a:rPr lang="en-US" sz="3000" dirty="0" smtClean="0">
                <a:solidFill>
                  <a:srgbClr val="C00000"/>
                </a:solidFill>
                <a:latin typeface="Comic Sans MS" pitchFamily="66" charset="0"/>
              </a:rPr>
              <a:t>Some new approaches are actually working.</a:t>
            </a:r>
          </a:p>
        </p:txBody>
      </p:sp>
      <p:sp>
        <p:nvSpPr>
          <p:cNvPr id="5" name="Text Box 5"/>
          <p:cNvSpPr txBox="1">
            <a:spLocks noChangeArrowheads="1"/>
          </p:cNvSpPr>
          <p:nvPr/>
        </p:nvSpPr>
        <p:spPr bwMode="auto">
          <a:xfrm>
            <a:off x="304800" y="152400"/>
            <a:ext cx="84582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defRPr/>
            </a:pPr>
            <a:r>
              <a:rPr lang="en-US" sz="3800" dirty="0">
                <a:solidFill>
                  <a:srgbClr val="FFFFFF"/>
                </a:solidFill>
                <a:latin typeface="Comic Sans MS" pitchFamily="66" charset="0"/>
              </a:rPr>
              <a:t>Creative </a:t>
            </a:r>
            <a:r>
              <a:rPr lang="en-US" sz="3800" dirty="0" smtClean="0">
                <a:solidFill>
                  <a:srgbClr val="FFFFFF"/>
                </a:solidFill>
                <a:latin typeface="Comic Sans MS" pitchFamily="66" charset="0"/>
              </a:rPr>
              <a:t>attempts </a:t>
            </a:r>
            <a:r>
              <a:rPr lang="en-US" sz="3800" dirty="0">
                <a:solidFill>
                  <a:srgbClr val="FFFFFF"/>
                </a:solidFill>
                <a:latin typeface="Comic Sans MS" pitchFamily="66" charset="0"/>
              </a:rPr>
              <a:t>to </a:t>
            </a:r>
            <a:r>
              <a:rPr lang="en-US" sz="3800" dirty="0" smtClean="0">
                <a:solidFill>
                  <a:srgbClr val="FFFFFF"/>
                </a:solidFill>
                <a:latin typeface="Comic Sans MS" pitchFamily="66" charset="0"/>
              </a:rPr>
              <a:t>“re-balance</a:t>
            </a:r>
            <a:r>
              <a:rPr lang="en-US" sz="3800" dirty="0">
                <a:solidFill>
                  <a:srgbClr val="FFFFFF"/>
                </a:solidFill>
                <a:latin typeface="Comic Sans MS" pitchFamily="66" charset="0"/>
              </a:rPr>
              <a:t>” </a:t>
            </a:r>
            <a:r>
              <a:rPr lang="en-US" sz="3800" dirty="0" smtClean="0">
                <a:solidFill>
                  <a:srgbClr val="FFFFFF"/>
                </a:solidFill>
                <a:latin typeface="Comic Sans MS" pitchFamily="66" charset="0"/>
              </a:rPr>
              <a:t>the system</a:t>
            </a:r>
            <a:r>
              <a:rPr lang="en-US" sz="3800" dirty="0">
                <a:solidFill>
                  <a:srgbClr val="FFFFFF"/>
                </a:solidFill>
                <a:latin typeface="Comic Sans MS" pitchFamily="66" charset="0"/>
              </a:rPr>
              <a:t>!</a:t>
            </a:r>
          </a:p>
        </p:txBody>
      </p:sp>
      <p:sp>
        <p:nvSpPr>
          <p:cNvPr id="2" name="Oval 1"/>
          <p:cNvSpPr/>
          <p:nvPr/>
        </p:nvSpPr>
        <p:spPr bwMode="auto">
          <a:xfrm>
            <a:off x="228600" y="4686895"/>
            <a:ext cx="8610600" cy="1713905"/>
          </a:xfrm>
          <a:prstGeom prst="ellipse">
            <a:avLst/>
          </a:prstGeom>
          <a:solidFill>
            <a:srgbClr val="FFFF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14350" lvl="1" algn="ctr">
              <a:spcBef>
                <a:spcPct val="20000"/>
              </a:spcBef>
              <a:buClr>
                <a:schemeClr val="tx2"/>
              </a:buClr>
              <a:defRPr/>
            </a:pPr>
            <a:r>
              <a:rPr lang="en-US" sz="2800" b="1" dirty="0">
                <a:latin typeface="Comic Sans MS" pitchFamily="66" charset="0"/>
              </a:rPr>
              <a:t>Even though things are in flux, we can’t ignore existing laws</a:t>
            </a:r>
            <a:r>
              <a:rPr lang="en-US" sz="2800" b="1" dirty="0" smtClean="0">
                <a:latin typeface="Comic Sans MS" pitchFamily="66" charset="0"/>
              </a:rPr>
              <a:t>!  So what laws apply?</a:t>
            </a:r>
            <a:endParaRPr lang="en-US" sz="2800" b="1" dirty="0">
              <a:latin typeface="Comic Sans MS" pitchFamily="66" charset="0"/>
            </a:endParaRPr>
          </a:p>
          <a:p>
            <a:pPr marL="971550" lvl="1" indent="-457200">
              <a:spcBef>
                <a:spcPct val="20000"/>
              </a:spcBef>
              <a:buClr>
                <a:schemeClr val="tx2"/>
              </a:buClr>
              <a:buFont typeface="Arial" pitchFamily="34" charset="0"/>
              <a:buChar char="•"/>
              <a:defRPr/>
            </a:pPr>
            <a:endParaRPr lang="en-US" sz="3600" dirty="0">
              <a:latin typeface="Comic Sans MS" pitchFamily="66" charset="0"/>
            </a:endParaRPr>
          </a:p>
        </p:txBody>
      </p:sp>
    </p:spTree>
    <p:extLst>
      <p:ext uri="{BB962C8B-B14F-4D97-AF65-F5344CB8AC3E}">
        <p14:creationId xmlns:p14="http://schemas.microsoft.com/office/powerpoint/2010/main" val="82331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chemeClr val="bg1">
              <a:lumMod val="25000"/>
            </a:schemeClr>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What is a copyright?</a:t>
            </a:r>
            <a:endParaRPr lang="en-US" sz="3800" dirty="0">
              <a:solidFill>
                <a:srgbClr val="FFFFFF"/>
              </a:solidFill>
              <a:latin typeface="Comic Sans MS" pitchFamily="66" charset="0"/>
            </a:endParaRPr>
          </a:p>
        </p:txBody>
      </p:sp>
      <p:sp>
        <p:nvSpPr>
          <p:cNvPr id="3" name="Rounded Rectangle 2"/>
          <p:cNvSpPr/>
          <p:nvPr/>
        </p:nvSpPr>
        <p:spPr bwMode="auto">
          <a:xfrm>
            <a:off x="381000" y="1676400"/>
            <a:ext cx="4038600" cy="4114800"/>
          </a:xfrm>
          <a:prstGeom prst="roundRect">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rgbClr val="FFFFFF"/>
                </a:solidFill>
                <a:latin typeface="Comic Sans MS" pitchFamily="66" charset="0"/>
              </a:rPr>
              <a:t>Copyright - the </a:t>
            </a:r>
            <a:r>
              <a:rPr lang="en-US" sz="2400" dirty="0">
                <a:solidFill>
                  <a:srgbClr val="FFFFFF"/>
                </a:solidFill>
                <a:latin typeface="Comic Sans MS" pitchFamily="66" charset="0"/>
              </a:rPr>
              <a:t>legal right granted to an author, composer, playwright, publisher, or distributor to exclusive publication, production, sale, or distribution of a literary, musical, dramatic, or artistic work.</a:t>
            </a:r>
            <a:endParaRPr kumimoji="0" lang="en-US" sz="2400" b="0" i="0" u="none" strike="noStrike" cap="none" normalizeH="0" baseline="0" dirty="0" smtClean="0">
              <a:ln>
                <a:noFill/>
              </a:ln>
              <a:solidFill>
                <a:srgbClr val="FFFFFF"/>
              </a:solidFill>
              <a:effectLst/>
              <a:latin typeface="Comic Sans MS" pitchFamily="66" charset="0"/>
            </a:endParaRPr>
          </a:p>
        </p:txBody>
      </p:sp>
      <p:sp>
        <p:nvSpPr>
          <p:cNvPr id="8" name="Rounded Rectangle 7"/>
          <p:cNvSpPr/>
          <p:nvPr/>
        </p:nvSpPr>
        <p:spPr bwMode="auto">
          <a:xfrm>
            <a:off x="4724400" y="1219200"/>
            <a:ext cx="4191000" cy="5105400"/>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rgbClr val="C00000"/>
                </a:solidFill>
                <a:latin typeface="Comic Sans MS" pitchFamily="66" charset="0"/>
              </a:rPr>
              <a:t>Copyright protection </a:t>
            </a:r>
            <a:r>
              <a:rPr lang="en-US" sz="2400" dirty="0" smtClean="0">
                <a:solidFill>
                  <a:srgbClr val="C00000"/>
                </a:solidFill>
                <a:latin typeface="Comic Sans MS" pitchFamily="66" charset="0"/>
              </a:rPr>
              <a:t>begins at </a:t>
            </a:r>
            <a:r>
              <a:rPr lang="en-US" sz="2400" dirty="0">
                <a:solidFill>
                  <a:srgbClr val="C00000"/>
                </a:solidFill>
                <a:latin typeface="Comic Sans MS" pitchFamily="66" charset="0"/>
              </a:rPr>
              <a:t>the time the work is </a:t>
            </a:r>
            <a:r>
              <a:rPr lang="en-US" sz="2400" dirty="0" smtClean="0">
                <a:solidFill>
                  <a:srgbClr val="C00000"/>
                </a:solidFill>
                <a:latin typeface="Comic Sans MS" pitchFamily="66" charset="0"/>
              </a:rPr>
              <a:t>created </a:t>
            </a:r>
            <a:r>
              <a:rPr lang="en-US" sz="2400" dirty="0">
                <a:solidFill>
                  <a:srgbClr val="C00000"/>
                </a:solidFill>
                <a:latin typeface="Comic Sans MS" pitchFamily="66" charset="0"/>
              </a:rPr>
              <a:t>in fixed form. The copyright in the work of authorship </a:t>
            </a:r>
            <a:r>
              <a:rPr lang="en-US" sz="2400" dirty="0" smtClean="0">
                <a:solidFill>
                  <a:srgbClr val="C00000"/>
                </a:solidFill>
                <a:latin typeface="Comic Sans MS" pitchFamily="66" charset="0"/>
              </a:rPr>
              <a:t>immediately </a:t>
            </a:r>
            <a:r>
              <a:rPr lang="en-US" sz="2400" dirty="0">
                <a:solidFill>
                  <a:srgbClr val="C00000"/>
                </a:solidFill>
                <a:latin typeface="Comic Sans MS" pitchFamily="66" charset="0"/>
              </a:rPr>
              <a:t>becomes the property of the author who </a:t>
            </a:r>
            <a:r>
              <a:rPr lang="en-US" sz="2400" dirty="0" smtClean="0">
                <a:solidFill>
                  <a:srgbClr val="C00000"/>
                </a:solidFill>
                <a:latin typeface="Comic Sans MS" pitchFamily="66" charset="0"/>
              </a:rPr>
              <a:t>created </a:t>
            </a:r>
            <a:r>
              <a:rPr lang="en-US" sz="2400" dirty="0">
                <a:solidFill>
                  <a:srgbClr val="C00000"/>
                </a:solidFill>
                <a:latin typeface="Comic Sans MS" pitchFamily="66" charset="0"/>
              </a:rPr>
              <a:t>the work. </a:t>
            </a:r>
            <a:r>
              <a:rPr lang="en-US" sz="2400" dirty="0" smtClean="0">
                <a:solidFill>
                  <a:srgbClr val="C00000"/>
                </a:solidFill>
                <a:latin typeface="Comic Sans MS" pitchFamily="66" charset="0"/>
              </a:rPr>
              <a:t> Only </a:t>
            </a:r>
            <a:r>
              <a:rPr lang="en-US" sz="2400" dirty="0">
                <a:solidFill>
                  <a:srgbClr val="C00000"/>
                </a:solidFill>
                <a:latin typeface="Comic Sans MS" pitchFamily="66" charset="0"/>
              </a:rPr>
              <a:t>the author or those deriving their rights </a:t>
            </a:r>
            <a:r>
              <a:rPr lang="en-US" sz="2400" dirty="0" smtClean="0">
                <a:solidFill>
                  <a:srgbClr val="C00000"/>
                </a:solidFill>
                <a:latin typeface="Comic Sans MS" pitchFamily="66" charset="0"/>
              </a:rPr>
              <a:t>through </a:t>
            </a:r>
            <a:r>
              <a:rPr lang="en-US" sz="2400" dirty="0">
                <a:solidFill>
                  <a:srgbClr val="C00000"/>
                </a:solidFill>
                <a:latin typeface="Comic Sans MS" pitchFamily="66" charset="0"/>
              </a:rPr>
              <a:t>the author can rightfully claim </a:t>
            </a:r>
            <a:r>
              <a:rPr lang="en-US" sz="2400" dirty="0" smtClean="0">
                <a:solidFill>
                  <a:srgbClr val="C00000"/>
                </a:solidFill>
                <a:latin typeface="Comic Sans MS" pitchFamily="66" charset="0"/>
              </a:rPr>
              <a:t>copyright.</a:t>
            </a:r>
            <a:endParaRPr lang="en-US" sz="2400" dirty="0">
              <a:solidFill>
                <a:srgbClr val="C00000"/>
              </a:solidFill>
              <a:latin typeface="Comic Sans MS" pitchFamily="66" charset="0"/>
            </a:endParaRPr>
          </a:p>
        </p:txBody>
      </p:sp>
    </p:spTree>
    <p:extLst>
      <p:ext uri="{BB962C8B-B14F-4D97-AF65-F5344CB8AC3E}">
        <p14:creationId xmlns:p14="http://schemas.microsoft.com/office/powerpoint/2010/main" val="90216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81" name="Text Box 9"/>
          <p:cNvSpPr txBox="1">
            <a:spLocks noChangeArrowheads="1"/>
          </p:cNvSpPr>
          <p:nvPr/>
        </p:nvSpPr>
        <p:spPr bwMode="auto">
          <a:xfrm>
            <a:off x="0" y="1447800"/>
            <a:ext cx="8763000" cy="646113"/>
          </a:xfrm>
          <a:prstGeom prst="rect">
            <a:avLst/>
          </a:prstGeom>
          <a:noFill/>
          <a:ln w="9525">
            <a:noFill/>
            <a:miter lim="800000"/>
            <a:headEnd/>
            <a:tailEnd/>
          </a:ln>
        </p:spPr>
        <p:txBody>
          <a:bodyPr>
            <a:spAutoFit/>
          </a:bodyPr>
          <a:lstStyle/>
          <a:p>
            <a:pPr marL="582613" lvl="1" indent="-6350"/>
            <a:r>
              <a:rPr lang="en-US" sz="3600" dirty="0">
                <a:latin typeface="Comic Sans MS" pitchFamily="66" charset="0"/>
              </a:rPr>
              <a:t>One who </a:t>
            </a:r>
            <a:r>
              <a:rPr lang="en-US" sz="3600" dirty="0" smtClean="0">
                <a:latin typeface="Comic Sans MS" pitchFamily="66" charset="0"/>
              </a:rPr>
              <a:t>originates/creates </a:t>
            </a:r>
            <a:r>
              <a:rPr lang="en-US" sz="3600" dirty="0">
                <a:latin typeface="Comic Sans MS" pitchFamily="66" charset="0"/>
              </a:rPr>
              <a:t>a </a:t>
            </a:r>
            <a:r>
              <a:rPr lang="en-US" sz="3600" dirty="0" smtClean="0">
                <a:latin typeface="Comic Sans MS" pitchFamily="66" charset="0"/>
              </a:rPr>
              <a:t>work.</a:t>
            </a:r>
            <a:endParaRPr lang="en-US" sz="3600" dirty="0">
              <a:latin typeface="Comic Sans MS" pitchFamily="66" charset="0"/>
            </a:endParaRPr>
          </a:p>
        </p:txBody>
      </p:sp>
      <p:sp>
        <p:nvSpPr>
          <p:cNvPr id="873482" name="Text Box 10"/>
          <p:cNvSpPr txBox="1">
            <a:spLocks noChangeArrowheads="1"/>
          </p:cNvSpPr>
          <p:nvPr/>
        </p:nvSpPr>
        <p:spPr bwMode="auto">
          <a:xfrm>
            <a:off x="0" y="3657600"/>
            <a:ext cx="8763000" cy="2308225"/>
          </a:xfrm>
          <a:prstGeom prst="rect">
            <a:avLst/>
          </a:prstGeom>
          <a:noFill/>
          <a:ln w="9525">
            <a:noFill/>
            <a:miter lim="800000"/>
            <a:headEnd/>
            <a:tailEnd/>
          </a:ln>
        </p:spPr>
        <p:txBody>
          <a:bodyPr>
            <a:spAutoFit/>
          </a:bodyPr>
          <a:lstStyle/>
          <a:p>
            <a:pPr marL="628650" lvl="1" indent="-344488">
              <a:buClr>
                <a:schemeClr val="tx2"/>
              </a:buClr>
              <a:defRPr/>
            </a:pPr>
            <a:r>
              <a:rPr lang="en-US" sz="3600" i="1" dirty="0">
                <a:latin typeface="Times New Roman" pitchFamily="18" charset="0"/>
              </a:rPr>
              <a:t>	</a:t>
            </a:r>
            <a:r>
              <a:rPr lang="en-US" sz="3600" dirty="0">
                <a:latin typeface="Comic Sans MS" pitchFamily="66" charset="0"/>
              </a:rPr>
              <a:t>Works created by multiple authors with the </a:t>
            </a:r>
            <a:r>
              <a:rPr lang="en-US" sz="3600" b="1" u="sng" dirty="0">
                <a:solidFill>
                  <a:srgbClr val="C00000"/>
                </a:solidFill>
                <a:latin typeface="Comic Sans MS" pitchFamily="66" charset="0"/>
              </a:rPr>
              <a:t>intent</a:t>
            </a:r>
            <a:r>
              <a:rPr lang="en-US" sz="3600" dirty="0">
                <a:solidFill>
                  <a:srgbClr val="C00000"/>
                </a:solidFill>
                <a:latin typeface="Comic Sans MS" pitchFamily="66" charset="0"/>
              </a:rPr>
              <a:t> </a:t>
            </a:r>
            <a:r>
              <a:rPr lang="en-US" sz="3600" dirty="0">
                <a:latin typeface="Comic Sans MS" pitchFamily="66" charset="0"/>
              </a:rPr>
              <a:t>of being merged into inseparable or interdependent parts of a </a:t>
            </a:r>
            <a:r>
              <a:rPr lang="en-US" sz="3600" dirty="0" smtClean="0">
                <a:latin typeface="Comic Sans MS" pitchFamily="66" charset="0"/>
              </a:rPr>
              <a:t>whole.</a:t>
            </a:r>
            <a:endParaRPr lang="en-US" sz="3600" dirty="0">
              <a:latin typeface="Comic Sans MS" pitchFamily="66" charset="0"/>
            </a:endParaRPr>
          </a:p>
        </p:txBody>
      </p:sp>
      <p:sp>
        <p:nvSpPr>
          <p:cNvPr id="873483" name="Text Box 11"/>
          <p:cNvSpPr txBox="1">
            <a:spLocks noChangeArrowheads="1"/>
          </p:cNvSpPr>
          <p:nvPr/>
        </p:nvSpPr>
        <p:spPr bwMode="auto">
          <a:xfrm>
            <a:off x="1295400" y="2667000"/>
            <a:ext cx="6629400" cy="677108"/>
          </a:xfrm>
          <a:prstGeom prst="rect">
            <a:avLst/>
          </a:prstGeom>
          <a:solidFill>
            <a:srgbClr val="C00000"/>
          </a:solidFill>
          <a:ln w="38100">
            <a:solidFill>
              <a:schemeClr val="tx1"/>
            </a:solidFill>
            <a:miter lim="800000"/>
            <a:headEnd/>
            <a:tailEnd/>
          </a:ln>
          <a:effectLst/>
        </p:spPr>
        <p:txBody>
          <a:bodyPr wrap="square">
            <a:spAutoFit/>
          </a:bodyPr>
          <a:lstStyle/>
          <a:p>
            <a:pPr algn="ctr">
              <a:spcBef>
                <a:spcPct val="50000"/>
              </a:spcBef>
              <a:defRPr/>
            </a:pPr>
            <a:r>
              <a:rPr lang="en-US" sz="3800" dirty="0">
                <a:solidFill>
                  <a:srgbClr val="FFFFFF"/>
                </a:solidFill>
                <a:latin typeface="Comic Sans MS" pitchFamily="66" charset="0"/>
              </a:rPr>
              <a:t>What are joint works?</a:t>
            </a:r>
            <a:endParaRPr lang="en-US" sz="3800" u="sng" dirty="0">
              <a:solidFill>
                <a:srgbClr val="FFFFFF"/>
              </a:solidFill>
              <a:latin typeface="Comic Sans MS" pitchFamily="66" charset="0"/>
            </a:endParaRPr>
          </a:p>
        </p:txBody>
      </p:sp>
      <p:sp>
        <p:nvSpPr>
          <p:cNvPr id="6" name="Text Box 6"/>
          <p:cNvSpPr txBox="1">
            <a:spLocks noChangeArrowheads="1"/>
          </p:cNvSpPr>
          <p:nvPr/>
        </p:nvSpPr>
        <p:spPr bwMode="auto">
          <a:xfrm>
            <a:off x="228600" y="286702"/>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smtClean="0">
                <a:solidFill>
                  <a:srgbClr val="FFFFFF"/>
                </a:solidFill>
                <a:latin typeface="Comic Sans MS" pitchFamily="66" charset="0"/>
              </a:rPr>
              <a:t>Who </a:t>
            </a:r>
            <a:r>
              <a:rPr lang="en-US" sz="3800" dirty="0">
                <a:solidFill>
                  <a:srgbClr val="FFFFFF"/>
                </a:solidFill>
                <a:latin typeface="Comic Sans MS" pitchFamily="66" charset="0"/>
              </a:rPr>
              <a:t>is </a:t>
            </a:r>
            <a:r>
              <a:rPr lang="en-US" sz="3800" dirty="0" smtClean="0">
                <a:solidFill>
                  <a:srgbClr val="FFFFFF"/>
                </a:solidFill>
                <a:latin typeface="Comic Sans MS" pitchFamily="66" charset="0"/>
              </a:rPr>
              <a:t>an author?</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8651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3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3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3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81" grpId="0" autoUpdateAnimBg="0"/>
      <p:bldP spid="873482" grpId="0" autoUpdateAnimBg="0"/>
      <p:bldP spid="873483" grpId="0" animBg="1"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81" name="Text Box 9"/>
          <p:cNvSpPr txBox="1">
            <a:spLocks noChangeArrowheads="1"/>
          </p:cNvSpPr>
          <p:nvPr/>
        </p:nvSpPr>
        <p:spPr bwMode="auto">
          <a:xfrm>
            <a:off x="76200" y="1295400"/>
            <a:ext cx="8686800" cy="1938992"/>
          </a:xfrm>
          <a:prstGeom prst="rect">
            <a:avLst/>
          </a:prstGeom>
          <a:noFill/>
          <a:ln w="9525">
            <a:noFill/>
            <a:miter lim="800000"/>
            <a:headEnd/>
            <a:tailEnd/>
          </a:ln>
        </p:spPr>
        <p:txBody>
          <a:bodyPr wrap="square">
            <a:spAutoFit/>
          </a:bodyPr>
          <a:lstStyle/>
          <a:p>
            <a:pPr marL="582613" lvl="1" indent="-6350"/>
            <a:r>
              <a:rPr lang="en-US" sz="3000" dirty="0" smtClean="0">
                <a:latin typeface="Comic Sans MS" pitchFamily="66" charset="0"/>
              </a:rPr>
              <a:t>Under federal law, ownership </a:t>
            </a:r>
            <a:r>
              <a:rPr lang="en-US" sz="3000" dirty="0">
                <a:latin typeface="Comic Sans MS" pitchFamily="66" charset="0"/>
              </a:rPr>
              <a:t>initially vests with the </a:t>
            </a:r>
            <a:r>
              <a:rPr lang="en-US" sz="3000" dirty="0" smtClean="0">
                <a:latin typeface="Comic Sans MS" pitchFamily="66" charset="0"/>
              </a:rPr>
              <a:t>author except in case of work-for-hire.  In addition, employment policies may require assignment of copyright.</a:t>
            </a:r>
            <a:endParaRPr lang="en-US" sz="3000" dirty="0">
              <a:latin typeface="Comic Sans MS" pitchFamily="66" charset="0"/>
            </a:endParaRPr>
          </a:p>
        </p:txBody>
      </p:sp>
      <p:sp>
        <p:nvSpPr>
          <p:cNvPr id="873482" name="Text Box 10"/>
          <p:cNvSpPr txBox="1">
            <a:spLocks noChangeArrowheads="1"/>
          </p:cNvSpPr>
          <p:nvPr/>
        </p:nvSpPr>
        <p:spPr bwMode="auto">
          <a:xfrm>
            <a:off x="0" y="4373940"/>
            <a:ext cx="8763000" cy="1477328"/>
          </a:xfrm>
          <a:prstGeom prst="rect">
            <a:avLst/>
          </a:prstGeom>
          <a:noFill/>
          <a:ln w="9525">
            <a:noFill/>
            <a:miter lim="800000"/>
            <a:headEnd/>
            <a:tailEnd/>
          </a:ln>
        </p:spPr>
        <p:txBody>
          <a:bodyPr>
            <a:spAutoFit/>
          </a:bodyPr>
          <a:lstStyle/>
          <a:p>
            <a:pPr marL="571500" lvl="1" indent="4763">
              <a:buClr>
                <a:schemeClr val="tx2"/>
              </a:buClr>
              <a:defRPr/>
            </a:pPr>
            <a:r>
              <a:rPr lang="en-US" sz="3000" dirty="0">
                <a:latin typeface="Comic Sans MS" pitchFamily="66" charset="0"/>
              </a:rPr>
              <a:t>Co-authors are </a:t>
            </a:r>
            <a:r>
              <a:rPr lang="en-US" sz="3000" u="sng" dirty="0">
                <a:solidFill>
                  <a:schemeClr val="bg1">
                    <a:lumMod val="25000"/>
                  </a:schemeClr>
                </a:solidFill>
                <a:latin typeface="Comic Sans MS" pitchFamily="66" charset="0"/>
              </a:rPr>
              <a:t>deemed tenants in common</a:t>
            </a:r>
            <a:r>
              <a:rPr lang="en-US" sz="3000" dirty="0">
                <a:solidFill>
                  <a:schemeClr val="tx2"/>
                </a:solidFill>
                <a:latin typeface="Comic Sans MS" pitchFamily="66" charset="0"/>
              </a:rPr>
              <a:t> </a:t>
            </a:r>
            <a:r>
              <a:rPr lang="en-US" sz="3000" dirty="0">
                <a:latin typeface="Comic Sans MS" pitchFamily="66" charset="0"/>
              </a:rPr>
              <a:t>(each has undivided ownership, but must account to the other owners</a:t>
            </a:r>
            <a:r>
              <a:rPr lang="en-US" sz="3000" dirty="0" smtClean="0">
                <a:latin typeface="Comic Sans MS" pitchFamily="66" charset="0"/>
              </a:rPr>
              <a:t>).</a:t>
            </a:r>
            <a:endParaRPr lang="en-US" sz="3000" dirty="0">
              <a:latin typeface="Comic Sans MS" pitchFamily="66" charset="0"/>
            </a:endParaRPr>
          </a:p>
        </p:txBody>
      </p:sp>
      <p:sp>
        <p:nvSpPr>
          <p:cNvPr id="873483" name="Text Box 11"/>
          <p:cNvSpPr txBox="1">
            <a:spLocks noChangeArrowheads="1"/>
          </p:cNvSpPr>
          <p:nvPr/>
        </p:nvSpPr>
        <p:spPr bwMode="auto">
          <a:xfrm>
            <a:off x="838200" y="3361492"/>
            <a:ext cx="7696200" cy="677108"/>
          </a:xfrm>
          <a:prstGeom prst="rect">
            <a:avLst/>
          </a:prstGeom>
          <a:solidFill>
            <a:srgbClr val="C00000"/>
          </a:solidFill>
          <a:ln w="38100">
            <a:solidFill>
              <a:schemeClr val="tx1"/>
            </a:solidFill>
            <a:miter lim="800000"/>
            <a:headEnd/>
            <a:tailEnd/>
          </a:ln>
          <a:effectLst/>
        </p:spPr>
        <p:txBody>
          <a:bodyPr wrap="square">
            <a:spAutoFit/>
          </a:bodyPr>
          <a:lstStyle/>
          <a:p>
            <a:pPr algn="ctr">
              <a:spcBef>
                <a:spcPct val="50000"/>
              </a:spcBef>
              <a:defRPr/>
            </a:pPr>
            <a:r>
              <a:rPr lang="en-US" sz="3800" dirty="0">
                <a:solidFill>
                  <a:srgbClr val="FFFFFF"/>
                </a:solidFill>
                <a:latin typeface="Comic Sans MS" pitchFamily="66" charset="0"/>
              </a:rPr>
              <a:t>How about joint works?</a:t>
            </a:r>
            <a:endParaRPr lang="en-US" sz="3800" u="sng" dirty="0">
              <a:solidFill>
                <a:srgbClr val="FFFFFF"/>
              </a:solidFill>
              <a:latin typeface="Comic Sans MS" pitchFamily="66" charset="0"/>
            </a:endParaRPr>
          </a:p>
        </p:txBody>
      </p:sp>
      <p:sp>
        <p:nvSpPr>
          <p:cNvPr id="6" name="Text Box 6"/>
          <p:cNvSpPr txBox="1">
            <a:spLocks noChangeArrowheads="1"/>
          </p:cNvSpPr>
          <p:nvPr/>
        </p:nvSpPr>
        <p:spPr bwMode="auto">
          <a:xfrm>
            <a:off x="228600" y="296862"/>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smtClean="0">
                <a:solidFill>
                  <a:srgbClr val="FFFFFF"/>
                </a:solidFill>
                <a:latin typeface="Comic Sans MS" pitchFamily="66" charset="0"/>
              </a:rPr>
              <a:t>Who owns a copyright</a:t>
            </a:r>
            <a:r>
              <a:rPr lang="en-US" sz="3800" dirty="0">
                <a:solidFill>
                  <a:srgbClr val="FFFFFF"/>
                </a:solidFill>
                <a:latin typeface="Comic Sans MS" pitchFamily="66" charset="0"/>
              </a:rPr>
              <a:t>?</a:t>
            </a:r>
          </a:p>
        </p:txBody>
      </p:sp>
    </p:spTree>
    <p:extLst>
      <p:ext uri="{BB962C8B-B14F-4D97-AF65-F5344CB8AC3E}">
        <p14:creationId xmlns:p14="http://schemas.microsoft.com/office/powerpoint/2010/main" val="238047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3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3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3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81" grpId="0" autoUpdateAnimBg="0"/>
      <p:bldP spid="873482" grpId="0" autoUpdateAnimBg="0"/>
      <p:bldP spid="873483" grpId="0" animBg="1"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82" name="Text Box 10"/>
          <p:cNvSpPr txBox="1">
            <a:spLocks noChangeArrowheads="1"/>
          </p:cNvSpPr>
          <p:nvPr/>
        </p:nvSpPr>
        <p:spPr bwMode="auto">
          <a:xfrm>
            <a:off x="0" y="2667000"/>
            <a:ext cx="8763000" cy="3323987"/>
          </a:xfrm>
          <a:prstGeom prst="rect">
            <a:avLst/>
          </a:prstGeom>
          <a:noFill/>
          <a:ln w="9525">
            <a:noFill/>
            <a:miter lim="800000"/>
            <a:headEnd/>
            <a:tailEnd/>
          </a:ln>
        </p:spPr>
        <p:txBody>
          <a:bodyPr>
            <a:spAutoFit/>
          </a:bodyPr>
          <a:lstStyle/>
          <a:p>
            <a:pPr marL="582613" lvl="1" indent="-6350">
              <a:defRPr/>
            </a:pPr>
            <a:r>
              <a:rPr lang="en-US" sz="3000" dirty="0" smtClean="0">
                <a:latin typeface="Comic Sans MS" pitchFamily="66" charset="0"/>
              </a:rPr>
              <a:t>Under the 1976 Copyright Act, an </a:t>
            </a:r>
            <a:r>
              <a:rPr lang="en-US" sz="3000" dirty="0">
                <a:latin typeface="Comic Sans MS" pitchFamily="66" charset="0"/>
              </a:rPr>
              <a:t>exception to the author ownership principle </a:t>
            </a:r>
            <a:r>
              <a:rPr lang="en-US" sz="3000" dirty="0" smtClean="0">
                <a:latin typeface="Comic Sans MS" pitchFamily="66" charset="0"/>
              </a:rPr>
              <a:t>is specified where in cases of work-for-hire, the </a:t>
            </a:r>
            <a:r>
              <a:rPr lang="en-US" sz="3000" b="1" u="sng" dirty="0">
                <a:solidFill>
                  <a:schemeClr val="bg1">
                    <a:lumMod val="25000"/>
                  </a:schemeClr>
                </a:solidFill>
                <a:latin typeface="Comic Sans MS" pitchFamily="66" charset="0"/>
              </a:rPr>
              <a:t>employer is considered the author</a:t>
            </a:r>
            <a:r>
              <a:rPr lang="en-US" sz="3000" dirty="0">
                <a:latin typeface="Comic Sans MS" pitchFamily="66" charset="0"/>
              </a:rPr>
              <a:t>.  The work prepared is deemed within the scope of employment as if it was ordered or commissioned by the employer.</a:t>
            </a:r>
          </a:p>
        </p:txBody>
      </p:sp>
      <p:sp>
        <p:nvSpPr>
          <p:cNvPr id="6" name="Text Box 6"/>
          <p:cNvSpPr txBox="1">
            <a:spLocks noChangeArrowheads="1"/>
          </p:cNvSpPr>
          <p:nvPr/>
        </p:nvSpPr>
        <p:spPr bwMode="auto">
          <a:xfrm>
            <a:off x="228600" y="296862"/>
            <a:ext cx="8686800" cy="1846659"/>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smtClean="0">
                <a:solidFill>
                  <a:srgbClr val="FFFFFF"/>
                </a:solidFill>
                <a:latin typeface="Comic Sans MS" pitchFamily="66" charset="0"/>
              </a:rPr>
              <a:t>Who owns a copyright when the work was created in a                        Work-for-Hire situation?</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1352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34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81" name="Text Box 9"/>
          <p:cNvSpPr txBox="1">
            <a:spLocks noChangeArrowheads="1"/>
          </p:cNvSpPr>
          <p:nvPr/>
        </p:nvSpPr>
        <p:spPr bwMode="auto">
          <a:xfrm>
            <a:off x="-76200" y="1981200"/>
            <a:ext cx="9144000" cy="3816429"/>
          </a:xfrm>
          <a:prstGeom prst="rect">
            <a:avLst/>
          </a:prstGeom>
          <a:noFill/>
          <a:ln w="9525">
            <a:noFill/>
            <a:miter lim="800000"/>
            <a:headEnd/>
            <a:tailEnd/>
          </a:ln>
        </p:spPr>
        <p:txBody>
          <a:bodyPr>
            <a:spAutoFit/>
          </a:bodyPr>
          <a:lstStyle/>
          <a:p>
            <a:pPr marL="582613" lvl="1" indent="-6350">
              <a:defRPr/>
            </a:pPr>
            <a:r>
              <a:rPr lang="en-US" sz="3200" dirty="0" smtClean="0">
                <a:latin typeface="Comic Sans MS" pitchFamily="66" charset="0"/>
              </a:rPr>
              <a:t>		  Ownership </a:t>
            </a:r>
            <a:r>
              <a:rPr lang="en-US" sz="3200" dirty="0">
                <a:latin typeface="Comic Sans MS" pitchFamily="66" charset="0"/>
              </a:rPr>
              <a:t>vests with the </a:t>
            </a:r>
            <a:r>
              <a:rPr lang="en-US" sz="3200" dirty="0" smtClean="0">
                <a:latin typeface="Comic Sans MS" pitchFamily="66" charset="0"/>
              </a:rPr>
              <a:t>author. </a:t>
            </a:r>
          </a:p>
          <a:p>
            <a:pPr marL="582613" lvl="1" indent="-6350">
              <a:defRPr/>
            </a:pPr>
            <a:endParaRPr lang="en-US" sz="1800" b="1" u="sng" dirty="0">
              <a:solidFill>
                <a:schemeClr val="bg1">
                  <a:lumMod val="25000"/>
                </a:schemeClr>
              </a:solidFill>
              <a:latin typeface="Comic Sans MS" pitchFamily="66" charset="0"/>
            </a:endParaRPr>
          </a:p>
          <a:p>
            <a:pPr marL="582613" lvl="1" indent="-6350">
              <a:defRPr/>
            </a:pPr>
            <a:r>
              <a:rPr lang="en-US" sz="3200" b="1" u="sng" dirty="0" smtClean="0">
                <a:solidFill>
                  <a:schemeClr val="bg1">
                    <a:lumMod val="25000"/>
                  </a:schemeClr>
                </a:solidFill>
                <a:latin typeface="Comic Sans MS" pitchFamily="66" charset="0"/>
              </a:rPr>
              <a:t>Exceptions</a:t>
            </a:r>
            <a:r>
              <a:rPr lang="en-US" sz="3200" dirty="0" smtClean="0">
                <a:latin typeface="Comic Sans MS" pitchFamily="66" charset="0"/>
              </a:rPr>
              <a:t> </a:t>
            </a:r>
            <a:r>
              <a:rPr lang="en-US" sz="3200" dirty="0">
                <a:latin typeface="Comic Sans MS" pitchFamily="66" charset="0"/>
              </a:rPr>
              <a:t>may occur </a:t>
            </a:r>
            <a:r>
              <a:rPr lang="en-US" sz="3200" dirty="0" smtClean="0">
                <a:latin typeface="Comic Sans MS" pitchFamily="66" charset="0"/>
              </a:rPr>
              <a:t>if a </a:t>
            </a:r>
            <a:r>
              <a:rPr lang="en-US" sz="3200" dirty="0">
                <a:latin typeface="Comic Sans MS" pitchFamily="66" charset="0"/>
              </a:rPr>
              <a:t>work was developed under </a:t>
            </a:r>
            <a:r>
              <a:rPr lang="en-US" sz="3200" dirty="0" smtClean="0">
                <a:latin typeface="Comic Sans MS" pitchFamily="66" charset="0"/>
              </a:rPr>
              <a:t>a sponsored </a:t>
            </a:r>
            <a:r>
              <a:rPr lang="en-US" sz="3200" dirty="0">
                <a:latin typeface="Comic Sans MS" pitchFamily="66" charset="0"/>
              </a:rPr>
              <a:t>research agreement </a:t>
            </a:r>
            <a:r>
              <a:rPr lang="en-US" sz="3200" dirty="0" smtClean="0">
                <a:latin typeface="Comic Sans MS" pitchFamily="66" charset="0"/>
              </a:rPr>
              <a:t>(university has obligations to sponsor) or if the work is deemed </a:t>
            </a:r>
            <a:r>
              <a:rPr lang="en-US" sz="3200" dirty="0">
                <a:latin typeface="Comic Sans MS" pitchFamily="66" charset="0"/>
              </a:rPr>
              <a:t>a </a:t>
            </a:r>
            <a:r>
              <a:rPr lang="en-US" sz="3200" dirty="0" smtClean="0">
                <a:latin typeface="Comic Sans MS" pitchFamily="66" charset="0"/>
              </a:rPr>
              <a:t>work-for-hire, i.e., the person was hired to produce the work!</a:t>
            </a:r>
            <a:endParaRPr lang="en-US" sz="3200" dirty="0">
              <a:latin typeface="Comic Sans MS" pitchFamily="66" charset="0"/>
            </a:endParaRPr>
          </a:p>
        </p:txBody>
      </p:sp>
      <p:sp>
        <p:nvSpPr>
          <p:cNvPr id="16388" name="Text Box 10"/>
          <p:cNvSpPr txBox="1">
            <a:spLocks noChangeArrowheads="1"/>
          </p:cNvSpPr>
          <p:nvPr/>
        </p:nvSpPr>
        <p:spPr bwMode="auto">
          <a:xfrm>
            <a:off x="609600" y="6580187"/>
            <a:ext cx="8763000" cy="646113"/>
          </a:xfrm>
          <a:prstGeom prst="rect">
            <a:avLst/>
          </a:prstGeom>
          <a:noFill/>
          <a:ln w="9525">
            <a:noFill/>
            <a:miter lim="800000"/>
            <a:headEnd/>
            <a:tailEnd/>
          </a:ln>
        </p:spPr>
        <p:txBody>
          <a:bodyPr>
            <a:spAutoFit/>
          </a:bodyPr>
          <a:lstStyle/>
          <a:p>
            <a:pPr marL="635000" lvl="1" indent="-58738">
              <a:buClr>
                <a:schemeClr val="tx2"/>
              </a:buClr>
            </a:pPr>
            <a:r>
              <a:rPr lang="en-US" sz="3600" dirty="0">
                <a:latin typeface="Comic Sans MS" pitchFamily="66" charset="0"/>
              </a:rPr>
              <a:t>	</a:t>
            </a:r>
            <a:endParaRPr lang="en-US" sz="3000" dirty="0">
              <a:latin typeface="Comic Sans MS" pitchFamily="66" charset="0"/>
            </a:endParaRPr>
          </a:p>
        </p:txBody>
      </p:sp>
      <p:sp>
        <p:nvSpPr>
          <p:cNvPr id="16389" name="Rectangle 6"/>
          <p:cNvSpPr>
            <a:spLocks noChangeArrowheads="1"/>
          </p:cNvSpPr>
          <p:nvPr/>
        </p:nvSpPr>
        <p:spPr bwMode="auto">
          <a:xfrm>
            <a:off x="2438400" y="7239000"/>
            <a:ext cx="2286000" cy="708025"/>
          </a:xfrm>
          <a:prstGeom prst="rect">
            <a:avLst/>
          </a:prstGeom>
          <a:noFill/>
          <a:ln w="9525">
            <a:noFill/>
            <a:miter lim="800000"/>
            <a:headEnd/>
            <a:tailEnd/>
          </a:ln>
        </p:spPr>
        <p:txBody>
          <a:bodyPr>
            <a:spAutoFit/>
          </a:bodyPr>
          <a:lstStyle/>
          <a:p>
            <a:pPr>
              <a:spcBef>
                <a:spcPct val="50000"/>
              </a:spcBef>
            </a:pPr>
            <a:endParaRPr lang="en-US" sz="4000" b="1" u="sng">
              <a:solidFill>
                <a:srgbClr val="000000"/>
              </a:solidFill>
              <a:latin typeface="Times New Roman" pitchFamily="18" charset="0"/>
            </a:endParaRPr>
          </a:p>
        </p:txBody>
      </p:sp>
      <p:sp>
        <p:nvSpPr>
          <p:cNvPr id="6" name="Text Box 6"/>
          <p:cNvSpPr txBox="1">
            <a:spLocks noChangeArrowheads="1"/>
          </p:cNvSpPr>
          <p:nvPr/>
        </p:nvSpPr>
        <p:spPr bwMode="auto">
          <a:xfrm>
            <a:off x="228600" y="296862"/>
            <a:ext cx="8686800" cy="1261884"/>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What is s</a:t>
            </a:r>
            <a:r>
              <a:rPr lang="en-US" sz="3800" dirty="0" smtClean="0">
                <a:solidFill>
                  <a:srgbClr val="FFFFFF"/>
                </a:solidFill>
                <a:latin typeface="Comic Sans MS" pitchFamily="66" charset="0"/>
              </a:rPr>
              <a:t>tandard </a:t>
            </a:r>
            <a:r>
              <a:rPr lang="en-US" sz="3800" dirty="0">
                <a:solidFill>
                  <a:srgbClr val="FFFFFF"/>
                </a:solidFill>
                <a:latin typeface="Comic Sans MS" pitchFamily="66" charset="0"/>
              </a:rPr>
              <a:t>u</a:t>
            </a:r>
            <a:r>
              <a:rPr lang="en-US" sz="3800" dirty="0" smtClean="0">
                <a:solidFill>
                  <a:srgbClr val="FFFFFF"/>
                </a:solidFill>
                <a:latin typeface="Comic Sans MS" pitchFamily="66" charset="0"/>
              </a:rPr>
              <a:t>niversity </a:t>
            </a:r>
            <a:r>
              <a:rPr lang="en-US" sz="3800" dirty="0">
                <a:solidFill>
                  <a:srgbClr val="FFFFFF"/>
                </a:solidFill>
                <a:latin typeface="Comic Sans MS" pitchFamily="66" charset="0"/>
              </a:rPr>
              <a:t>p</a:t>
            </a:r>
            <a:r>
              <a:rPr lang="en-US" sz="3800" dirty="0" smtClean="0">
                <a:solidFill>
                  <a:srgbClr val="FFFFFF"/>
                </a:solidFill>
                <a:latin typeface="Comic Sans MS" pitchFamily="66" charset="0"/>
              </a:rPr>
              <a:t>olicy </a:t>
            </a:r>
            <a:r>
              <a:rPr lang="en-US" sz="3800" dirty="0">
                <a:solidFill>
                  <a:srgbClr val="FFFFFF"/>
                </a:solidFill>
                <a:latin typeface="Comic Sans MS" pitchFamily="66" charset="0"/>
              </a:rPr>
              <a:t>c</a:t>
            </a:r>
            <a:r>
              <a:rPr lang="en-US" sz="3800" dirty="0" smtClean="0">
                <a:solidFill>
                  <a:srgbClr val="FFFFFF"/>
                </a:solidFill>
                <a:latin typeface="Comic Sans MS" pitchFamily="66" charset="0"/>
              </a:rPr>
              <a:t>oncerning </a:t>
            </a:r>
            <a:r>
              <a:rPr lang="en-US" sz="3800" dirty="0">
                <a:solidFill>
                  <a:srgbClr val="FFFFFF"/>
                </a:solidFill>
                <a:latin typeface="Comic Sans MS" pitchFamily="66" charset="0"/>
              </a:rPr>
              <a:t>c</a:t>
            </a:r>
            <a:r>
              <a:rPr lang="en-US" sz="3800" dirty="0" smtClean="0">
                <a:solidFill>
                  <a:srgbClr val="FFFFFF"/>
                </a:solidFill>
                <a:latin typeface="Comic Sans MS" pitchFamily="66" charset="0"/>
              </a:rPr>
              <a:t>opyright ownership?</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4654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3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81" grpId="0"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82" name="Text Box 10"/>
          <p:cNvSpPr txBox="1">
            <a:spLocks noChangeArrowheads="1"/>
          </p:cNvSpPr>
          <p:nvPr/>
        </p:nvSpPr>
        <p:spPr bwMode="auto">
          <a:xfrm>
            <a:off x="0" y="2133600"/>
            <a:ext cx="8763000" cy="2062103"/>
          </a:xfrm>
          <a:prstGeom prst="rect">
            <a:avLst/>
          </a:prstGeom>
          <a:noFill/>
          <a:ln w="9525">
            <a:noFill/>
            <a:miter lim="800000"/>
            <a:headEnd/>
            <a:tailEnd/>
          </a:ln>
        </p:spPr>
        <p:txBody>
          <a:bodyPr>
            <a:spAutoFit/>
          </a:bodyPr>
          <a:lstStyle/>
          <a:p>
            <a:pPr marL="635000" lvl="1" indent="-58738">
              <a:buClr>
                <a:schemeClr val="tx2"/>
              </a:buClr>
            </a:pPr>
            <a:r>
              <a:rPr lang="en-US" sz="3200" dirty="0" smtClean="0">
                <a:latin typeface="Comic Sans MS" pitchFamily="66" charset="0"/>
              </a:rPr>
              <a:t>They are usually </a:t>
            </a:r>
            <a:r>
              <a:rPr lang="en-US" sz="3200" dirty="0">
                <a:latin typeface="Comic Sans MS" pitchFamily="66" charset="0"/>
              </a:rPr>
              <a:t>viewed as works-for-hire, thus ownership </a:t>
            </a:r>
            <a:r>
              <a:rPr lang="en-US" sz="3200" dirty="0" smtClean="0">
                <a:latin typeface="Comic Sans MS" pitchFamily="66" charset="0"/>
              </a:rPr>
              <a:t>is </a:t>
            </a:r>
            <a:r>
              <a:rPr lang="en-US" sz="3200" dirty="0">
                <a:latin typeface="Comic Sans MS" pitchFamily="66" charset="0"/>
              </a:rPr>
              <a:t>assigned to the company or other entity “paying” for the work to be done. </a:t>
            </a:r>
          </a:p>
        </p:txBody>
      </p:sp>
      <p:sp>
        <p:nvSpPr>
          <p:cNvPr id="17412" name="Rectangle 6"/>
          <p:cNvSpPr>
            <a:spLocks noChangeArrowheads="1"/>
          </p:cNvSpPr>
          <p:nvPr/>
        </p:nvSpPr>
        <p:spPr bwMode="auto">
          <a:xfrm>
            <a:off x="2438400" y="7239000"/>
            <a:ext cx="2286000" cy="708025"/>
          </a:xfrm>
          <a:prstGeom prst="rect">
            <a:avLst/>
          </a:prstGeom>
          <a:noFill/>
          <a:ln w="9525">
            <a:noFill/>
            <a:miter lim="800000"/>
            <a:headEnd/>
            <a:tailEnd/>
          </a:ln>
        </p:spPr>
        <p:txBody>
          <a:bodyPr>
            <a:spAutoFit/>
          </a:bodyPr>
          <a:lstStyle/>
          <a:p>
            <a:pPr>
              <a:spcBef>
                <a:spcPct val="50000"/>
              </a:spcBef>
            </a:pPr>
            <a:endParaRPr lang="en-US" sz="4000" b="1" u="sng">
              <a:solidFill>
                <a:srgbClr val="000000"/>
              </a:solidFill>
              <a:latin typeface="Times New Roman" pitchFamily="18" charset="0"/>
            </a:endParaRPr>
          </a:p>
        </p:txBody>
      </p:sp>
      <p:sp>
        <p:nvSpPr>
          <p:cNvPr id="5" name="Text Box 6"/>
          <p:cNvSpPr txBox="1">
            <a:spLocks noChangeArrowheads="1"/>
          </p:cNvSpPr>
          <p:nvPr/>
        </p:nvSpPr>
        <p:spPr bwMode="auto">
          <a:xfrm>
            <a:off x="228600" y="296862"/>
            <a:ext cx="8686800" cy="1261884"/>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smtClean="0">
                <a:solidFill>
                  <a:srgbClr val="FFFFFF"/>
                </a:solidFill>
                <a:latin typeface="Comic Sans MS" pitchFamily="66" charset="0"/>
              </a:rPr>
              <a:t>How about </a:t>
            </a:r>
            <a:r>
              <a:rPr lang="en-US" sz="3800" dirty="0">
                <a:solidFill>
                  <a:srgbClr val="FFFFFF"/>
                </a:solidFill>
                <a:latin typeface="Comic Sans MS" pitchFamily="66" charset="0"/>
              </a:rPr>
              <a:t>e</a:t>
            </a:r>
            <a:r>
              <a:rPr lang="en-US" sz="3800" dirty="0" smtClean="0">
                <a:solidFill>
                  <a:srgbClr val="FFFFFF"/>
                </a:solidFill>
                <a:latin typeface="Comic Sans MS" pitchFamily="66" charset="0"/>
              </a:rPr>
              <a:t>xternal </a:t>
            </a:r>
            <a:r>
              <a:rPr lang="en-US" sz="3800" dirty="0">
                <a:solidFill>
                  <a:srgbClr val="FFFFFF"/>
                </a:solidFill>
                <a:latin typeface="Comic Sans MS" pitchFamily="66" charset="0"/>
              </a:rPr>
              <a:t>c</a:t>
            </a:r>
            <a:r>
              <a:rPr lang="en-US" sz="3800" dirty="0" smtClean="0">
                <a:solidFill>
                  <a:srgbClr val="FFFFFF"/>
                </a:solidFill>
                <a:latin typeface="Comic Sans MS" pitchFamily="66" charset="0"/>
              </a:rPr>
              <a:t>onsulting </a:t>
            </a:r>
            <a:r>
              <a:rPr lang="en-US" sz="3800" dirty="0">
                <a:solidFill>
                  <a:srgbClr val="FFFFFF"/>
                </a:solidFill>
                <a:latin typeface="Comic Sans MS" pitchFamily="66" charset="0"/>
              </a:rPr>
              <a:t>a</a:t>
            </a:r>
            <a:r>
              <a:rPr lang="en-US" sz="3800" dirty="0" smtClean="0">
                <a:solidFill>
                  <a:srgbClr val="FFFFFF"/>
                </a:solidFill>
                <a:latin typeface="Comic Sans MS" pitchFamily="66" charset="0"/>
              </a:rPr>
              <a:t>greements?</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65939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3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82" grpId="0"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707886"/>
          </a:xfrm>
          <a:prstGeom prst="rect">
            <a:avLst/>
          </a:prstGeom>
          <a:solidFill>
            <a:schemeClr val="bg1">
              <a:lumMod val="25000"/>
            </a:schemeClr>
          </a:solidFill>
          <a:ln w="38100">
            <a:solidFill>
              <a:schemeClr val="tx1"/>
            </a:solidFill>
            <a:miter lim="800000"/>
            <a:headEnd/>
            <a:tailEnd/>
          </a:ln>
        </p:spPr>
        <p:txBody>
          <a:bodyPr wrap="square">
            <a:spAutoFit/>
          </a:bodyPr>
          <a:lstStyle/>
          <a:p>
            <a:pPr algn="ctr"/>
            <a:r>
              <a:rPr lang="en-US" sz="4000" dirty="0">
                <a:solidFill>
                  <a:srgbClr val="FFFFFF"/>
                </a:solidFill>
                <a:latin typeface="Comic Sans MS" pitchFamily="66" charset="0"/>
              </a:rPr>
              <a:t>Copyrightable Material</a:t>
            </a:r>
          </a:p>
        </p:txBody>
      </p:sp>
      <p:sp>
        <p:nvSpPr>
          <p:cNvPr id="3" name="Rounded Rectangle 2"/>
          <p:cNvSpPr/>
          <p:nvPr/>
        </p:nvSpPr>
        <p:spPr bwMode="auto">
          <a:xfrm>
            <a:off x="457200" y="1219200"/>
            <a:ext cx="8305800" cy="5181600"/>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800" dirty="0" smtClean="0">
              <a:solidFill>
                <a:schemeClr val="bg1">
                  <a:lumMod val="25000"/>
                </a:schemeClr>
              </a:solidFill>
              <a:latin typeface="Comic Sans MS" pitchFamily="66" charset="0"/>
            </a:endParaRPr>
          </a:p>
          <a:p>
            <a:pPr marL="342900" indent="-342900">
              <a:buFont typeface="Arial" pitchFamily="34" charset="0"/>
              <a:buChar char="•"/>
            </a:pPr>
            <a:r>
              <a:rPr lang="en-US" sz="2600" dirty="0" smtClean="0">
                <a:solidFill>
                  <a:schemeClr val="bg1">
                    <a:lumMod val="25000"/>
                  </a:schemeClr>
                </a:solidFill>
                <a:latin typeface="Comic Sans MS" pitchFamily="66" charset="0"/>
              </a:rPr>
              <a:t>literary works</a:t>
            </a:r>
          </a:p>
          <a:p>
            <a:pPr marL="342900" indent="-342900">
              <a:buFont typeface="Arial" pitchFamily="34" charset="0"/>
              <a:buChar char="•"/>
            </a:pPr>
            <a:r>
              <a:rPr lang="en-US" sz="2600" dirty="0" smtClean="0">
                <a:solidFill>
                  <a:schemeClr val="bg1">
                    <a:lumMod val="25000"/>
                  </a:schemeClr>
                </a:solidFill>
                <a:latin typeface="Comic Sans MS" pitchFamily="66" charset="0"/>
              </a:rPr>
              <a:t>musical </a:t>
            </a:r>
            <a:r>
              <a:rPr lang="en-US" sz="2600" dirty="0">
                <a:solidFill>
                  <a:schemeClr val="bg1">
                    <a:lumMod val="25000"/>
                  </a:schemeClr>
                </a:solidFill>
                <a:latin typeface="Comic Sans MS" pitchFamily="66" charset="0"/>
              </a:rPr>
              <a:t>works, including any accompanying </a:t>
            </a:r>
            <a:r>
              <a:rPr lang="en-US" sz="2600" dirty="0" smtClean="0">
                <a:solidFill>
                  <a:schemeClr val="bg1">
                    <a:lumMod val="25000"/>
                  </a:schemeClr>
                </a:solidFill>
                <a:latin typeface="Comic Sans MS" pitchFamily="66" charset="0"/>
              </a:rPr>
              <a:t>words</a:t>
            </a:r>
            <a:endParaRPr lang="en-US" sz="2600" dirty="0">
              <a:solidFill>
                <a:schemeClr val="bg1">
                  <a:lumMod val="25000"/>
                </a:schemeClr>
              </a:solidFill>
              <a:latin typeface="Comic Sans MS" pitchFamily="66" charset="0"/>
            </a:endParaRPr>
          </a:p>
          <a:p>
            <a:pPr marL="342900" indent="-342900">
              <a:buFont typeface="Arial" pitchFamily="34" charset="0"/>
              <a:buChar char="•"/>
            </a:pPr>
            <a:r>
              <a:rPr lang="en-US" sz="2600" dirty="0">
                <a:solidFill>
                  <a:schemeClr val="bg1">
                    <a:lumMod val="25000"/>
                  </a:schemeClr>
                </a:solidFill>
                <a:latin typeface="Comic Sans MS" pitchFamily="66" charset="0"/>
              </a:rPr>
              <a:t>dramatic works, including any accompanying </a:t>
            </a:r>
            <a:r>
              <a:rPr lang="en-US" sz="2600" dirty="0" smtClean="0">
                <a:solidFill>
                  <a:schemeClr val="bg1">
                    <a:lumMod val="25000"/>
                  </a:schemeClr>
                </a:solidFill>
                <a:latin typeface="Comic Sans MS" pitchFamily="66" charset="0"/>
              </a:rPr>
              <a:t>music</a:t>
            </a:r>
            <a:endParaRPr lang="en-US" sz="2600" dirty="0">
              <a:solidFill>
                <a:schemeClr val="bg1">
                  <a:lumMod val="25000"/>
                </a:schemeClr>
              </a:solidFill>
              <a:latin typeface="Comic Sans MS" pitchFamily="66" charset="0"/>
            </a:endParaRPr>
          </a:p>
          <a:p>
            <a:pPr marL="342900" indent="-342900">
              <a:buFont typeface="Arial" pitchFamily="34" charset="0"/>
              <a:buChar char="•"/>
            </a:pPr>
            <a:r>
              <a:rPr lang="en-US" sz="2600" dirty="0">
                <a:solidFill>
                  <a:schemeClr val="bg1">
                    <a:lumMod val="25000"/>
                  </a:schemeClr>
                </a:solidFill>
                <a:latin typeface="Comic Sans MS" pitchFamily="66" charset="0"/>
              </a:rPr>
              <a:t>pantomimes and choreographic </a:t>
            </a:r>
            <a:r>
              <a:rPr lang="en-US" sz="2600" dirty="0" smtClean="0">
                <a:solidFill>
                  <a:schemeClr val="bg1">
                    <a:lumMod val="25000"/>
                  </a:schemeClr>
                </a:solidFill>
                <a:latin typeface="Comic Sans MS" pitchFamily="66" charset="0"/>
              </a:rPr>
              <a:t>works</a:t>
            </a:r>
          </a:p>
          <a:p>
            <a:pPr marL="342900" indent="-342900">
              <a:buFont typeface="Arial" pitchFamily="34" charset="0"/>
              <a:buChar char="•"/>
            </a:pPr>
            <a:r>
              <a:rPr lang="en-US" sz="2600" dirty="0">
                <a:solidFill>
                  <a:schemeClr val="bg1">
                    <a:lumMod val="25000"/>
                  </a:schemeClr>
                </a:solidFill>
                <a:latin typeface="Comic Sans MS" pitchFamily="66" charset="0"/>
              </a:rPr>
              <a:t>pictorial, graphic, and sculptural works</a:t>
            </a:r>
          </a:p>
          <a:p>
            <a:pPr marL="342900" indent="-342900">
              <a:buFont typeface="Arial" pitchFamily="34" charset="0"/>
              <a:buChar char="•"/>
            </a:pPr>
            <a:r>
              <a:rPr lang="en-US" sz="2600" dirty="0">
                <a:solidFill>
                  <a:schemeClr val="bg1">
                    <a:lumMod val="25000"/>
                  </a:schemeClr>
                </a:solidFill>
                <a:latin typeface="Comic Sans MS" pitchFamily="66" charset="0"/>
              </a:rPr>
              <a:t>motion pictures and other audiovisual works</a:t>
            </a:r>
          </a:p>
          <a:p>
            <a:pPr marL="342900" indent="-342900">
              <a:buFont typeface="Arial" pitchFamily="34" charset="0"/>
              <a:buChar char="•"/>
            </a:pPr>
            <a:r>
              <a:rPr lang="en-US" sz="2600" dirty="0">
                <a:solidFill>
                  <a:schemeClr val="bg1">
                    <a:lumMod val="25000"/>
                  </a:schemeClr>
                </a:solidFill>
                <a:latin typeface="Comic Sans MS" pitchFamily="66" charset="0"/>
              </a:rPr>
              <a:t>sound recordings</a:t>
            </a:r>
          </a:p>
          <a:p>
            <a:pPr marL="342900" indent="-342900">
              <a:buFont typeface="Arial" pitchFamily="34" charset="0"/>
              <a:buChar char="•"/>
            </a:pPr>
            <a:r>
              <a:rPr lang="en-US" sz="2600" dirty="0">
                <a:solidFill>
                  <a:schemeClr val="bg1">
                    <a:lumMod val="25000"/>
                  </a:schemeClr>
                </a:solidFill>
                <a:latin typeface="Comic Sans MS" pitchFamily="66" charset="0"/>
              </a:rPr>
              <a:t>architectural </a:t>
            </a:r>
            <a:r>
              <a:rPr lang="en-US" sz="2600" dirty="0" smtClean="0">
                <a:solidFill>
                  <a:schemeClr val="bg1">
                    <a:lumMod val="25000"/>
                  </a:schemeClr>
                </a:solidFill>
                <a:latin typeface="Comic Sans MS" pitchFamily="66" charset="0"/>
              </a:rPr>
              <a:t>works</a:t>
            </a:r>
          </a:p>
          <a:p>
            <a:endParaRPr lang="en-US" sz="800" dirty="0" smtClean="0">
              <a:solidFill>
                <a:schemeClr val="bg1">
                  <a:lumMod val="25000"/>
                </a:schemeClr>
              </a:solidFill>
              <a:latin typeface="Comic Sans MS" pitchFamily="66" charset="0"/>
            </a:endParaRPr>
          </a:p>
          <a:p>
            <a:pPr algn="ctr"/>
            <a:r>
              <a:rPr lang="en-US" sz="2600" b="1" dirty="0" smtClean="0">
                <a:solidFill>
                  <a:schemeClr val="bg1">
                    <a:lumMod val="25000"/>
                  </a:schemeClr>
                </a:solidFill>
                <a:latin typeface="Comic Sans MS" pitchFamily="66" charset="0"/>
              </a:rPr>
              <a:t>All works must meet the test of originality!</a:t>
            </a:r>
            <a:endParaRPr lang="en-US" sz="2600" b="1" dirty="0">
              <a:solidFill>
                <a:schemeClr val="bg1">
                  <a:lumMod val="25000"/>
                </a:schemeClr>
              </a:solidFill>
              <a:latin typeface="Comic Sans MS" pitchFamily="66" charset="0"/>
            </a:endParaRPr>
          </a:p>
          <a:p>
            <a:endParaRPr lang="en-US" sz="2000" dirty="0">
              <a:solidFill>
                <a:schemeClr val="bg1">
                  <a:lumMod val="25000"/>
                </a:schemeClr>
              </a:solidFill>
              <a:latin typeface="Comic Sans MS" pitchFamily="66" charset="0"/>
            </a:endParaRPr>
          </a:p>
        </p:txBody>
      </p:sp>
    </p:spTree>
    <p:extLst>
      <p:ext uri="{BB962C8B-B14F-4D97-AF65-F5344CB8AC3E}">
        <p14:creationId xmlns:p14="http://schemas.microsoft.com/office/powerpoint/2010/main" val="209850699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304800" y="304800"/>
            <a:ext cx="8153400" cy="677108"/>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defRPr/>
            </a:pPr>
            <a:r>
              <a:rPr lang="en-US" sz="3800" dirty="0">
                <a:solidFill>
                  <a:srgbClr val="FFFFFF"/>
                </a:solidFill>
                <a:latin typeface="Comic Sans MS" pitchFamily="66" charset="0"/>
              </a:rPr>
              <a:t>Case Law: Emphasis on Originality</a:t>
            </a:r>
          </a:p>
        </p:txBody>
      </p:sp>
      <p:sp>
        <p:nvSpPr>
          <p:cNvPr id="8195" name="Text Box 6"/>
          <p:cNvSpPr txBox="1">
            <a:spLocks noChangeArrowheads="1"/>
          </p:cNvSpPr>
          <p:nvPr/>
        </p:nvSpPr>
        <p:spPr bwMode="auto">
          <a:xfrm>
            <a:off x="0" y="1143000"/>
            <a:ext cx="9144000" cy="4839786"/>
          </a:xfrm>
          <a:prstGeom prst="rect">
            <a:avLst/>
          </a:prstGeom>
          <a:noFill/>
          <a:ln w="9525">
            <a:noFill/>
            <a:miter lim="800000"/>
            <a:headEnd/>
            <a:tailEnd/>
          </a:ln>
        </p:spPr>
        <p:txBody>
          <a:bodyPr>
            <a:spAutoFit/>
          </a:bodyPr>
          <a:lstStyle/>
          <a:p>
            <a:pPr marL="338138" indent="-338138" algn="ctr">
              <a:spcBef>
                <a:spcPct val="50000"/>
              </a:spcBef>
              <a:buClr>
                <a:schemeClr val="tx2"/>
              </a:buClr>
              <a:defRPr/>
            </a:pPr>
            <a:r>
              <a:rPr lang="en-US" sz="2400" b="1" dirty="0">
                <a:latin typeface="Times New Roman" pitchFamily="18" charset="0"/>
              </a:rPr>
              <a:t>	</a:t>
            </a:r>
            <a:r>
              <a:rPr lang="en-US" sz="3200" b="1" dirty="0">
                <a:latin typeface="Comic Sans MS" pitchFamily="66" charset="0"/>
              </a:rPr>
              <a:t>1991 – </a:t>
            </a:r>
            <a:r>
              <a:rPr lang="en-US" sz="3200" b="1" dirty="0" err="1">
                <a:latin typeface="Comic Sans MS" pitchFamily="66" charset="0"/>
              </a:rPr>
              <a:t>Feist</a:t>
            </a:r>
            <a:r>
              <a:rPr lang="en-US" sz="3200" b="1" dirty="0">
                <a:latin typeface="Comic Sans MS" pitchFamily="66" charset="0"/>
              </a:rPr>
              <a:t> Publications v. Rural Telephone Service Co.</a:t>
            </a:r>
          </a:p>
          <a:p>
            <a:pPr marL="338138" indent="-338138" algn="ctr">
              <a:spcBef>
                <a:spcPct val="50000"/>
              </a:spcBef>
              <a:buClr>
                <a:schemeClr val="tx2"/>
              </a:buClr>
              <a:defRPr/>
            </a:pPr>
            <a:endParaRPr lang="en-US" sz="800" b="1" dirty="0">
              <a:latin typeface="Times New Roman" pitchFamily="18" charset="0"/>
            </a:endParaRPr>
          </a:p>
          <a:p>
            <a:pPr marL="458788" lvl="1" indent="-6350">
              <a:spcBef>
                <a:spcPct val="30000"/>
              </a:spcBef>
              <a:defRPr/>
            </a:pPr>
            <a:r>
              <a:rPr lang="en-US" sz="2500" dirty="0">
                <a:latin typeface="Comic Sans MS" pitchFamily="66" charset="0"/>
              </a:rPr>
              <a:t>The U.S. Supreme Court found that the U.S. Constitution requires for a work to receive copyright protection, it </a:t>
            </a:r>
            <a:r>
              <a:rPr lang="en-US" sz="2500" u="sng" dirty="0">
                <a:solidFill>
                  <a:schemeClr val="bg1">
                    <a:lumMod val="25000"/>
                  </a:schemeClr>
                </a:solidFill>
                <a:latin typeface="Comic Sans MS" pitchFamily="66" charset="0"/>
              </a:rPr>
              <a:t>must reflect creative expression or originality</a:t>
            </a:r>
            <a:r>
              <a:rPr lang="en-US" sz="2500" dirty="0">
                <a:latin typeface="Comic Sans MS" pitchFamily="66" charset="0"/>
              </a:rPr>
              <a:t>.  Thus, the compilation of a telephone directory by </a:t>
            </a:r>
            <a:r>
              <a:rPr lang="en-US" sz="2500" dirty="0" err="1">
                <a:latin typeface="Comic Sans MS" pitchFamily="66" charset="0"/>
              </a:rPr>
              <a:t>Feist</a:t>
            </a:r>
            <a:r>
              <a:rPr lang="en-US" sz="2500" dirty="0">
                <a:latin typeface="Comic Sans MS" pitchFamily="66" charset="0"/>
              </a:rPr>
              <a:t> was not an infringement even though it was compiled from the information in the Rural Telephone Service White Pages.  The information in the white pages was not copyrightable because it comprised </a:t>
            </a:r>
            <a:r>
              <a:rPr lang="en-US" sz="2500" dirty="0">
                <a:solidFill>
                  <a:schemeClr val="bg1">
                    <a:lumMod val="25000"/>
                  </a:schemeClr>
                </a:solidFill>
                <a:latin typeface="Comic Sans MS" pitchFamily="66" charset="0"/>
              </a:rPr>
              <a:t>“</a:t>
            </a:r>
            <a:r>
              <a:rPr lang="en-US" sz="2500" u="sng" dirty="0">
                <a:solidFill>
                  <a:schemeClr val="bg1">
                    <a:lumMod val="25000"/>
                  </a:schemeClr>
                </a:solidFill>
                <a:latin typeface="Comic Sans MS" pitchFamily="66" charset="0"/>
              </a:rPr>
              <a:t>comprehensive collection of facts arranged in conventional formats</a:t>
            </a:r>
            <a:r>
              <a:rPr lang="en-US" sz="2500" dirty="0">
                <a:solidFill>
                  <a:schemeClr val="bg1">
                    <a:lumMod val="25000"/>
                  </a:schemeClr>
                </a:solidFill>
                <a:latin typeface="Comic Sans MS" pitchFamily="66" charset="0"/>
              </a:rPr>
              <a:t>.”</a:t>
            </a:r>
          </a:p>
        </p:txBody>
      </p:sp>
    </p:spTree>
    <p:extLst>
      <p:ext uri="{BB962C8B-B14F-4D97-AF65-F5344CB8AC3E}">
        <p14:creationId xmlns:p14="http://schemas.microsoft.com/office/powerpoint/2010/main" val="344547424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28600" y="313492"/>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What </a:t>
            </a:r>
            <a:r>
              <a:rPr lang="en-US" sz="3800" dirty="0" smtClean="0">
                <a:solidFill>
                  <a:srgbClr val="FFFFFF"/>
                </a:solidFill>
                <a:latin typeface="Comic Sans MS" pitchFamily="66" charset="0"/>
              </a:rPr>
              <a:t>rights </a:t>
            </a:r>
            <a:r>
              <a:rPr lang="en-US" sz="3800" dirty="0">
                <a:solidFill>
                  <a:srgbClr val="FFFFFF"/>
                </a:solidFill>
                <a:latin typeface="Comic Sans MS" pitchFamily="66" charset="0"/>
              </a:rPr>
              <a:t>are </a:t>
            </a:r>
            <a:r>
              <a:rPr lang="en-US" sz="3800" dirty="0" smtClean="0">
                <a:solidFill>
                  <a:srgbClr val="FFFFFF"/>
                </a:solidFill>
                <a:latin typeface="Comic Sans MS" pitchFamily="66" charset="0"/>
              </a:rPr>
              <a:t>conferred</a:t>
            </a:r>
            <a:r>
              <a:rPr lang="en-US" sz="3800" dirty="0">
                <a:solidFill>
                  <a:srgbClr val="FFFFFF"/>
                </a:solidFill>
                <a:latin typeface="Comic Sans MS" pitchFamily="66" charset="0"/>
              </a:rPr>
              <a:t>?</a:t>
            </a:r>
          </a:p>
        </p:txBody>
      </p:sp>
      <p:sp>
        <p:nvSpPr>
          <p:cNvPr id="9219" name="Text Box 6"/>
          <p:cNvSpPr txBox="1">
            <a:spLocks noChangeArrowheads="1"/>
          </p:cNvSpPr>
          <p:nvPr/>
        </p:nvSpPr>
        <p:spPr bwMode="auto">
          <a:xfrm>
            <a:off x="152400" y="1219200"/>
            <a:ext cx="8763000" cy="579438"/>
          </a:xfrm>
          <a:prstGeom prst="rect">
            <a:avLst/>
          </a:prstGeom>
          <a:noFill/>
          <a:ln w="9525">
            <a:noFill/>
            <a:miter lim="800000"/>
            <a:headEnd/>
            <a:tailEnd/>
          </a:ln>
        </p:spPr>
        <p:txBody>
          <a:bodyPr>
            <a:spAutoFit/>
          </a:bodyPr>
          <a:lstStyle/>
          <a:p>
            <a:pPr>
              <a:spcBef>
                <a:spcPct val="50000"/>
              </a:spcBef>
            </a:pPr>
            <a:endParaRPr lang="en-US" sz="3200" b="1">
              <a:latin typeface="Times New Roman" pitchFamily="18" charset="0"/>
            </a:endParaRPr>
          </a:p>
        </p:txBody>
      </p:sp>
      <p:sp>
        <p:nvSpPr>
          <p:cNvPr id="906247" name="Text Box 7"/>
          <p:cNvSpPr txBox="1">
            <a:spLocks noChangeArrowheads="1"/>
          </p:cNvSpPr>
          <p:nvPr/>
        </p:nvSpPr>
        <p:spPr bwMode="auto">
          <a:xfrm>
            <a:off x="0" y="1447800"/>
            <a:ext cx="8763000" cy="5262979"/>
          </a:xfrm>
          <a:prstGeom prst="rect">
            <a:avLst/>
          </a:prstGeom>
          <a:noFill/>
          <a:ln w="9525">
            <a:noFill/>
            <a:miter lim="800000"/>
            <a:headEnd/>
            <a:tailEnd/>
          </a:ln>
        </p:spPr>
        <p:txBody>
          <a:bodyPr>
            <a:spAutoFit/>
          </a:bodyPr>
          <a:lstStyle/>
          <a:p>
            <a:pPr marL="920750" lvl="1" indent="-344488">
              <a:spcBef>
                <a:spcPct val="20000"/>
              </a:spcBef>
              <a:buClr>
                <a:schemeClr val="bg1">
                  <a:lumMod val="25000"/>
                </a:schemeClr>
              </a:buClr>
              <a:buFont typeface="Wingdings" pitchFamily="2" charset="2"/>
              <a:buChar char="§"/>
              <a:defRPr/>
            </a:pPr>
            <a:r>
              <a:rPr lang="en-US" sz="3000" b="1" u="sng" dirty="0">
                <a:latin typeface="Comic Sans MS" pitchFamily="66" charset="0"/>
              </a:rPr>
              <a:t>Reproduction</a:t>
            </a:r>
            <a:r>
              <a:rPr lang="en-US" sz="3000" dirty="0">
                <a:latin typeface="Comic Sans MS" pitchFamily="66" charset="0"/>
              </a:rPr>
              <a:t> – copying a work</a:t>
            </a:r>
            <a:endParaRPr lang="en-US" sz="3000" b="1" u="sng" dirty="0">
              <a:latin typeface="Comic Sans MS" pitchFamily="66" charset="0"/>
            </a:endParaRPr>
          </a:p>
          <a:p>
            <a:pPr marL="920750" lvl="1" indent="-344488">
              <a:spcBef>
                <a:spcPct val="20000"/>
              </a:spcBef>
              <a:buClr>
                <a:schemeClr val="bg1">
                  <a:lumMod val="25000"/>
                </a:schemeClr>
              </a:buClr>
              <a:buFont typeface="Wingdings" pitchFamily="2" charset="2"/>
              <a:buChar char="§"/>
              <a:defRPr/>
            </a:pPr>
            <a:r>
              <a:rPr lang="en-US" sz="3000" b="1" u="sng" dirty="0">
                <a:latin typeface="Comic Sans MS" pitchFamily="66" charset="0"/>
              </a:rPr>
              <a:t>Distribution</a:t>
            </a:r>
            <a:r>
              <a:rPr lang="en-US" sz="3000" dirty="0">
                <a:latin typeface="Comic Sans MS" pitchFamily="66" charset="0"/>
              </a:rPr>
              <a:t> – distributing work publically</a:t>
            </a:r>
            <a:endParaRPr lang="en-US" sz="3000" u="sng" dirty="0">
              <a:latin typeface="Comic Sans MS" pitchFamily="66" charset="0"/>
            </a:endParaRPr>
          </a:p>
          <a:p>
            <a:pPr marL="920750" lvl="1" indent="-344488">
              <a:spcBef>
                <a:spcPct val="20000"/>
              </a:spcBef>
              <a:buClr>
                <a:schemeClr val="bg1">
                  <a:lumMod val="25000"/>
                </a:schemeClr>
              </a:buClr>
              <a:buFont typeface="Wingdings" pitchFamily="2" charset="2"/>
              <a:buChar char="§"/>
              <a:defRPr/>
            </a:pPr>
            <a:r>
              <a:rPr lang="en-US" sz="3000" b="1" u="sng" dirty="0">
                <a:latin typeface="Comic Sans MS" pitchFamily="66" charset="0"/>
              </a:rPr>
              <a:t>Performance</a:t>
            </a:r>
            <a:r>
              <a:rPr lang="en-US" sz="3000" dirty="0">
                <a:latin typeface="Comic Sans MS" pitchFamily="66" charset="0"/>
              </a:rPr>
              <a:t> – performing work publically</a:t>
            </a:r>
          </a:p>
          <a:p>
            <a:pPr marL="920750" lvl="1" indent="-344488">
              <a:spcBef>
                <a:spcPct val="20000"/>
              </a:spcBef>
              <a:buClr>
                <a:schemeClr val="bg1">
                  <a:lumMod val="25000"/>
                </a:schemeClr>
              </a:buClr>
              <a:buFont typeface="Wingdings" pitchFamily="2" charset="2"/>
              <a:buChar char="§"/>
              <a:defRPr/>
            </a:pPr>
            <a:r>
              <a:rPr lang="en-US" sz="3000" b="1" u="sng" dirty="0">
                <a:latin typeface="Comic Sans MS" pitchFamily="66" charset="0"/>
              </a:rPr>
              <a:t>Display</a:t>
            </a:r>
            <a:r>
              <a:rPr lang="en-US" sz="3000" dirty="0">
                <a:latin typeface="Comic Sans MS" pitchFamily="66" charset="0"/>
              </a:rPr>
              <a:t> - displaying work publically to include posting on web</a:t>
            </a:r>
          </a:p>
          <a:p>
            <a:pPr marL="920750" lvl="1" indent="-344488">
              <a:spcBef>
                <a:spcPct val="20000"/>
              </a:spcBef>
              <a:buClr>
                <a:schemeClr val="bg1">
                  <a:lumMod val="25000"/>
                </a:schemeClr>
              </a:buClr>
              <a:buFont typeface="Wingdings" pitchFamily="2" charset="2"/>
              <a:buChar char="§"/>
              <a:defRPr/>
            </a:pPr>
            <a:r>
              <a:rPr lang="en-US" sz="3000" b="1" u="sng" dirty="0">
                <a:latin typeface="Comic Sans MS" pitchFamily="66" charset="0"/>
              </a:rPr>
              <a:t>Sound Recording and Digital Audio Transmission</a:t>
            </a:r>
            <a:r>
              <a:rPr lang="en-US" sz="3000" b="1" dirty="0">
                <a:latin typeface="Comic Sans MS" pitchFamily="66" charset="0"/>
              </a:rPr>
              <a:t> </a:t>
            </a:r>
            <a:r>
              <a:rPr lang="en-US" sz="3000" dirty="0">
                <a:latin typeface="Comic Sans MS" pitchFamily="66" charset="0"/>
              </a:rPr>
              <a:t>includes all mediums (present and future)</a:t>
            </a:r>
          </a:p>
          <a:p>
            <a:pPr marL="920750" lvl="1" indent="-344488">
              <a:spcBef>
                <a:spcPct val="20000"/>
              </a:spcBef>
              <a:buClr>
                <a:schemeClr val="bg1">
                  <a:lumMod val="25000"/>
                </a:schemeClr>
              </a:buClr>
              <a:buFont typeface="Wingdings" pitchFamily="2" charset="2"/>
              <a:buChar char="§"/>
              <a:defRPr/>
            </a:pPr>
            <a:r>
              <a:rPr lang="en-US" sz="3000" b="1" u="sng" dirty="0">
                <a:latin typeface="Comic Sans MS" pitchFamily="66" charset="0"/>
              </a:rPr>
              <a:t>Adaptation</a:t>
            </a:r>
            <a:r>
              <a:rPr lang="en-US" sz="3000" dirty="0">
                <a:latin typeface="Comic Sans MS" pitchFamily="66" charset="0"/>
              </a:rPr>
              <a:t> – preparing derivative works</a:t>
            </a:r>
            <a:endParaRPr lang="en-US" sz="3000" b="1" u="sng" dirty="0">
              <a:latin typeface="Comic Sans MS" pitchFamily="66" charset="0"/>
            </a:endParaRPr>
          </a:p>
          <a:p>
            <a:pPr marL="920750" lvl="1" indent="-344488">
              <a:spcBef>
                <a:spcPct val="20000"/>
              </a:spcBef>
              <a:buClr>
                <a:srgbClr val="077F43"/>
              </a:buClr>
              <a:defRPr/>
            </a:pPr>
            <a:endParaRPr lang="en-US" sz="3000" dirty="0">
              <a:latin typeface="Comic Sans MS" pitchFamily="66" charset="0"/>
            </a:endParaRPr>
          </a:p>
        </p:txBody>
      </p:sp>
    </p:spTree>
    <p:extLst>
      <p:ext uri="{BB962C8B-B14F-4D97-AF65-F5344CB8AC3E}">
        <p14:creationId xmlns:p14="http://schemas.microsoft.com/office/powerpoint/2010/main" val="85586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62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62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62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62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05800" cy="5355312"/>
          </a:xfrm>
          <a:prstGeom prst="rect">
            <a:avLst/>
          </a:prstGeom>
          <a:ln w="57150">
            <a:solidFill>
              <a:schemeClr val="bg1">
                <a:lumMod val="25000"/>
              </a:schemeClr>
            </a:solidFill>
          </a:ln>
        </p:spPr>
        <p:txBody>
          <a:bodyPr wrap="square">
            <a:spAutoFit/>
          </a:bodyPr>
          <a:lstStyle/>
          <a:p>
            <a:r>
              <a:rPr lang="en-US" sz="2000" dirty="0">
                <a:latin typeface="Comic Sans MS" pitchFamily="66" charset="0"/>
              </a:rPr>
              <a:t>These materials were prepared by Timothy L. </a:t>
            </a:r>
            <a:r>
              <a:rPr lang="en-US" sz="2000" dirty="0" err="1">
                <a:latin typeface="Comic Sans MS" pitchFamily="66" charset="0"/>
              </a:rPr>
              <a:t>Quigg</a:t>
            </a:r>
            <a:r>
              <a:rPr lang="en-US" sz="2000" dirty="0">
                <a:latin typeface="Comic Sans MS" pitchFamily="66" charset="0"/>
              </a:rPr>
              <a:t>, Associate Chair for Administration, Finance and Entrepreneurship, Computer Science Department, UNC-Chapel Hill as part of the “Research Administration for Scientists” class.  </a:t>
            </a:r>
            <a:r>
              <a:rPr lang="en-US" sz="2000" dirty="0" smtClean="0">
                <a:latin typeface="Comic Sans MS" pitchFamily="66" charset="0"/>
              </a:rPr>
              <a:t>The materials are published in four volumes: Volume 1 – Research Funding,  </a:t>
            </a:r>
            <a:r>
              <a:rPr lang="en-US" sz="2000" dirty="0" err="1" smtClean="0">
                <a:latin typeface="Comic Sans MS" pitchFamily="66" charset="0"/>
              </a:rPr>
              <a:t>Grantsmanship</a:t>
            </a:r>
            <a:r>
              <a:rPr lang="en-US" sz="2000" dirty="0" smtClean="0">
                <a:latin typeface="Comic Sans MS" pitchFamily="66" charset="0"/>
              </a:rPr>
              <a:t>, and Research Ethics, Volume 2 - </a:t>
            </a:r>
            <a:r>
              <a:rPr lang="en-US" sz="2000" dirty="0">
                <a:latin typeface="Comic Sans MS" pitchFamily="66" charset="0"/>
              </a:rPr>
              <a:t>Agreement Types, Budgeting, FAR, and OMB Circulars A-21 and </a:t>
            </a:r>
            <a:r>
              <a:rPr lang="en-US" sz="2000" dirty="0" smtClean="0">
                <a:latin typeface="Comic Sans MS" pitchFamily="66" charset="0"/>
              </a:rPr>
              <a:t>A-110, Volume 3 – Management in the Academic and Scientific Enterprise, and Volume 4 – Intellectual Property: Patents</a:t>
            </a:r>
            <a:r>
              <a:rPr lang="en-US" sz="2000" smtClean="0">
                <a:latin typeface="Comic Sans MS" pitchFamily="66" charset="0"/>
              </a:rPr>
              <a:t>, Copyrights, </a:t>
            </a:r>
            <a:r>
              <a:rPr lang="en-US" sz="2000" dirty="0" smtClean="0">
                <a:latin typeface="Comic Sans MS" pitchFamily="66" charset="0"/>
              </a:rPr>
              <a:t>Trademarks and Trade Secrets.</a:t>
            </a:r>
          </a:p>
          <a:p>
            <a:endParaRPr lang="en-US" sz="2000" dirty="0">
              <a:latin typeface="Comic Sans MS" pitchFamily="66" charset="0"/>
            </a:endParaRPr>
          </a:p>
          <a:p>
            <a:r>
              <a:rPr lang="en-US" sz="2000" dirty="0" smtClean="0">
                <a:latin typeface="Comic Sans MS" pitchFamily="66" charset="0"/>
              </a:rPr>
              <a:t>Tim </a:t>
            </a:r>
            <a:r>
              <a:rPr lang="en-US" sz="2000" dirty="0">
                <a:latin typeface="Comic Sans MS" pitchFamily="66" charset="0"/>
              </a:rPr>
              <a:t>created and taught this class each year from </a:t>
            </a:r>
            <a:r>
              <a:rPr lang="en-US" sz="2000" dirty="0" smtClean="0">
                <a:latin typeface="Comic Sans MS" pitchFamily="66" charset="0"/>
              </a:rPr>
              <a:t>2001-2013</a:t>
            </a:r>
            <a:r>
              <a:rPr lang="en-US" sz="2000" dirty="0">
                <a:latin typeface="Comic Sans MS" pitchFamily="66" charset="0"/>
              </a:rPr>
              <a:t>.  More than </a:t>
            </a:r>
            <a:r>
              <a:rPr lang="en-US" sz="2000" dirty="0" smtClean="0">
                <a:latin typeface="Comic Sans MS" pitchFamily="66" charset="0"/>
              </a:rPr>
              <a:t>600 </a:t>
            </a:r>
            <a:r>
              <a:rPr lang="en-US" sz="2000" dirty="0">
                <a:latin typeface="Comic Sans MS" pitchFamily="66" charset="0"/>
              </a:rPr>
              <a:t>graduate students, post-docs, faculty and staff from over 40 </a:t>
            </a:r>
            <a:r>
              <a:rPr lang="en-US" sz="2000" dirty="0" smtClean="0">
                <a:latin typeface="Comic Sans MS" pitchFamily="66" charset="0"/>
              </a:rPr>
              <a:t>UNC-Chapel Hill departments took </a:t>
            </a:r>
            <a:r>
              <a:rPr lang="en-US" sz="2000" dirty="0">
                <a:latin typeface="Comic Sans MS" pitchFamily="66" charset="0"/>
              </a:rPr>
              <a:t>this class, many for credit and many others as auditors.  In 2009, the Computer Science Graduate Student Association honored Tim with the Excellence in Teaching Award for his work with this class!</a:t>
            </a:r>
            <a:r>
              <a:rPr lang="en-US" sz="2200" dirty="0">
                <a:latin typeface="Comic Sans MS" pitchFamily="66" charset="0"/>
              </a:rPr>
              <a:t/>
            </a:r>
            <a:br>
              <a:rPr lang="en-US" sz="2200" dirty="0">
                <a:latin typeface="Comic Sans MS" pitchFamily="66" charset="0"/>
              </a:rPr>
            </a:br>
            <a:endParaRPr lang="en-US" sz="2200" dirty="0"/>
          </a:p>
        </p:txBody>
      </p:sp>
    </p:spTree>
    <p:extLst>
      <p:ext uri="{BB962C8B-B14F-4D97-AF65-F5344CB8AC3E}">
        <p14:creationId xmlns:p14="http://schemas.microsoft.com/office/powerpoint/2010/main" val="2272671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0"/>
            <a:ext cx="9144000" cy="838200"/>
          </a:xfrm>
        </p:spPr>
        <p:txBody>
          <a:bodyPr/>
          <a:lstStyle/>
          <a:p>
            <a:pPr algn="ctr">
              <a:defRPr/>
            </a:pPr>
            <a:r>
              <a:rPr lang="en-US" sz="4000" dirty="0" smtClean="0"/>
              <a:t/>
            </a:r>
            <a:br>
              <a:rPr lang="en-US" sz="4000" dirty="0" smtClean="0"/>
            </a:br>
            <a:endParaRPr lang="en-US" sz="3600" dirty="0" smtClean="0">
              <a:solidFill>
                <a:srgbClr val="FFFFFF"/>
              </a:solidFill>
              <a:latin typeface="Comic Sans MS" pitchFamily="66" charset="0"/>
            </a:endParaRPr>
          </a:p>
        </p:txBody>
      </p:sp>
      <p:sp>
        <p:nvSpPr>
          <p:cNvPr id="8195" name="Rectangle 3"/>
          <p:cNvSpPr>
            <a:spLocks noGrp="1" noChangeArrowheads="1"/>
          </p:cNvSpPr>
          <p:nvPr>
            <p:ph type="body" idx="1"/>
          </p:nvPr>
        </p:nvSpPr>
        <p:spPr>
          <a:xfrm>
            <a:off x="152400" y="1219200"/>
            <a:ext cx="8839200" cy="5334000"/>
          </a:xfrm>
        </p:spPr>
        <p:txBody>
          <a:bodyPr/>
          <a:lstStyle/>
          <a:p>
            <a:pPr>
              <a:buClr>
                <a:schemeClr val="tx2"/>
              </a:buClr>
              <a:buSzTx/>
              <a:buFont typeface="Wingdings" pitchFamily="2" charset="2"/>
              <a:buNone/>
              <a:defRPr/>
            </a:pPr>
            <a:endParaRPr lang="en-US" sz="2400" dirty="0" smtClean="0"/>
          </a:p>
          <a:p>
            <a:pPr>
              <a:buClr>
                <a:schemeClr val="tx2"/>
              </a:buClr>
              <a:buSzTx/>
              <a:buFont typeface="Wingdings" pitchFamily="2" charset="2"/>
              <a:buNone/>
              <a:defRPr/>
            </a:pPr>
            <a:r>
              <a:rPr lang="en-US" sz="2800" dirty="0" smtClean="0"/>
              <a:t>	</a:t>
            </a:r>
            <a:r>
              <a:rPr lang="en-US" sz="2600" dirty="0" smtClean="0">
                <a:latin typeface="Comic Sans MS" pitchFamily="66" charset="0"/>
              </a:rPr>
              <a:t>During </a:t>
            </a:r>
            <a:r>
              <a:rPr lang="en-US" sz="2600" dirty="0">
                <a:latin typeface="Comic Sans MS" pitchFamily="66" charset="0"/>
              </a:rPr>
              <a:t>the 1970’s the U.S. </a:t>
            </a:r>
            <a:r>
              <a:rPr lang="en-US" sz="2600" dirty="0" smtClean="0">
                <a:latin typeface="Comic Sans MS" pitchFamily="66" charset="0"/>
              </a:rPr>
              <a:t>experienced </a:t>
            </a:r>
            <a:r>
              <a:rPr lang="en-US" sz="2600" dirty="0">
                <a:latin typeface="Comic Sans MS" pitchFamily="66" charset="0"/>
              </a:rPr>
              <a:t>a period of double-digit </a:t>
            </a:r>
            <a:r>
              <a:rPr lang="en-US" sz="2600" dirty="0" smtClean="0">
                <a:latin typeface="Comic Sans MS" pitchFamily="66" charset="0"/>
              </a:rPr>
              <a:t>inflation, </a:t>
            </a:r>
            <a:r>
              <a:rPr lang="en-US" sz="2600" dirty="0">
                <a:latin typeface="Comic Sans MS" pitchFamily="66" charset="0"/>
              </a:rPr>
              <a:t>our industrial heartland was </a:t>
            </a:r>
            <a:r>
              <a:rPr lang="en-US" sz="2600" dirty="0" smtClean="0">
                <a:latin typeface="Comic Sans MS" pitchFamily="66" charset="0"/>
              </a:rPr>
              <a:t>failing, </a:t>
            </a:r>
            <a:r>
              <a:rPr lang="en-US" sz="2600" dirty="0">
                <a:latin typeface="Comic Sans MS" pitchFamily="66" charset="0"/>
              </a:rPr>
              <a:t>and many experts predicted a loss of U.S. leadership in high </a:t>
            </a:r>
            <a:r>
              <a:rPr lang="en-US" sz="2600" dirty="0" smtClean="0">
                <a:latin typeface="Comic Sans MS" pitchFamily="66" charset="0"/>
              </a:rPr>
              <a:t>technology.</a:t>
            </a:r>
          </a:p>
          <a:p>
            <a:pPr>
              <a:buClr>
                <a:schemeClr val="tx2"/>
              </a:buClr>
              <a:buSzTx/>
              <a:buFont typeface="Wingdings" pitchFamily="2" charset="2"/>
              <a:buNone/>
              <a:defRPr/>
            </a:pPr>
            <a:endParaRPr lang="en-US" sz="800" dirty="0">
              <a:latin typeface="Comic Sans MS" pitchFamily="66" charset="0"/>
            </a:endParaRPr>
          </a:p>
          <a:p>
            <a:pPr lvl="1">
              <a:buClr>
                <a:srgbClr val="C00000"/>
              </a:buClr>
              <a:buSzTx/>
              <a:buFont typeface="Wingdings" pitchFamily="2" charset="2"/>
              <a:buChar char="ü"/>
              <a:defRPr/>
            </a:pPr>
            <a:r>
              <a:rPr lang="en-US" sz="2400" dirty="0">
                <a:latin typeface="Comic Sans MS" pitchFamily="66" charset="0"/>
              </a:rPr>
              <a:t>Congress grew increasingly frustrated by the situation and decided </a:t>
            </a:r>
            <a:r>
              <a:rPr lang="en-US" sz="2400" dirty="0" smtClean="0">
                <a:latin typeface="Comic Sans MS" pitchFamily="66" charset="0"/>
              </a:rPr>
              <a:t>to adopt a strategy to </a:t>
            </a:r>
            <a:r>
              <a:rPr lang="en-US" sz="2400" dirty="0" smtClean="0">
                <a:solidFill>
                  <a:srgbClr val="C00000"/>
                </a:solidFill>
                <a:latin typeface="Comic Sans MS" pitchFamily="66" charset="0"/>
              </a:rPr>
              <a:t>use </a:t>
            </a:r>
            <a:r>
              <a:rPr lang="en-US" sz="2400" dirty="0">
                <a:solidFill>
                  <a:srgbClr val="C00000"/>
                </a:solidFill>
                <a:latin typeface="Comic Sans MS" pitchFamily="66" charset="0"/>
              </a:rPr>
              <a:t>federally-funded inventions as an economic stimulus for the U.S. economy</a:t>
            </a:r>
            <a:r>
              <a:rPr lang="en-US" sz="2400" dirty="0" smtClean="0">
                <a:solidFill>
                  <a:srgbClr val="C00000"/>
                </a:solidFill>
                <a:latin typeface="Comic Sans MS" pitchFamily="66" charset="0"/>
              </a:rPr>
              <a:t>!</a:t>
            </a:r>
          </a:p>
          <a:p>
            <a:pPr lvl="1">
              <a:buClr>
                <a:srgbClr val="C00000"/>
              </a:buClr>
              <a:buSzTx/>
              <a:buFont typeface="Wingdings" pitchFamily="2" charset="2"/>
              <a:buChar char="ü"/>
              <a:defRPr/>
            </a:pPr>
            <a:r>
              <a:rPr lang="en-US" sz="2400" dirty="0">
                <a:latin typeface="Comic Sans MS" pitchFamily="66" charset="0"/>
              </a:rPr>
              <a:t>I</a:t>
            </a:r>
            <a:r>
              <a:rPr lang="en-US" sz="2400" dirty="0" smtClean="0">
                <a:latin typeface="Comic Sans MS" pitchFamily="66" charset="0"/>
              </a:rPr>
              <a:t>n </a:t>
            </a:r>
            <a:r>
              <a:rPr lang="en-US" sz="2400" dirty="0">
                <a:latin typeface="Comic Sans MS" pitchFamily="66" charset="0"/>
              </a:rPr>
              <a:t>1980 Congress passed the Bayh-Dole </a:t>
            </a:r>
            <a:r>
              <a:rPr lang="en-US" sz="2400" dirty="0" smtClean="0">
                <a:latin typeface="Comic Sans MS" pitchFamily="66" charset="0"/>
              </a:rPr>
              <a:t>Act (named for Senators Birch Bayh and Bob Dole) which redefined and redirected IP management at most universities.</a:t>
            </a:r>
            <a:r>
              <a:rPr lang="en-US" sz="2400" b="1" dirty="0">
                <a:solidFill>
                  <a:schemeClr val="accent6">
                    <a:lumMod val="50000"/>
                  </a:schemeClr>
                </a:solidFill>
                <a:latin typeface="Comic Sans MS" pitchFamily="66" charset="0"/>
              </a:rPr>
              <a:t/>
            </a:r>
            <a:br>
              <a:rPr lang="en-US" sz="2400" b="1" dirty="0">
                <a:solidFill>
                  <a:schemeClr val="accent6">
                    <a:lumMod val="50000"/>
                  </a:schemeClr>
                </a:solidFill>
                <a:latin typeface="Comic Sans MS" pitchFamily="66" charset="0"/>
              </a:rPr>
            </a:br>
            <a:endParaRPr lang="en-US" sz="2400" dirty="0">
              <a:solidFill>
                <a:srgbClr val="C00000"/>
              </a:solidFill>
              <a:latin typeface="Comic Sans MS" pitchFamily="66" charset="0"/>
            </a:endParaRPr>
          </a:p>
        </p:txBody>
      </p:sp>
      <p:sp>
        <p:nvSpPr>
          <p:cNvPr id="4" name="Text Box 5"/>
          <p:cNvSpPr txBox="1">
            <a:spLocks noChangeArrowheads="1"/>
          </p:cNvSpPr>
          <p:nvPr/>
        </p:nvSpPr>
        <p:spPr bwMode="auto">
          <a:xfrm>
            <a:off x="304800" y="304800"/>
            <a:ext cx="8534400" cy="1261884"/>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800" dirty="0">
                <a:solidFill>
                  <a:srgbClr val="FFFFFF"/>
                </a:solidFill>
                <a:latin typeface="Comic Sans MS" pitchFamily="66" charset="0"/>
              </a:rPr>
              <a:t>How U.S. Universities have dealt with Intellectual Property issues </a:t>
            </a:r>
          </a:p>
        </p:txBody>
      </p:sp>
    </p:spTree>
    <p:extLst>
      <p:ext uri="{BB962C8B-B14F-4D97-AF65-F5344CB8AC3E}">
        <p14:creationId xmlns:p14="http://schemas.microsoft.com/office/powerpoint/2010/main" val="765745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228600" y="152400"/>
            <a:ext cx="8686800" cy="1261884"/>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spcBef>
                <a:spcPct val="50000"/>
              </a:spcBef>
              <a:defRPr/>
            </a:pPr>
            <a:r>
              <a:rPr lang="en-US" sz="3800" dirty="0">
                <a:solidFill>
                  <a:srgbClr val="FFFFFF"/>
                </a:solidFill>
                <a:latin typeface="Comic Sans MS" pitchFamily="66" charset="0"/>
              </a:rPr>
              <a:t>What c</a:t>
            </a:r>
            <a:r>
              <a:rPr lang="en-US" sz="3800" dirty="0" smtClean="0">
                <a:solidFill>
                  <a:srgbClr val="FFFFFF"/>
                </a:solidFill>
                <a:latin typeface="Comic Sans MS" pitchFamily="66" charset="0"/>
              </a:rPr>
              <a:t>onstitutes </a:t>
            </a:r>
            <a:r>
              <a:rPr lang="en-US" sz="3800" dirty="0">
                <a:solidFill>
                  <a:srgbClr val="FFFFFF"/>
                </a:solidFill>
                <a:latin typeface="Comic Sans MS" pitchFamily="66" charset="0"/>
              </a:rPr>
              <a:t>c</a:t>
            </a:r>
            <a:r>
              <a:rPr lang="en-US" sz="3800" dirty="0" smtClean="0">
                <a:solidFill>
                  <a:srgbClr val="FFFFFF"/>
                </a:solidFill>
                <a:latin typeface="Comic Sans MS" pitchFamily="66" charset="0"/>
              </a:rPr>
              <a:t>opyright infringement?</a:t>
            </a:r>
            <a:endParaRPr lang="en-US" sz="3800" u="sng" dirty="0">
              <a:solidFill>
                <a:srgbClr val="FFFFFF"/>
              </a:solidFill>
              <a:latin typeface="Comic Sans MS" pitchFamily="66" charset="0"/>
            </a:endParaRPr>
          </a:p>
        </p:txBody>
      </p:sp>
      <p:sp>
        <p:nvSpPr>
          <p:cNvPr id="879626" name="Text Box 10"/>
          <p:cNvSpPr txBox="1">
            <a:spLocks noChangeArrowheads="1"/>
          </p:cNvSpPr>
          <p:nvPr/>
        </p:nvSpPr>
        <p:spPr bwMode="auto">
          <a:xfrm>
            <a:off x="0" y="1828800"/>
            <a:ext cx="8763000" cy="4672013"/>
          </a:xfrm>
          <a:prstGeom prst="rect">
            <a:avLst/>
          </a:prstGeom>
          <a:noFill/>
          <a:ln w="9525">
            <a:noFill/>
            <a:miter lim="800000"/>
            <a:headEnd/>
            <a:tailEnd/>
          </a:ln>
        </p:spPr>
        <p:txBody>
          <a:bodyPr>
            <a:spAutoFit/>
          </a:bodyPr>
          <a:lstStyle/>
          <a:p>
            <a:pPr marL="920750" lvl="1" indent="-344488">
              <a:spcBef>
                <a:spcPct val="20000"/>
              </a:spcBef>
              <a:buClr>
                <a:schemeClr val="bg1">
                  <a:lumMod val="25000"/>
                </a:schemeClr>
              </a:buClr>
              <a:buFont typeface="Wingdings" pitchFamily="2" charset="2"/>
              <a:buChar char="§"/>
              <a:defRPr/>
            </a:pPr>
            <a:r>
              <a:rPr lang="en-US" sz="3000" dirty="0">
                <a:latin typeface="Comic Sans MS" pitchFamily="66" charset="0"/>
              </a:rPr>
              <a:t>Reproducing the work in copies (piracy)</a:t>
            </a:r>
          </a:p>
          <a:p>
            <a:pPr marL="920750" lvl="1" indent="-344488">
              <a:spcBef>
                <a:spcPct val="20000"/>
              </a:spcBef>
              <a:buClr>
                <a:schemeClr val="bg1">
                  <a:lumMod val="25000"/>
                </a:schemeClr>
              </a:buClr>
              <a:buFont typeface="Wingdings" pitchFamily="2" charset="2"/>
              <a:buChar char="§"/>
              <a:defRPr/>
            </a:pPr>
            <a:r>
              <a:rPr lang="en-US" sz="3000" dirty="0">
                <a:latin typeface="Comic Sans MS" pitchFamily="66" charset="0"/>
              </a:rPr>
              <a:t>Preparing derivative works</a:t>
            </a:r>
          </a:p>
          <a:p>
            <a:pPr marL="920750" lvl="1" indent="-344488">
              <a:spcBef>
                <a:spcPct val="20000"/>
              </a:spcBef>
              <a:buClr>
                <a:schemeClr val="bg1">
                  <a:lumMod val="25000"/>
                </a:schemeClr>
              </a:buClr>
              <a:buFont typeface="Wingdings" pitchFamily="2" charset="2"/>
              <a:buChar char="§"/>
              <a:defRPr/>
            </a:pPr>
            <a:r>
              <a:rPr lang="en-US" sz="3000" dirty="0">
                <a:latin typeface="Comic Sans MS" pitchFamily="66" charset="0"/>
              </a:rPr>
              <a:t>Distributing copies of the work to the public for sale, rent, lease</a:t>
            </a:r>
          </a:p>
          <a:p>
            <a:pPr marL="920750" lvl="1" indent="-344488">
              <a:spcBef>
                <a:spcPct val="20000"/>
              </a:spcBef>
              <a:buClr>
                <a:schemeClr val="bg1">
                  <a:lumMod val="25000"/>
                </a:schemeClr>
              </a:buClr>
              <a:buFont typeface="Wingdings" pitchFamily="2" charset="2"/>
              <a:buChar char="§"/>
              <a:defRPr/>
            </a:pPr>
            <a:r>
              <a:rPr lang="en-US" sz="3000" dirty="0">
                <a:latin typeface="Comic Sans MS" pitchFamily="66" charset="0"/>
              </a:rPr>
              <a:t>Displaying work publically</a:t>
            </a:r>
          </a:p>
          <a:p>
            <a:pPr marL="920750" lvl="1" indent="-344488">
              <a:spcBef>
                <a:spcPct val="20000"/>
              </a:spcBef>
              <a:buClr>
                <a:schemeClr val="bg1">
                  <a:lumMod val="25000"/>
                </a:schemeClr>
              </a:buClr>
              <a:buFont typeface="Wingdings" pitchFamily="2" charset="2"/>
              <a:buChar char="§"/>
              <a:defRPr/>
            </a:pPr>
            <a:r>
              <a:rPr lang="en-US" sz="3000" dirty="0">
                <a:latin typeface="Comic Sans MS" pitchFamily="66" charset="0"/>
              </a:rPr>
              <a:t>In the case of sound recordings, performing the work publically by means </a:t>
            </a:r>
            <a:r>
              <a:rPr lang="en-US" sz="3000" dirty="0" smtClean="0">
                <a:latin typeface="Comic Sans MS" pitchFamily="66" charset="0"/>
              </a:rPr>
              <a:t>of any </a:t>
            </a:r>
            <a:r>
              <a:rPr lang="en-US" sz="3000" dirty="0">
                <a:latin typeface="Comic Sans MS" pitchFamily="66" charset="0"/>
              </a:rPr>
              <a:t>digital audio transmission</a:t>
            </a:r>
          </a:p>
          <a:p>
            <a:pPr marL="920750" lvl="1" indent="-344488">
              <a:spcBef>
                <a:spcPct val="20000"/>
              </a:spcBef>
              <a:buClr>
                <a:schemeClr val="tx2"/>
              </a:buClr>
              <a:buFont typeface="Wingdings" pitchFamily="2" charset="2"/>
              <a:buChar char="§"/>
              <a:defRPr/>
            </a:pPr>
            <a:endParaRPr lang="en-US" sz="2800" i="1" dirty="0">
              <a:latin typeface="Times New Roman" pitchFamily="18" charset="0"/>
            </a:endParaRPr>
          </a:p>
        </p:txBody>
      </p:sp>
    </p:spTree>
    <p:extLst>
      <p:ext uri="{BB962C8B-B14F-4D97-AF65-F5344CB8AC3E}">
        <p14:creationId xmlns:p14="http://schemas.microsoft.com/office/powerpoint/2010/main" val="72115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96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96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96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962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9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228600" y="327660"/>
            <a:ext cx="8686800" cy="1261884"/>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What c</a:t>
            </a:r>
            <a:r>
              <a:rPr lang="en-US" sz="3800" dirty="0" smtClean="0">
                <a:solidFill>
                  <a:srgbClr val="FFFFFF"/>
                </a:solidFill>
                <a:latin typeface="Comic Sans MS" pitchFamily="66" charset="0"/>
              </a:rPr>
              <a:t>an </a:t>
            </a:r>
            <a:r>
              <a:rPr lang="en-US" sz="3800" dirty="0">
                <a:solidFill>
                  <a:srgbClr val="FFFFFF"/>
                </a:solidFill>
                <a:latin typeface="Comic Sans MS" pitchFamily="66" charset="0"/>
              </a:rPr>
              <a:t>a c</a:t>
            </a:r>
            <a:r>
              <a:rPr lang="en-US" sz="3800" dirty="0" smtClean="0">
                <a:solidFill>
                  <a:srgbClr val="FFFFFF"/>
                </a:solidFill>
                <a:latin typeface="Comic Sans MS" pitchFamily="66" charset="0"/>
              </a:rPr>
              <a:t>opyright </a:t>
            </a:r>
            <a:r>
              <a:rPr lang="en-US" sz="3800" dirty="0">
                <a:solidFill>
                  <a:srgbClr val="FFFFFF"/>
                </a:solidFill>
                <a:latin typeface="Comic Sans MS" pitchFamily="66" charset="0"/>
              </a:rPr>
              <a:t>o</a:t>
            </a:r>
            <a:r>
              <a:rPr lang="en-US" sz="3800" dirty="0" smtClean="0">
                <a:solidFill>
                  <a:srgbClr val="FFFFFF"/>
                </a:solidFill>
                <a:latin typeface="Comic Sans MS" pitchFamily="66" charset="0"/>
              </a:rPr>
              <a:t>wner </a:t>
            </a:r>
            <a:r>
              <a:rPr lang="en-US" sz="3800" dirty="0">
                <a:solidFill>
                  <a:srgbClr val="FFFFFF"/>
                </a:solidFill>
                <a:latin typeface="Comic Sans MS" pitchFamily="66" charset="0"/>
              </a:rPr>
              <a:t>d</a:t>
            </a:r>
            <a:r>
              <a:rPr lang="en-US" sz="3800" dirty="0" smtClean="0">
                <a:solidFill>
                  <a:srgbClr val="FFFFFF"/>
                </a:solidFill>
                <a:latin typeface="Comic Sans MS" pitchFamily="66" charset="0"/>
              </a:rPr>
              <a:t>o </a:t>
            </a:r>
            <a:r>
              <a:rPr lang="en-US" sz="3800" dirty="0">
                <a:solidFill>
                  <a:srgbClr val="FFFFFF"/>
                </a:solidFill>
                <a:latin typeface="Comic Sans MS" pitchFamily="66" charset="0"/>
              </a:rPr>
              <a:t>w</a:t>
            </a:r>
            <a:r>
              <a:rPr lang="en-US" sz="3800" dirty="0" smtClean="0">
                <a:solidFill>
                  <a:srgbClr val="FFFFFF"/>
                </a:solidFill>
                <a:latin typeface="Comic Sans MS" pitchFamily="66" charset="0"/>
              </a:rPr>
              <a:t>hen </a:t>
            </a:r>
            <a:r>
              <a:rPr lang="en-US" sz="3800" dirty="0">
                <a:solidFill>
                  <a:srgbClr val="FFFFFF"/>
                </a:solidFill>
                <a:latin typeface="Comic Sans MS" pitchFamily="66" charset="0"/>
              </a:rPr>
              <a:t>an i</a:t>
            </a:r>
            <a:r>
              <a:rPr lang="en-US" sz="3800" dirty="0" smtClean="0">
                <a:solidFill>
                  <a:srgbClr val="FFFFFF"/>
                </a:solidFill>
                <a:latin typeface="Comic Sans MS" pitchFamily="66" charset="0"/>
              </a:rPr>
              <a:t>nfringement </a:t>
            </a:r>
            <a:r>
              <a:rPr lang="en-US" sz="3800" dirty="0">
                <a:solidFill>
                  <a:srgbClr val="FFFFFF"/>
                </a:solidFill>
                <a:latin typeface="Comic Sans MS" pitchFamily="66" charset="0"/>
              </a:rPr>
              <a:t>o</a:t>
            </a:r>
            <a:r>
              <a:rPr lang="en-US" sz="3800" dirty="0" smtClean="0">
                <a:solidFill>
                  <a:srgbClr val="FFFFFF"/>
                </a:solidFill>
                <a:latin typeface="Comic Sans MS" pitchFamily="66" charset="0"/>
              </a:rPr>
              <a:t>ccurs?</a:t>
            </a:r>
            <a:endParaRPr lang="en-US" sz="3800" u="sng" dirty="0">
              <a:solidFill>
                <a:srgbClr val="FFFFFF"/>
              </a:solidFill>
              <a:latin typeface="Comic Sans MS" pitchFamily="66" charset="0"/>
            </a:endParaRPr>
          </a:p>
        </p:txBody>
      </p:sp>
      <p:sp>
        <p:nvSpPr>
          <p:cNvPr id="879626" name="Text Box 10"/>
          <p:cNvSpPr txBox="1">
            <a:spLocks noChangeArrowheads="1"/>
          </p:cNvSpPr>
          <p:nvPr/>
        </p:nvSpPr>
        <p:spPr bwMode="auto">
          <a:xfrm>
            <a:off x="0" y="2133600"/>
            <a:ext cx="8763000" cy="3564053"/>
          </a:xfrm>
          <a:prstGeom prst="rect">
            <a:avLst/>
          </a:prstGeom>
          <a:noFill/>
          <a:ln w="9525">
            <a:noFill/>
            <a:miter lim="800000"/>
            <a:headEnd/>
            <a:tailEnd/>
          </a:ln>
        </p:spPr>
        <p:txBody>
          <a:bodyPr>
            <a:spAutoFit/>
          </a:bodyPr>
          <a:lstStyle/>
          <a:p>
            <a:pPr marL="920750" lvl="1" indent="-344488">
              <a:spcBef>
                <a:spcPct val="20000"/>
              </a:spcBef>
              <a:buClr>
                <a:schemeClr val="bg1">
                  <a:lumMod val="25000"/>
                </a:schemeClr>
              </a:buClr>
              <a:buFont typeface="Wingdings" pitchFamily="2" charset="2"/>
              <a:buChar char="§"/>
              <a:defRPr/>
            </a:pPr>
            <a:r>
              <a:rPr lang="en-US" sz="3000" b="1" u="sng" dirty="0">
                <a:solidFill>
                  <a:schemeClr val="bg1">
                    <a:lumMod val="25000"/>
                  </a:schemeClr>
                </a:solidFill>
                <a:latin typeface="Comic Sans MS" pitchFamily="66" charset="0"/>
              </a:rPr>
              <a:t>Note</a:t>
            </a:r>
            <a:r>
              <a:rPr lang="en-US" sz="3000" dirty="0">
                <a:solidFill>
                  <a:schemeClr val="bg1">
                    <a:lumMod val="25000"/>
                  </a:schemeClr>
                </a:solidFill>
                <a:latin typeface="Comic Sans MS" pitchFamily="66" charset="0"/>
              </a:rPr>
              <a:t>: </a:t>
            </a:r>
            <a:r>
              <a:rPr lang="en-US" sz="3000" dirty="0">
                <a:latin typeface="Comic Sans MS" pitchFamily="66" charset="0"/>
              </a:rPr>
              <a:t>The Copyright Office is an “Office of Record</a:t>
            </a:r>
            <a:r>
              <a:rPr lang="en-US" sz="3000" dirty="0" smtClean="0">
                <a:latin typeface="Comic Sans MS" pitchFamily="66" charset="0"/>
              </a:rPr>
              <a:t>” only</a:t>
            </a:r>
            <a:r>
              <a:rPr lang="en-US" sz="3000" dirty="0">
                <a:latin typeface="Comic Sans MS" pitchFamily="66" charset="0"/>
              </a:rPr>
              <a:t> </a:t>
            </a:r>
            <a:r>
              <a:rPr lang="en-US" sz="3000" dirty="0" smtClean="0">
                <a:latin typeface="Comic Sans MS" pitchFamily="66" charset="0"/>
              </a:rPr>
              <a:t>- It </a:t>
            </a:r>
            <a:r>
              <a:rPr lang="en-US" sz="3000" dirty="0">
                <a:latin typeface="Comic Sans MS" pitchFamily="66" charset="0"/>
              </a:rPr>
              <a:t>is not charged with </a:t>
            </a:r>
            <a:r>
              <a:rPr lang="en-US" sz="3000" dirty="0" smtClean="0">
                <a:latin typeface="Comic Sans MS" pitchFamily="66" charset="0"/>
              </a:rPr>
              <a:t>enforcement!</a:t>
            </a:r>
            <a:endParaRPr lang="en-US" sz="3000" dirty="0">
              <a:latin typeface="Comic Sans MS" pitchFamily="66" charset="0"/>
            </a:endParaRPr>
          </a:p>
          <a:p>
            <a:pPr marL="920750" lvl="1" indent="-344488">
              <a:spcBef>
                <a:spcPct val="20000"/>
              </a:spcBef>
              <a:buClr>
                <a:schemeClr val="bg1">
                  <a:lumMod val="25000"/>
                </a:schemeClr>
              </a:buClr>
              <a:buFont typeface="Wingdings" pitchFamily="2" charset="2"/>
              <a:buChar char="§"/>
              <a:defRPr/>
            </a:pPr>
            <a:r>
              <a:rPr lang="en-US" sz="3000" dirty="0">
                <a:latin typeface="Comic Sans MS" pitchFamily="66" charset="0"/>
              </a:rPr>
              <a:t>Send a “Notice of Infringement” letter to </a:t>
            </a:r>
            <a:r>
              <a:rPr lang="en-US" sz="3000" dirty="0" smtClean="0">
                <a:latin typeface="Comic Sans MS" pitchFamily="66" charset="0"/>
              </a:rPr>
              <a:t>offender.</a:t>
            </a:r>
            <a:endParaRPr lang="en-US" sz="3000" dirty="0">
              <a:latin typeface="Comic Sans MS" pitchFamily="66" charset="0"/>
            </a:endParaRPr>
          </a:p>
          <a:p>
            <a:pPr marL="920750" lvl="1" indent="-344488">
              <a:spcBef>
                <a:spcPct val="20000"/>
              </a:spcBef>
              <a:buClr>
                <a:schemeClr val="bg1">
                  <a:lumMod val="25000"/>
                </a:schemeClr>
              </a:buClr>
              <a:buFont typeface="Wingdings" pitchFamily="2" charset="2"/>
              <a:buChar char="§"/>
              <a:defRPr/>
            </a:pPr>
            <a:r>
              <a:rPr lang="en-US" sz="3000" dirty="0">
                <a:latin typeface="Comic Sans MS" pitchFamily="66" charset="0"/>
              </a:rPr>
              <a:t>If not corrected, file suit in federal </a:t>
            </a:r>
            <a:r>
              <a:rPr lang="en-US" sz="3000" dirty="0" smtClean="0">
                <a:latin typeface="Comic Sans MS" pitchFamily="66" charset="0"/>
              </a:rPr>
              <a:t>court.</a:t>
            </a:r>
            <a:endParaRPr lang="en-US" sz="3000" dirty="0">
              <a:latin typeface="Comic Sans MS" pitchFamily="66" charset="0"/>
            </a:endParaRPr>
          </a:p>
          <a:p>
            <a:pPr marL="920750" lvl="1" indent="-344488">
              <a:spcBef>
                <a:spcPct val="20000"/>
              </a:spcBef>
              <a:buClr>
                <a:schemeClr val="accent6">
                  <a:lumMod val="50000"/>
                </a:schemeClr>
              </a:buClr>
              <a:defRPr/>
            </a:pPr>
            <a:endParaRPr lang="en-US" sz="2800" dirty="0">
              <a:latin typeface="Comic Sans MS" pitchFamily="66" charset="0"/>
            </a:endParaRPr>
          </a:p>
        </p:txBody>
      </p:sp>
    </p:spTree>
    <p:extLst>
      <p:ext uri="{BB962C8B-B14F-4D97-AF65-F5344CB8AC3E}">
        <p14:creationId xmlns:p14="http://schemas.microsoft.com/office/powerpoint/2010/main" val="120544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9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26" grpId="0"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9" name="Text Box 5"/>
          <p:cNvSpPr txBox="1">
            <a:spLocks noChangeArrowheads="1"/>
          </p:cNvSpPr>
          <p:nvPr/>
        </p:nvSpPr>
        <p:spPr bwMode="auto">
          <a:xfrm>
            <a:off x="152400" y="1371600"/>
            <a:ext cx="8991600" cy="6112443"/>
          </a:xfrm>
          <a:prstGeom prst="rect">
            <a:avLst/>
          </a:prstGeom>
          <a:noFill/>
          <a:ln w="9525">
            <a:noFill/>
            <a:miter lim="800000"/>
            <a:headEnd/>
            <a:tailEnd/>
          </a:ln>
        </p:spPr>
        <p:txBody>
          <a:bodyPr>
            <a:spAutoFit/>
          </a:bodyPr>
          <a:lstStyle/>
          <a:p>
            <a:pPr marL="452438" lvl="1">
              <a:spcBef>
                <a:spcPct val="50000"/>
              </a:spcBef>
              <a:spcAft>
                <a:spcPct val="30000"/>
              </a:spcAft>
              <a:buClr>
                <a:schemeClr val="accent6">
                  <a:lumMod val="50000"/>
                </a:schemeClr>
              </a:buClr>
              <a:defRPr/>
            </a:pPr>
            <a:r>
              <a:rPr lang="en-US" sz="3200" b="1" u="sng" dirty="0">
                <a:solidFill>
                  <a:schemeClr val="bg1">
                    <a:lumMod val="25000"/>
                  </a:schemeClr>
                </a:solidFill>
                <a:latin typeface="Comic Sans MS" pitchFamily="66" charset="0"/>
              </a:rPr>
              <a:t>Background</a:t>
            </a:r>
            <a:r>
              <a:rPr lang="en-US" sz="3200" dirty="0">
                <a:latin typeface="Comic Sans MS" pitchFamily="66" charset="0"/>
              </a:rPr>
              <a:t> - “My Sweet Lord” written and recorded by George Harrison in 1970 and “He’s So Fine” written by Ronald Mack and recorded by the Chiffons in </a:t>
            </a:r>
            <a:r>
              <a:rPr lang="en-US" sz="3200" dirty="0" smtClean="0">
                <a:latin typeface="Comic Sans MS" pitchFamily="66" charset="0"/>
              </a:rPr>
              <a:t>1962</a:t>
            </a:r>
          </a:p>
          <a:p>
            <a:pPr marL="684213" lvl="1" indent="-231775">
              <a:spcBef>
                <a:spcPct val="50000"/>
              </a:spcBef>
              <a:buClr>
                <a:schemeClr val="bg1">
                  <a:lumMod val="25000"/>
                </a:schemeClr>
              </a:buClr>
              <a:buFont typeface="Wingdings" pitchFamily="2" charset="2"/>
              <a:buChar char="§"/>
              <a:defRPr/>
            </a:pPr>
            <a:r>
              <a:rPr lang="en-US" sz="2800" dirty="0">
                <a:latin typeface="Comic Sans MS" pitchFamily="66" charset="0"/>
              </a:rPr>
              <a:t>Copyright infringement suit filed in 1971 by Bright Tunes Music Corp. (owner of He’s So Fine copyright</a:t>
            </a:r>
            <a:r>
              <a:rPr lang="en-US" sz="2800" dirty="0" smtClean="0">
                <a:latin typeface="Comic Sans MS" pitchFamily="66" charset="0"/>
              </a:rPr>
              <a:t>).</a:t>
            </a:r>
            <a:endParaRPr lang="en-US" sz="2800" dirty="0">
              <a:latin typeface="Comic Sans MS" pitchFamily="66" charset="0"/>
            </a:endParaRPr>
          </a:p>
          <a:p>
            <a:pPr marL="684213" lvl="1" indent="-231775">
              <a:spcBef>
                <a:spcPct val="50000"/>
              </a:spcBef>
              <a:buClr>
                <a:schemeClr val="bg1">
                  <a:lumMod val="25000"/>
                </a:schemeClr>
              </a:buClr>
              <a:buFont typeface="Wingdings" pitchFamily="2" charset="2"/>
              <a:buChar char="§"/>
              <a:defRPr/>
            </a:pPr>
            <a:r>
              <a:rPr lang="en-US" sz="2800" dirty="0">
                <a:latin typeface="Comic Sans MS" pitchFamily="66" charset="0"/>
              </a:rPr>
              <a:t>Harrison’s offer of $148,000 to settle with him keeping copyright to My Sweet Lord was </a:t>
            </a:r>
            <a:r>
              <a:rPr lang="en-US" sz="2800" dirty="0" smtClean="0">
                <a:latin typeface="Comic Sans MS" pitchFamily="66" charset="0"/>
              </a:rPr>
              <a:t>rejected.</a:t>
            </a:r>
            <a:endParaRPr lang="en-US" sz="2800" dirty="0">
              <a:latin typeface="Comic Sans MS" pitchFamily="66" charset="0"/>
            </a:endParaRPr>
          </a:p>
          <a:p>
            <a:pPr marL="452438" lvl="1">
              <a:spcBef>
                <a:spcPct val="50000"/>
              </a:spcBef>
              <a:spcAft>
                <a:spcPct val="30000"/>
              </a:spcAft>
              <a:buClr>
                <a:schemeClr val="accent6">
                  <a:lumMod val="50000"/>
                </a:schemeClr>
              </a:buClr>
              <a:defRPr/>
            </a:pPr>
            <a:endParaRPr lang="en-US" sz="3200" dirty="0">
              <a:latin typeface="Comic Sans MS" pitchFamily="66" charset="0"/>
            </a:endParaRPr>
          </a:p>
        </p:txBody>
      </p:sp>
      <p:sp>
        <p:nvSpPr>
          <p:cNvPr id="19459" name="Text Box 6"/>
          <p:cNvSpPr txBox="1">
            <a:spLocks noChangeArrowheads="1"/>
          </p:cNvSpPr>
          <p:nvPr/>
        </p:nvSpPr>
        <p:spPr bwMode="auto">
          <a:xfrm>
            <a:off x="304800" y="304800"/>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marL="338138" indent="-338138" algn="ctr">
              <a:spcBef>
                <a:spcPct val="50000"/>
              </a:spcBef>
              <a:buClr>
                <a:schemeClr val="tx2"/>
              </a:buClr>
              <a:defRPr/>
            </a:pPr>
            <a:r>
              <a:rPr lang="en-US" sz="3800" dirty="0">
                <a:solidFill>
                  <a:srgbClr val="FFFFFF"/>
                </a:solidFill>
                <a:latin typeface="Comic Sans MS" pitchFamily="66" charset="0"/>
              </a:rPr>
              <a:t>“My Sweet Lord” – “He’s So Fine”</a:t>
            </a:r>
          </a:p>
        </p:txBody>
      </p:sp>
    </p:spTree>
    <p:extLst>
      <p:ext uri="{BB962C8B-B14F-4D97-AF65-F5344CB8AC3E}">
        <p14:creationId xmlns:p14="http://schemas.microsoft.com/office/powerpoint/2010/main" val="209606711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9" name="Text Box 5"/>
          <p:cNvSpPr txBox="1">
            <a:spLocks noChangeArrowheads="1"/>
          </p:cNvSpPr>
          <p:nvPr/>
        </p:nvSpPr>
        <p:spPr bwMode="auto">
          <a:xfrm>
            <a:off x="0" y="1219200"/>
            <a:ext cx="8763000" cy="5822950"/>
          </a:xfrm>
          <a:prstGeom prst="rect">
            <a:avLst/>
          </a:prstGeom>
          <a:noFill/>
          <a:ln w="9525">
            <a:noFill/>
            <a:miter lim="800000"/>
            <a:headEnd/>
            <a:tailEnd/>
          </a:ln>
        </p:spPr>
        <p:txBody>
          <a:bodyPr>
            <a:spAutoFit/>
          </a:bodyPr>
          <a:lstStyle/>
          <a:p>
            <a:pPr marL="684213" lvl="1" indent="-231775">
              <a:spcBef>
                <a:spcPct val="50000"/>
              </a:spcBef>
              <a:spcAft>
                <a:spcPct val="30000"/>
              </a:spcAft>
              <a:buClr>
                <a:schemeClr val="bg1">
                  <a:lumMod val="25000"/>
                </a:schemeClr>
              </a:buClr>
              <a:buFont typeface="Wingdings" pitchFamily="2" charset="2"/>
              <a:buChar char="§"/>
              <a:defRPr/>
            </a:pPr>
            <a:r>
              <a:rPr lang="en-US" sz="2800" dirty="0">
                <a:latin typeface="Comic Sans MS" pitchFamily="66" charset="0"/>
              </a:rPr>
              <a:t>Judge found a highly unusual pattern of notes present in each song, with MSL making only small changes from </a:t>
            </a:r>
            <a:r>
              <a:rPr lang="en-US" sz="2800" dirty="0" smtClean="0">
                <a:latin typeface="Comic Sans MS" pitchFamily="66" charset="0"/>
              </a:rPr>
              <a:t>HSF.</a:t>
            </a:r>
            <a:endParaRPr lang="en-US" sz="2800" dirty="0">
              <a:latin typeface="Comic Sans MS" pitchFamily="66" charset="0"/>
            </a:endParaRPr>
          </a:p>
          <a:p>
            <a:pPr marL="684213" lvl="1" indent="-231775">
              <a:spcBef>
                <a:spcPct val="50000"/>
              </a:spcBef>
              <a:buClr>
                <a:schemeClr val="bg1">
                  <a:lumMod val="25000"/>
                </a:schemeClr>
              </a:buClr>
              <a:buFont typeface="Wingdings" pitchFamily="2" charset="2"/>
              <a:buChar char="§"/>
              <a:defRPr/>
            </a:pPr>
            <a:r>
              <a:rPr lang="en-US" sz="2800" dirty="0">
                <a:latin typeface="Comic Sans MS" pitchFamily="66" charset="0"/>
              </a:rPr>
              <a:t>Harrison’s attorneys acknowledged that no other example of this pattern could be </a:t>
            </a:r>
            <a:r>
              <a:rPr lang="en-US" sz="2800" dirty="0" smtClean="0">
                <a:latin typeface="Comic Sans MS" pitchFamily="66" charset="0"/>
              </a:rPr>
              <a:t>found.</a:t>
            </a:r>
            <a:endParaRPr lang="en-US" sz="2800" dirty="0">
              <a:latin typeface="Comic Sans MS" pitchFamily="66" charset="0"/>
            </a:endParaRPr>
          </a:p>
          <a:p>
            <a:pPr marL="684213" lvl="1" indent="-231775">
              <a:spcBef>
                <a:spcPct val="50000"/>
              </a:spcBef>
              <a:buClr>
                <a:schemeClr val="bg1">
                  <a:lumMod val="25000"/>
                </a:schemeClr>
              </a:buClr>
              <a:buFont typeface="Wingdings" pitchFamily="2" charset="2"/>
              <a:buChar char="§"/>
              <a:defRPr/>
            </a:pPr>
            <a:r>
              <a:rPr lang="en-US" sz="2800" dirty="0">
                <a:latin typeface="Comic Sans MS" pitchFamily="66" charset="0"/>
              </a:rPr>
              <a:t>Judge said it is </a:t>
            </a:r>
            <a:r>
              <a:rPr lang="en-US" sz="2800" dirty="0">
                <a:solidFill>
                  <a:schemeClr val="bg1">
                    <a:lumMod val="25000"/>
                  </a:schemeClr>
                </a:solidFill>
                <a:latin typeface="Comic Sans MS" pitchFamily="66" charset="0"/>
              </a:rPr>
              <a:t>“perfectly obvious that the 2 songs are </a:t>
            </a:r>
            <a:r>
              <a:rPr lang="en-US" sz="2800" u="sng" dirty="0">
                <a:solidFill>
                  <a:schemeClr val="bg1">
                    <a:lumMod val="25000"/>
                  </a:schemeClr>
                </a:solidFill>
                <a:latin typeface="Comic Sans MS" pitchFamily="66" charset="0"/>
              </a:rPr>
              <a:t>virtually </a:t>
            </a:r>
            <a:r>
              <a:rPr lang="en-US" sz="2800" u="sng" dirty="0" smtClean="0">
                <a:solidFill>
                  <a:schemeClr val="bg1">
                    <a:lumMod val="25000"/>
                  </a:schemeClr>
                </a:solidFill>
                <a:latin typeface="Comic Sans MS" pitchFamily="66" charset="0"/>
              </a:rPr>
              <a:t>identical</a:t>
            </a:r>
            <a:r>
              <a:rPr lang="en-US" sz="2800" dirty="0" smtClean="0">
                <a:solidFill>
                  <a:schemeClr val="bg1">
                    <a:lumMod val="25000"/>
                  </a:schemeClr>
                </a:solidFill>
                <a:latin typeface="Comic Sans MS" pitchFamily="66" charset="0"/>
              </a:rPr>
              <a:t>.”</a:t>
            </a:r>
            <a:endParaRPr lang="en-US" sz="2800" dirty="0">
              <a:solidFill>
                <a:schemeClr val="bg1">
                  <a:lumMod val="25000"/>
                </a:schemeClr>
              </a:solidFill>
              <a:latin typeface="Comic Sans MS" pitchFamily="66" charset="0"/>
            </a:endParaRPr>
          </a:p>
          <a:p>
            <a:pPr marL="684213" lvl="1" indent="-231775">
              <a:spcBef>
                <a:spcPct val="50000"/>
              </a:spcBef>
              <a:buClr>
                <a:schemeClr val="bg1">
                  <a:lumMod val="25000"/>
                </a:schemeClr>
              </a:buClr>
              <a:buFont typeface="Wingdings" pitchFamily="2" charset="2"/>
              <a:buChar char="§"/>
              <a:defRPr/>
            </a:pPr>
            <a:r>
              <a:rPr lang="en-US" sz="2800" dirty="0">
                <a:latin typeface="Comic Sans MS" pitchFamily="66" charset="0"/>
              </a:rPr>
              <a:t>Harrison concedes he had heard HSF and that the tune could have been in his subconscious when he wrote “My Sweet </a:t>
            </a:r>
            <a:r>
              <a:rPr lang="en-US" sz="2800" dirty="0" smtClean="0">
                <a:latin typeface="Comic Sans MS" pitchFamily="66" charset="0"/>
              </a:rPr>
              <a:t>Lord.”</a:t>
            </a:r>
            <a:endParaRPr lang="en-US" sz="2800" dirty="0">
              <a:latin typeface="Comic Sans MS" pitchFamily="66" charset="0"/>
            </a:endParaRPr>
          </a:p>
          <a:p>
            <a:pPr marL="684213" lvl="1" indent="-231775">
              <a:spcBef>
                <a:spcPct val="50000"/>
              </a:spcBef>
              <a:buClr>
                <a:schemeClr val="bg1">
                  <a:lumMod val="25000"/>
                </a:schemeClr>
              </a:buClr>
              <a:defRPr/>
            </a:pPr>
            <a:endParaRPr lang="en-US" sz="2800" dirty="0">
              <a:effectLst>
                <a:outerShdw blurRad="38100" dist="38100" dir="2700000" algn="tl">
                  <a:srgbClr val="000000">
                    <a:alpha val="43137"/>
                  </a:srgbClr>
                </a:outerShdw>
              </a:effectLst>
              <a:latin typeface="Comic Sans MS" pitchFamily="66" charset="0"/>
            </a:endParaRPr>
          </a:p>
        </p:txBody>
      </p:sp>
      <p:sp>
        <p:nvSpPr>
          <p:cNvPr id="5" name="Text Box 6"/>
          <p:cNvSpPr txBox="1">
            <a:spLocks noChangeArrowheads="1"/>
          </p:cNvSpPr>
          <p:nvPr/>
        </p:nvSpPr>
        <p:spPr bwMode="auto">
          <a:xfrm>
            <a:off x="304800" y="304800"/>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marL="338138" indent="-338138" algn="ctr">
              <a:spcBef>
                <a:spcPct val="50000"/>
              </a:spcBef>
              <a:buClr>
                <a:schemeClr val="tx2"/>
              </a:buClr>
              <a:defRPr/>
            </a:pPr>
            <a:r>
              <a:rPr lang="en-US" sz="3800" dirty="0">
                <a:solidFill>
                  <a:srgbClr val="FFFFFF"/>
                </a:solidFill>
                <a:latin typeface="Comic Sans MS" pitchFamily="66" charset="0"/>
              </a:rPr>
              <a:t>“My Sweet Lord” – “He’s So Fine”</a:t>
            </a:r>
          </a:p>
        </p:txBody>
      </p:sp>
    </p:spTree>
    <p:extLst>
      <p:ext uri="{BB962C8B-B14F-4D97-AF65-F5344CB8AC3E}">
        <p14:creationId xmlns:p14="http://schemas.microsoft.com/office/powerpoint/2010/main" val="30632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11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118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11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9" name="Text Box 5"/>
          <p:cNvSpPr txBox="1">
            <a:spLocks noChangeArrowheads="1"/>
          </p:cNvSpPr>
          <p:nvPr/>
        </p:nvSpPr>
        <p:spPr bwMode="auto">
          <a:xfrm>
            <a:off x="0" y="1219200"/>
            <a:ext cx="8763000" cy="7023461"/>
          </a:xfrm>
          <a:prstGeom prst="rect">
            <a:avLst/>
          </a:prstGeom>
          <a:noFill/>
          <a:ln w="9525">
            <a:noFill/>
            <a:miter lim="800000"/>
            <a:headEnd/>
            <a:tailEnd/>
          </a:ln>
        </p:spPr>
        <p:txBody>
          <a:bodyPr>
            <a:spAutoFit/>
          </a:bodyPr>
          <a:lstStyle/>
          <a:p>
            <a:pPr marL="909638" lvl="1" indent="-457200">
              <a:spcBef>
                <a:spcPct val="50000"/>
              </a:spcBef>
              <a:spcAft>
                <a:spcPct val="30000"/>
              </a:spcAft>
              <a:buClr>
                <a:schemeClr val="bg1">
                  <a:lumMod val="25000"/>
                </a:schemeClr>
              </a:buClr>
              <a:buFont typeface="Wingdings" pitchFamily="2" charset="2"/>
              <a:buChar char="§"/>
              <a:defRPr/>
            </a:pPr>
            <a:r>
              <a:rPr lang="en-US" sz="2800" dirty="0">
                <a:latin typeface="Comic Sans MS" pitchFamily="66" charset="0"/>
              </a:rPr>
              <a:t>Judge rules that MSL infringes HSF </a:t>
            </a:r>
            <a:r>
              <a:rPr lang="en-US" sz="2800" dirty="0" smtClean="0">
                <a:latin typeface="Comic Sans MS" pitchFamily="66" charset="0"/>
              </a:rPr>
              <a:t>copyright.</a:t>
            </a:r>
            <a:endParaRPr lang="en-US" sz="2800" dirty="0">
              <a:latin typeface="Comic Sans MS" pitchFamily="66" charset="0"/>
            </a:endParaRPr>
          </a:p>
          <a:p>
            <a:pPr marL="909638" lvl="1" indent="-457200">
              <a:spcBef>
                <a:spcPct val="50000"/>
              </a:spcBef>
              <a:buClr>
                <a:schemeClr val="bg1">
                  <a:lumMod val="25000"/>
                </a:schemeClr>
              </a:buClr>
              <a:buFont typeface="Wingdings" pitchFamily="2" charset="2"/>
              <a:buChar char="§"/>
              <a:defRPr/>
            </a:pPr>
            <a:r>
              <a:rPr lang="en-US" sz="2800" dirty="0">
                <a:latin typeface="Comic Sans MS" pitchFamily="66" charset="0"/>
              </a:rPr>
              <a:t>In opinion he says “infringement can be established when the 2</a:t>
            </a:r>
            <a:r>
              <a:rPr lang="en-US" sz="2800" baseline="30000" dirty="0">
                <a:latin typeface="Comic Sans MS" pitchFamily="66" charset="0"/>
              </a:rPr>
              <a:t>nd</a:t>
            </a:r>
            <a:r>
              <a:rPr lang="en-US" sz="2800" dirty="0">
                <a:latin typeface="Comic Sans MS" pitchFamily="66" charset="0"/>
              </a:rPr>
              <a:t> work is </a:t>
            </a:r>
            <a:r>
              <a:rPr lang="en-US" sz="2800" dirty="0">
                <a:solidFill>
                  <a:schemeClr val="bg1">
                    <a:lumMod val="25000"/>
                  </a:schemeClr>
                </a:solidFill>
                <a:latin typeface="Comic Sans MS" pitchFamily="66" charset="0"/>
              </a:rPr>
              <a:t>substantially similar </a:t>
            </a:r>
            <a:r>
              <a:rPr lang="en-US" sz="2800" dirty="0">
                <a:latin typeface="Comic Sans MS" pitchFamily="66" charset="0"/>
              </a:rPr>
              <a:t>to the 1</a:t>
            </a:r>
            <a:r>
              <a:rPr lang="en-US" sz="2800" baseline="30000" dirty="0">
                <a:latin typeface="Comic Sans MS" pitchFamily="66" charset="0"/>
              </a:rPr>
              <a:t>st</a:t>
            </a:r>
            <a:r>
              <a:rPr lang="en-US" sz="2800" dirty="0">
                <a:latin typeface="Comic Sans MS" pitchFamily="66" charset="0"/>
              </a:rPr>
              <a:t> and the second composer had </a:t>
            </a:r>
            <a:r>
              <a:rPr lang="en-US" sz="2800" dirty="0">
                <a:solidFill>
                  <a:schemeClr val="bg1">
                    <a:lumMod val="25000"/>
                  </a:schemeClr>
                </a:solidFill>
                <a:latin typeface="Comic Sans MS" pitchFamily="66" charset="0"/>
              </a:rPr>
              <a:t>access</a:t>
            </a:r>
            <a:r>
              <a:rPr lang="en-US" sz="2800" dirty="0">
                <a:latin typeface="Comic Sans MS" pitchFamily="66" charset="0"/>
              </a:rPr>
              <a:t> to the 1</a:t>
            </a:r>
            <a:r>
              <a:rPr lang="en-US" sz="2800" baseline="30000" dirty="0">
                <a:latin typeface="Comic Sans MS" pitchFamily="66" charset="0"/>
              </a:rPr>
              <a:t>st</a:t>
            </a:r>
            <a:r>
              <a:rPr lang="en-US" sz="2800" dirty="0">
                <a:latin typeface="Comic Sans MS" pitchFamily="66" charset="0"/>
              </a:rPr>
              <a:t> </a:t>
            </a:r>
            <a:r>
              <a:rPr lang="en-US" sz="2800" dirty="0" smtClean="0">
                <a:latin typeface="Comic Sans MS" pitchFamily="66" charset="0"/>
              </a:rPr>
              <a:t>work.”</a:t>
            </a:r>
            <a:endParaRPr lang="en-US" sz="2800" dirty="0">
              <a:latin typeface="Comic Sans MS" pitchFamily="66" charset="0"/>
            </a:endParaRPr>
          </a:p>
          <a:p>
            <a:pPr marL="909638" lvl="1" indent="-457200">
              <a:spcBef>
                <a:spcPct val="50000"/>
              </a:spcBef>
              <a:buClr>
                <a:schemeClr val="bg1">
                  <a:lumMod val="25000"/>
                </a:schemeClr>
              </a:buClr>
              <a:buFont typeface="Wingdings" pitchFamily="2" charset="2"/>
              <a:buChar char="§"/>
              <a:defRPr/>
            </a:pPr>
            <a:r>
              <a:rPr lang="en-US" sz="2800" dirty="0">
                <a:latin typeface="Comic Sans MS" pitchFamily="66" charset="0"/>
              </a:rPr>
              <a:t>Harrison’s defense of </a:t>
            </a:r>
            <a:r>
              <a:rPr lang="en-US" sz="2800" dirty="0">
                <a:solidFill>
                  <a:schemeClr val="bg1">
                    <a:lumMod val="25000"/>
                  </a:schemeClr>
                </a:solidFill>
                <a:latin typeface="Comic Sans MS" pitchFamily="66" charset="0"/>
              </a:rPr>
              <a:t>“subconscious copying” </a:t>
            </a:r>
            <a:r>
              <a:rPr lang="en-US" sz="2800" dirty="0">
                <a:latin typeface="Comic Sans MS" pitchFamily="66" charset="0"/>
              </a:rPr>
              <a:t>was </a:t>
            </a:r>
            <a:r>
              <a:rPr lang="en-US" sz="2800" dirty="0" smtClean="0">
                <a:latin typeface="Comic Sans MS" pitchFamily="66" charset="0"/>
              </a:rPr>
              <a:t>rejected. </a:t>
            </a:r>
          </a:p>
          <a:p>
            <a:pPr marL="452438" lvl="1" algn="ctr">
              <a:spcBef>
                <a:spcPct val="50000"/>
              </a:spcBef>
              <a:buClr>
                <a:schemeClr val="bg1">
                  <a:lumMod val="25000"/>
                </a:schemeClr>
              </a:buClr>
              <a:defRPr/>
            </a:pPr>
            <a:r>
              <a:rPr lang="en-US" sz="2800" b="1" u="sng" dirty="0" smtClean="0">
                <a:latin typeface="Comic Sans MS" pitchFamily="66" charset="0"/>
              </a:rPr>
              <a:t>Case Law Principle</a:t>
            </a:r>
            <a:r>
              <a:rPr lang="en-US" sz="2800" dirty="0" smtClean="0">
                <a:latin typeface="Comic Sans MS" pitchFamily="66" charset="0"/>
              </a:rPr>
              <a:t>: </a:t>
            </a:r>
            <a:r>
              <a:rPr lang="en-US" sz="2800" dirty="0" smtClean="0">
                <a:solidFill>
                  <a:schemeClr val="bg1">
                    <a:lumMod val="25000"/>
                  </a:schemeClr>
                </a:solidFill>
                <a:latin typeface="Comic Sans MS" pitchFamily="66" charset="0"/>
              </a:rPr>
              <a:t>“intent </a:t>
            </a:r>
            <a:r>
              <a:rPr lang="en-US" sz="2800" dirty="0">
                <a:solidFill>
                  <a:schemeClr val="bg1">
                    <a:lumMod val="25000"/>
                  </a:schemeClr>
                </a:solidFill>
                <a:latin typeface="Comic Sans MS" pitchFamily="66" charset="0"/>
              </a:rPr>
              <a:t>to infringe” is not necessary to establish copyright infringement!</a:t>
            </a:r>
          </a:p>
          <a:p>
            <a:pPr marL="795338" lvl="1" indent="-342900">
              <a:spcBef>
                <a:spcPct val="50000"/>
              </a:spcBef>
              <a:buClr>
                <a:schemeClr val="bg1">
                  <a:lumMod val="25000"/>
                </a:schemeClr>
              </a:buClr>
              <a:buFont typeface="Wingdings" pitchFamily="2" charset="2"/>
              <a:buChar char="§"/>
              <a:defRPr/>
            </a:pPr>
            <a:endParaRPr lang="en-US" sz="2000" b="1" i="1" dirty="0">
              <a:solidFill>
                <a:schemeClr val="tx2"/>
              </a:solidFill>
              <a:latin typeface="Times New Roman" pitchFamily="18" charset="0"/>
            </a:endParaRPr>
          </a:p>
          <a:p>
            <a:pPr marL="909638" lvl="1" indent="-457200">
              <a:spcBef>
                <a:spcPct val="50000"/>
              </a:spcBef>
              <a:buClr>
                <a:schemeClr val="bg1">
                  <a:lumMod val="25000"/>
                </a:schemeClr>
              </a:buClr>
              <a:buFont typeface="Wingdings" pitchFamily="2" charset="2"/>
              <a:buChar char="§"/>
              <a:defRPr/>
            </a:pPr>
            <a:endParaRPr lang="en-US" sz="2800" dirty="0">
              <a:latin typeface="Comic Sans MS" pitchFamily="66" charset="0"/>
            </a:endParaRPr>
          </a:p>
          <a:p>
            <a:pPr marL="684213" lvl="1" indent="-231775">
              <a:spcBef>
                <a:spcPct val="50000"/>
              </a:spcBef>
              <a:buClr>
                <a:schemeClr val="hlink"/>
              </a:buClr>
              <a:defRPr/>
            </a:pPr>
            <a:endParaRPr lang="en-US" sz="3200" b="1" i="1" dirty="0">
              <a:effectLst>
                <a:outerShdw blurRad="38100" dist="38100" dir="2700000" algn="tl">
                  <a:srgbClr val="000000">
                    <a:alpha val="43137"/>
                  </a:srgbClr>
                </a:outerShdw>
              </a:effectLst>
              <a:latin typeface="Times New Roman" pitchFamily="18" charset="0"/>
            </a:endParaRPr>
          </a:p>
        </p:txBody>
      </p:sp>
      <p:sp>
        <p:nvSpPr>
          <p:cNvPr id="5" name="Text Box 6"/>
          <p:cNvSpPr txBox="1">
            <a:spLocks noChangeArrowheads="1"/>
          </p:cNvSpPr>
          <p:nvPr/>
        </p:nvSpPr>
        <p:spPr bwMode="auto">
          <a:xfrm>
            <a:off x="304800" y="304800"/>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marL="338138" indent="-338138" algn="ctr">
              <a:spcBef>
                <a:spcPct val="50000"/>
              </a:spcBef>
              <a:buClr>
                <a:schemeClr val="tx2"/>
              </a:buClr>
              <a:defRPr/>
            </a:pPr>
            <a:r>
              <a:rPr lang="en-US" sz="3800" dirty="0">
                <a:solidFill>
                  <a:srgbClr val="FFFFFF"/>
                </a:solidFill>
                <a:latin typeface="Comic Sans MS" pitchFamily="66" charset="0"/>
              </a:rPr>
              <a:t>“My Sweet Lord” – “He’s So Fine”</a:t>
            </a:r>
          </a:p>
        </p:txBody>
      </p:sp>
    </p:spTree>
    <p:extLst>
      <p:ext uri="{BB962C8B-B14F-4D97-AF65-F5344CB8AC3E}">
        <p14:creationId xmlns:p14="http://schemas.microsoft.com/office/powerpoint/2010/main" val="6952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11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118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11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0" y="1371600"/>
            <a:ext cx="9144000" cy="5003800"/>
          </a:xfrm>
          <a:prstGeom prst="rect">
            <a:avLst/>
          </a:prstGeom>
          <a:noFill/>
          <a:ln w="9525">
            <a:noFill/>
            <a:miter lim="800000"/>
            <a:headEnd/>
            <a:tailEnd/>
          </a:ln>
        </p:spPr>
        <p:txBody>
          <a:bodyPr>
            <a:spAutoFit/>
          </a:bodyPr>
          <a:lstStyle/>
          <a:p>
            <a:pPr marL="338138" indent="-338138">
              <a:spcBef>
                <a:spcPct val="50000"/>
              </a:spcBef>
              <a:defRPr/>
            </a:pPr>
            <a:endParaRPr lang="en-US" sz="2400" b="1" dirty="0">
              <a:latin typeface="Times New Roman" pitchFamily="18" charset="0"/>
            </a:endParaRPr>
          </a:p>
          <a:p>
            <a:pPr marL="458788" lvl="1" indent="-6350">
              <a:spcBef>
                <a:spcPct val="30000"/>
              </a:spcBef>
              <a:defRPr/>
            </a:pPr>
            <a:r>
              <a:rPr lang="en-US" sz="2400" dirty="0">
                <a:latin typeface="Comic Sans MS" pitchFamily="66" charset="0"/>
              </a:rPr>
              <a:t>“The Florida Northern District Court held that </a:t>
            </a:r>
            <a:r>
              <a:rPr lang="en-US" sz="2400" dirty="0" err="1">
                <a:latin typeface="Comic Sans MS" pitchFamily="66" charset="0"/>
              </a:rPr>
              <a:t>Frena</a:t>
            </a:r>
            <a:r>
              <a:rPr lang="en-US" sz="2400" dirty="0">
                <a:latin typeface="Comic Sans MS" pitchFamily="66" charset="0"/>
              </a:rPr>
              <a:t>, an electronic bulletin board operator, had violated Playboy’s copyright when one of their photographs was digitized and placed on the bulletin board system by one subscriber and downloaded by another subscriber.   According to the decision, “it does not matter that Defendant </a:t>
            </a:r>
            <a:r>
              <a:rPr lang="en-US" sz="2400" dirty="0" err="1">
                <a:latin typeface="Comic Sans MS" pitchFamily="66" charset="0"/>
              </a:rPr>
              <a:t>Frena</a:t>
            </a:r>
            <a:r>
              <a:rPr lang="en-US" sz="2400" dirty="0">
                <a:latin typeface="Comic Sans MS" pitchFamily="66" charset="0"/>
              </a:rPr>
              <a:t> may have been unaware of the copyright infringement</a:t>
            </a:r>
            <a:r>
              <a:rPr lang="en-US" sz="2400" dirty="0">
                <a:solidFill>
                  <a:schemeClr val="accent6">
                    <a:lumMod val="50000"/>
                  </a:schemeClr>
                </a:solidFill>
                <a:latin typeface="Comic Sans MS" pitchFamily="66" charset="0"/>
              </a:rPr>
              <a:t>.  </a:t>
            </a:r>
            <a:r>
              <a:rPr lang="en-US" sz="2400" u="sng" dirty="0">
                <a:solidFill>
                  <a:schemeClr val="bg1">
                    <a:lumMod val="25000"/>
                  </a:schemeClr>
                </a:solidFill>
                <a:latin typeface="Comic Sans MS" pitchFamily="66" charset="0"/>
              </a:rPr>
              <a:t>Intent to infringe is not needed to find copyright infringement</a:t>
            </a:r>
            <a:r>
              <a:rPr lang="en-US" sz="2400" dirty="0">
                <a:solidFill>
                  <a:schemeClr val="bg1">
                    <a:lumMod val="25000"/>
                  </a:schemeClr>
                </a:solidFill>
                <a:latin typeface="Comic Sans MS" pitchFamily="66" charset="0"/>
              </a:rPr>
              <a:t>.  </a:t>
            </a:r>
            <a:r>
              <a:rPr lang="en-US" sz="2400" dirty="0">
                <a:latin typeface="Comic Sans MS" pitchFamily="66" charset="0"/>
              </a:rPr>
              <a:t>Intent or knowledge is not an element of infringement, and thus even an innocent infringer is liable for infringement; rather innocence is significant to a trial court when it fixes statutory damages, which is a remedy equitable in nature.”</a:t>
            </a:r>
          </a:p>
        </p:txBody>
      </p:sp>
      <p:sp>
        <p:nvSpPr>
          <p:cNvPr id="23555" name="Text Box 6"/>
          <p:cNvSpPr txBox="1">
            <a:spLocks noChangeArrowheads="1"/>
          </p:cNvSpPr>
          <p:nvPr/>
        </p:nvSpPr>
        <p:spPr bwMode="auto">
          <a:xfrm>
            <a:off x="381000" y="228600"/>
            <a:ext cx="80010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marL="338138" indent="-338138" algn="ctr">
              <a:spcBef>
                <a:spcPct val="50000"/>
              </a:spcBef>
              <a:buClr>
                <a:schemeClr val="tx2"/>
              </a:buClr>
              <a:defRPr/>
            </a:pPr>
            <a:r>
              <a:rPr lang="en-US" sz="3800" dirty="0" smtClean="0">
                <a:solidFill>
                  <a:srgbClr val="FFFFFF"/>
                </a:solidFill>
                <a:latin typeface="Comic Sans MS" pitchFamily="66" charset="0"/>
              </a:rPr>
              <a:t>1993: </a:t>
            </a:r>
            <a:r>
              <a:rPr lang="en-US" sz="3800" dirty="0">
                <a:solidFill>
                  <a:srgbClr val="FFFFFF"/>
                </a:solidFill>
                <a:latin typeface="Comic Sans MS" pitchFamily="66" charset="0"/>
              </a:rPr>
              <a:t>Playboy Enterprises </a:t>
            </a:r>
            <a:r>
              <a:rPr lang="en-US" sz="3800" dirty="0" err="1">
                <a:solidFill>
                  <a:srgbClr val="FFFFFF"/>
                </a:solidFill>
                <a:latin typeface="Comic Sans MS" pitchFamily="66" charset="0"/>
              </a:rPr>
              <a:t>Inc</a:t>
            </a:r>
            <a:r>
              <a:rPr lang="en-US" sz="3800" dirty="0">
                <a:solidFill>
                  <a:srgbClr val="FFFFFF"/>
                </a:solidFill>
                <a:latin typeface="Comic Sans MS" pitchFamily="66" charset="0"/>
              </a:rPr>
              <a:t> </a:t>
            </a:r>
            <a:r>
              <a:rPr lang="en-US" sz="3800" dirty="0" smtClean="0">
                <a:solidFill>
                  <a:srgbClr val="FFFFFF"/>
                </a:solidFill>
                <a:latin typeface="Comic Sans MS" pitchFamily="66" charset="0"/>
              </a:rPr>
              <a:t>  v </a:t>
            </a:r>
            <a:r>
              <a:rPr lang="en-US" sz="3800" dirty="0" err="1">
                <a:solidFill>
                  <a:srgbClr val="FFFFFF"/>
                </a:solidFill>
                <a:latin typeface="Comic Sans MS" pitchFamily="66" charset="0"/>
              </a:rPr>
              <a:t>Frena</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45318554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228600" y="1676400"/>
            <a:ext cx="9144000" cy="4899025"/>
          </a:xfrm>
          <a:prstGeom prst="rect">
            <a:avLst/>
          </a:prstGeom>
          <a:noFill/>
          <a:ln w="9525">
            <a:noFill/>
            <a:miter lim="800000"/>
            <a:headEnd/>
            <a:tailEnd/>
          </a:ln>
        </p:spPr>
        <p:txBody>
          <a:bodyPr>
            <a:spAutoFit/>
          </a:bodyPr>
          <a:lstStyle/>
          <a:p>
            <a:pPr marL="684213" lvl="1" indent="-231775">
              <a:spcBef>
                <a:spcPct val="50000"/>
              </a:spcBef>
              <a:spcAft>
                <a:spcPct val="30000"/>
              </a:spcAft>
              <a:buClr>
                <a:schemeClr val="hlink"/>
              </a:buClr>
            </a:pPr>
            <a:r>
              <a:rPr lang="en-US" sz="2000" b="1" dirty="0">
                <a:latin typeface="Times New Roman" pitchFamily="18" charset="0"/>
              </a:rPr>
              <a:t>	</a:t>
            </a:r>
            <a:r>
              <a:rPr lang="en-US" sz="2800" dirty="0">
                <a:latin typeface="Comic Sans MS" pitchFamily="66" charset="0"/>
              </a:rPr>
              <a:t>1998 – 19 year old Shawn Fanning (nickname Napster), a college student at Northeastern University, developed a software application to search for MP3 files on line.</a:t>
            </a:r>
          </a:p>
          <a:p>
            <a:pPr marL="1135063" lvl="2" indent="-220663">
              <a:spcBef>
                <a:spcPct val="50000"/>
              </a:spcBef>
              <a:buClr>
                <a:schemeClr val="bg1">
                  <a:lumMod val="25000"/>
                </a:schemeClr>
              </a:buClr>
              <a:buFont typeface="Wingdings" pitchFamily="2" charset="2"/>
              <a:buChar char="§"/>
            </a:pPr>
            <a:r>
              <a:rPr lang="en-US" sz="2400" dirty="0">
                <a:latin typeface="Comic Sans MS" pitchFamily="66" charset="0"/>
              </a:rPr>
              <a:t>MP3’s – greatly compressed file size (12:1) and high sound quality, made them the preferred means to digitally transmit music files over </a:t>
            </a:r>
            <a:r>
              <a:rPr lang="en-US" sz="2400" dirty="0" smtClean="0">
                <a:latin typeface="Comic Sans MS" pitchFamily="66" charset="0"/>
              </a:rPr>
              <a:t>internet.</a:t>
            </a:r>
            <a:endParaRPr lang="en-US" sz="2400" dirty="0">
              <a:latin typeface="Comic Sans MS" pitchFamily="66" charset="0"/>
            </a:endParaRPr>
          </a:p>
          <a:p>
            <a:pPr marL="1135063" lvl="2" indent="-220663">
              <a:spcBef>
                <a:spcPct val="50000"/>
              </a:spcBef>
              <a:spcAft>
                <a:spcPct val="30000"/>
              </a:spcAft>
              <a:buClr>
                <a:schemeClr val="bg1">
                  <a:lumMod val="25000"/>
                </a:schemeClr>
              </a:buClr>
              <a:buFont typeface="Wingdings" pitchFamily="2" charset="2"/>
              <a:buChar char="§"/>
            </a:pPr>
            <a:r>
              <a:rPr lang="en-US" sz="2400" dirty="0">
                <a:latin typeface="Comic Sans MS" pitchFamily="66" charset="0"/>
              </a:rPr>
              <a:t>His peer-to-peer (P2P) file sharing technology allowed users to connect with each other and share individual files stored on their individual hard drives (without regard to copyright</a:t>
            </a:r>
            <a:r>
              <a:rPr lang="en-US" sz="2400" dirty="0" smtClean="0">
                <a:latin typeface="Comic Sans MS" pitchFamily="66" charset="0"/>
              </a:rPr>
              <a:t>).</a:t>
            </a:r>
            <a:endParaRPr lang="en-US" sz="2400" dirty="0">
              <a:latin typeface="Comic Sans MS" pitchFamily="66" charset="0"/>
            </a:endParaRPr>
          </a:p>
        </p:txBody>
      </p:sp>
      <p:sp>
        <p:nvSpPr>
          <p:cNvPr id="24579" name="Text Box 6"/>
          <p:cNvSpPr txBox="1">
            <a:spLocks noChangeArrowheads="1"/>
          </p:cNvSpPr>
          <p:nvPr/>
        </p:nvSpPr>
        <p:spPr bwMode="auto">
          <a:xfrm>
            <a:off x="228600" y="304800"/>
            <a:ext cx="8686800" cy="1261884"/>
          </a:xfrm>
          <a:prstGeom prst="rect">
            <a:avLst/>
          </a:prstGeom>
          <a:solidFill>
            <a:schemeClr val="bg1">
              <a:lumMod val="25000"/>
            </a:schemeClr>
          </a:solidFill>
          <a:ln w="38100">
            <a:solidFill>
              <a:schemeClr val="tx1"/>
            </a:solidFill>
            <a:miter lim="800000"/>
            <a:headEnd/>
            <a:tailEnd/>
          </a:ln>
          <a:effectLst/>
        </p:spPr>
        <p:txBody>
          <a:bodyPr>
            <a:spAutoFit/>
          </a:bodyPr>
          <a:lstStyle/>
          <a:p>
            <a:pPr marL="338138" indent="-338138" algn="ctr">
              <a:spcBef>
                <a:spcPct val="50000"/>
              </a:spcBef>
              <a:buClr>
                <a:schemeClr val="tx2"/>
              </a:buClr>
              <a:defRPr/>
            </a:pPr>
            <a:r>
              <a:rPr lang="en-US" sz="3800" dirty="0" smtClean="0">
                <a:solidFill>
                  <a:srgbClr val="FFFFFF"/>
                </a:solidFill>
                <a:latin typeface="Comic Sans MS" pitchFamily="66" charset="0"/>
              </a:rPr>
              <a:t>2000: Recording </a:t>
            </a:r>
            <a:r>
              <a:rPr lang="en-US" sz="3800" dirty="0">
                <a:solidFill>
                  <a:srgbClr val="FFFFFF"/>
                </a:solidFill>
                <a:latin typeface="Comic Sans MS" pitchFamily="66" charset="0"/>
              </a:rPr>
              <a:t>Industry Association of America v. </a:t>
            </a:r>
            <a:r>
              <a:rPr lang="en-US" sz="3800" dirty="0" smtClean="0">
                <a:solidFill>
                  <a:srgbClr val="FFFFFF"/>
                </a:solidFill>
                <a:latin typeface="Comic Sans MS" pitchFamily="66" charset="0"/>
              </a:rPr>
              <a:t>Napster</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704651382"/>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9" name="Text Box 5"/>
          <p:cNvSpPr txBox="1">
            <a:spLocks noChangeArrowheads="1"/>
          </p:cNvSpPr>
          <p:nvPr/>
        </p:nvSpPr>
        <p:spPr bwMode="auto">
          <a:xfrm>
            <a:off x="228600" y="1878013"/>
            <a:ext cx="8763000" cy="4161139"/>
          </a:xfrm>
          <a:prstGeom prst="rect">
            <a:avLst/>
          </a:prstGeom>
          <a:noFill/>
          <a:ln w="9525">
            <a:noFill/>
            <a:miter lim="800000"/>
            <a:headEnd/>
            <a:tailEnd/>
          </a:ln>
        </p:spPr>
        <p:txBody>
          <a:bodyPr>
            <a:spAutoFit/>
          </a:bodyPr>
          <a:lstStyle/>
          <a:p>
            <a:pPr marL="684213" lvl="1" indent="-231775">
              <a:spcBef>
                <a:spcPct val="50000"/>
              </a:spcBef>
              <a:spcAft>
                <a:spcPct val="30000"/>
              </a:spcAft>
              <a:buClr>
                <a:schemeClr val="bg1">
                  <a:lumMod val="25000"/>
                </a:schemeClr>
              </a:buClr>
              <a:buFont typeface="Wingdings" pitchFamily="2" charset="2"/>
              <a:buChar char="§"/>
              <a:defRPr/>
            </a:pPr>
            <a:r>
              <a:rPr lang="en-US" sz="2800" dirty="0">
                <a:latin typeface="Comic Sans MS" pitchFamily="66" charset="0"/>
              </a:rPr>
              <a:t>June 12, 2000 – </a:t>
            </a:r>
            <a:r>
              <a:rPr lang="en-US" sz="2800" dirty="0" smtClean="0">
                <a:latin typeface="Comic Sans MS" pitchFamily="66" charset="0"/>
              </a:rPr>
              <a:t>Recording Industry Association of America (RIAA) </a:t>
            </a:r>
            <a:r>
              <a:rPr lang="en-US" sz="2800" dirty="0">
                <a:latin typeface="Comic Sans MS" pitchFamily="66" charset="0"/>
              </a:rPr>
              <a:t>files lawsuit against Napster for copyright </a:t>
            </a:r>
            <a:r>
              <a:rPr lang="en-US" sz="2800" dirty="0" smtClean="0">
                <a:latin typeface="Comic Sans MS" pitchFamily="66" charset="0"/>
              </a:rPr>
              <a:t>infringement.</a:t>
            </a:r>
            <a:endParaRPr lang="en-US" sz="2800" dirty="0">
              <a:latin typeface="Comic Sans MS" pitchFamily="66" charset="0"/>
            </a:endParaRPr>
          </a:p>
          <a:p>
            <a:pPr marL="684213" lvl="1" indent="-231775">
              <a:spcBef>
                <a:spcPct val="50000"/>
              </a:spcBef>
              <a:buClr>
                <a:schemeClr val="bg1">
                  <a:lumMod val="25000"/>
                </a:schemeClr>
              </a:buClr>
              <a:buFont typeface="Wingdings" pitchFamily="2" charset="2"/>
              <a:buChar char="§"/>
              <a:defRPr/>
            </a:pPr>
            <a:r>
              <a:rPr lang="en-US" sz="2800" dirty="0">
                <a:latin typeface="Comic Sans MS" pitchFamily="66" charset="0"/>
              </a:rPr>
              <a:t>February 12, 2001 – 9</a:t>
            </a:r>
            <a:r>
              <a:rPr lang="en-US" sz="2800" baseline="30000" dirty="0">
                <a:latin typeface="Comic Sans MS" pitchFamily="66" charset="0"/>
              </a:rPr>
              <a:t>th</a:t>
            </a:r>
            <a:r>
              <a:rPr lang="en-US" sz="2800" dirty="0">
                <a:latin typeface="Comic Sans MS" pitchFamily="66" charset="0"/>
              </a:rPr>
              <a:t> Circuit Court of Appeals ruled Napster </a:t>
            </a:r>
            <a:r>
              <a:rPr lang="en-US" sz="2800" dirty="0" smtClean="0">
                <a:latin typeface="Comic Sans MS" pitchFamily="66" charset="0"/>
              </a:rPr>
              <a:t>liable.</a:t>
            </a:r>
            <a:r>
              <a:rPr lang="en-US" sz="3200" dirty="0" smtClean="0">
                <a:latin typeface="Comic Sans MS" pitchFamily="66" charset="0"/>
              </a:rPr>
              <a:t> </a:t>
            </a:r>
          </a:p>
          <a:p>
            <a:pPr marL="684213" lvl="1" indent="-231775">
              <a:spcBef>
                <a:spcPct val="50000"/>
              </a:spcBef>
              <a:buClr>
                <a:schemeClr val="bg1">
                  <a:lumMod val="25000"/>
                </a:schemeClr>
              </a:buClr>
              <a:buFont typeface="Wingdings" pitchFamily="2" charset="2"/>
              <a:buChar char="§"/>
              <a:defRPr/>
            </a:pPr>
            <a:r>
              <a:rPr lang="en-US" sz="2800" b="1" u="sng" dirty="0" smtClean="0">
                <a:latin typeface="Comic Sans MS" pitchFamily="66" charset="0"/>
              </a:rPr>
              <a:t>Case Law Principle</a:t>
            </a:r>
            <a:r>
              <a:rPr lang="en-US" sz="2800" dirty="0" smtClean="0">
                <a:latin typeface="Comic Sans MS" pitchFamily="66" charset="0"/>
              </a:rPr>
              <a:t>: </a:t>
            </a:r>
            <a:r>
              <a:rPr lang="en-US" sz="2800" dirty="0" smtClean="0">
                <a:solidFill>
                  <a:schemeClr val="bg1">
                    <a:lumMod val="25000"/>
                  </a:schemeClr>
                </a:solidFill>
                <a:latin typeface="Comic Sans MS" pitchFamily="66" charset="0"/>
              </a:rPr>
              <a:t>enabling others to commit copyright </a:t>
            </a:r>
            <a:r>
              <a:rPr lang="en-US" sz="2800" dirty="0">
                <a:solidFill>
                  <a:schemeClr val="bg1">
                    <a:lumMod val="25000"/>
                  </a:schemeClr>
                </a:solidFill>
                <a:latin typeface="Comic Sans MS" pitchFamily="66" charset="0"/>
              </a:rPr>
              <a:t>i</a:t>
            </a:r>
            <a:r>
              <a:rPr lang="en-US" sz="2800" dirty="0" smtClean="0">
                <a:solidFill>
                  <a:schemeClr val="bg1">
                    <a:lumMod val="25000"/>
                  </a:schemeClr>
                </a:solidFill>
                <a:latin typeface="Comic Sans MS" pitchFamily="66" charset="0"/>
              </a:rPr>
              <a:t>nfringement is contributory </a:t>
            </a:r>
            <a:r>
              <a:rPr lang="en-US" sz="2800" dirty="0">
                <a:solidFill>
                  <a:schemeClr val="bg1">
                    <a:lumMod val="25000"/>
                  </a:schemeClr>
                </a:solidFill>
                <a:latin typeface="Comic Sans MS" pitchFamily="66" charset="0"/>
              </a:rPr>
              <a:t>and vicarious copyright </a:t>
            </a:r>
            <a:r>
              <a:rPr lang="en-US" sz="2800" dirty="0" smtClean="0">
                <a:solidFill>
                  <a:schemeClr val="bg1">
                    <a:lumMod val="25000"/>
                  </a:schemeClr>
                </a:solidFill>
                <a:latin typeface="Comic Sans MS" pitchFamily="66" charset="0"/>
              </a:rPr>
              <a:t>infringement!</a:t>
            </a:r>
            <a:endParaRPr lang="en-US" sz="2800" dirty="0">
              <a:solidFill>
                <a:schemeClr val="bg1">
                  <a:lumMod val="25000"/>
                </a:schemeClr>
              </a:solidFill>
              <a:latin typeface="Comic Sans MS" pitchFamily="66" charset="0"/>
            </a:endParaRPr>
          </a:p>
        </p:txBody>
      </p:sp>
      <p:sp>
        <p:nvSpPr>
          <p:cNvPr id="4" name="Text Box 6"/>
          <p:cNvSpPr txBox="1">
            <a:spLocks noChangeArrowheads="1"/>
          </p:cNvSpPr>
          <p:nvPr/>
        </p:nvSpPr>
        <p:spPr bwMode="auto">
          <a:xfrm>
            <a:off x="228600" y="304800"/>
            <a:ext cx="8686800" cy="1261884"/>
          </a:xfrm>
          <a:prstGeom prst="rect">
            <a:avLst/>
          </a:prstGeom>
          <a:solidFill>
            <a:schemeClr val="bg1">
              <a:lumMod val="25000"/>
            </a:schemeClr>
          </a:solidFill>
          <a:ln w="38100">
            <a:solidFill>
              <a:schemeClr val="tx1"/>
            </a:solidFill>
            <a:miter lim="800000"/>
            <a:headEnd/>
            <a:tailEnd/>
          </a:ln>
          <a:effectLst/>
        </p:spPr>
        <p:txBody>
          <a:bodyPr>
            <a:spAutoFit/>
          </a:bodyPr>
          <a:lstStyle/>
          <a:p>
            <a:pPr marL="338138" indent="-338138" algn="ctr">
              <a:spcBef>
                <a:spcPct val="50000"/>
              </a:spcBef>
              <a:buClr>
                <a:schemeClr val="tx2"/>
              </a:buClr>
              <a:defRPr/>
            </a:pPr>
            <a:r>
              <a:rPr lang="en-US" sz="3800" dirty="0" smtClean="0">
                <a:solidFill>
                  <a:srgbClr val="FFFFFF"/>
                </a:solidFill>
                <a:latin typeface="Comic Sans MS" pitchFamily="66" charset="0"/>
              </a:rPr>
              <a:t>2000: Recording </a:t>
            </a:r>
            <a:r>
              <a:rPr lang="en-US" sz="3800" dirty="0">
                <a:solidFill>
                  <a:srgbClr val="FFFFFF"/>
                </a:solidFill>
                <a:latin typeface="Comic Sans MS" pitchFamily="66" charset="0"/>
              </a:rPr>
              <a:t>Industry Association of America v. </a:t>
            </a:r>
            <a:r>
              <a:rPr lang="en-US" sz="3800" dirty="0" smtClean="0">
                <a:solidFill>
                  <a:srgbClr val="FFFFFF"/>
                </a:solidFill>
                <a:latin typeface="Comic Sans MS" pitchFamily="66" charset="0"/>
              </a:rPr>
              <a:t>Napster</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7028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11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11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304800" y="1143000"/>
            <a:ext cx="8534400" cy="5438412"/>
          </a:xfrm>
          <a:prstGeom prst="rect">
            <a:avLst/>
          </a:prstGeom>
          <a:noFill/>
          <a:ln w="9525">
            <a:noFill/>
            <a:miter lim="800000"/>
            <a:headEnd/>
            <a:tailEnd/>
          </a:ln>
        </p:spPr>
        <p:txBody>
          <a:bodyPr>
            <a:spAutoFit/>
          </a:bodyPr>
          <a:lstStyle/>
          <a:p>
            <a:pPr marL="338138" indent="-338138">
              <a:spcBef>
                <a:spcPct val="50000"/>
              </a:spcBef>
              <a:buClr>
                <a:schemeClr val="accent6">
                  <a:lumMod val="50000"/>
                </a:schemeClr>
              </a:buClr>
              <a:defRPr/>
            </a:pPr>
            <a:r>
              <a:rPr lang="en-US" sz="3200" b="1" dirty="0">
                <a:latin typeface="Times New Roman" pitchFamily="18" charset="0"/>
              </a:rPr>
              <a:t>	</a:t>
            </a:r>
            <a:r>
              <a:rPr lang="en-US" sz="3200" dirty="0" smtClean="0">
                <a:latin typeface="Comic Sans MS" pitchFamily="66" charset="0"/>
              </a:rPr>
              <a:t>It is </a:t>
            </a:r>
            <a:r>
              <a:rPr lang="en-US" sz="3200" dirty="0">
                <a:latin typeface="Comic Sans MS" pitchFamily="66" charset="0"/>
              </a:rPr>
              <a:t>protected by copyright, so do you infringe when you sing it to your child?</a:t>
            </a:r>
          </a:p>
          <a:p>
            <a:pPr marL="684213" lvl="1" indent="-231775">
              <a:spcBef>
                <a:spcPct val="30000"/>
              </a:spcBef>
              <a:buClr>
                <a:schemeClr val="bg1">
                  <a:lumMod val="25000"/>
                </a:schemeClr>
              </a:buClr>
              <a:buFont typeface="Wingdings" pitchFamily="2" charset="2"/>
              <a:buChar char="§"/>
              <a:defRPr/>
            </a:pPr>
            <a:r>
              <a:rPr lang="en-US" sz="2600" b="1" u="sng" dirty="0">
                <a:solidFill>
                  <a:schemeClr val="bg1">
                    <a:lumMod val="25000"/>
                  </a:schemeClr>
                </a:solidFill>
                <a:latin typeface="Comic Sans MS" pitchFamily="66" charset="0"/>
              </a:rPr>
              <a:t>Background</a:t>
            </a:r>
            <a:r>
              <a:rPr lang="en-US" sz="2600" b="1" dirty="0">
                <a:solidFill>
                  <a:schemeClr val="bg1">
                    <a:lumMod val="25000"/>
                  </a:schemeClr>
                </a:solidFill>
                <a:latin typeface="Comic Sans MS" pitchFamily="66" charset="0"/>
              </a:rPr>
              <a:t>:</a:t>
            </a:r>
            <a:r>
              <a:rPr lang="en-US" sz="2600" dirty="0">
                <a:solidFill>
                  <a:schemeClr val="bg1">
                    <a:lumMod val="25000"/>
                  </a:schemeClr>
                </a:solidFill>
                <a:latin typeface="Comic Sans MS" pitchFamily="66" charset="0"/>
              </a:rPr>
              <a:t> </a:t>
            </a:r>
            <a:r>
              <a:rPr lang="en-US" sz="2600" dirty="0">
                <a:latin typeface="Comic Sans MS" pitchFamily="66" charset="0"/>
              </a:rPr>
              <a:t>melody written by Mildred and Patty Hill in Kentucky with the first words being “Good Morning to You” and used in their kindergarten </a:t>
            </a:r>
            <a:r>
              <a:rPr lang="en-US" sz="2600" dirty="0" smtClean="0">
                <a:latin typeface="Comic Sans MS" pitchFamily="66" charset="0"/>
              </a:rPr>
              <a:t>classroom.</a:t>
            </a:r>
            <a:endParaRPr lang="en-US" sz="2600" dirty="0">
              <a:latin typeface="Comic Sans MS" pitchFamily="66" charset="0"/>
            </a:endParaRPr>
          </a:p>
          <a:p>
            <a:pPr marL="684213" lvl="1" indent="-231775">
              <a:spcBef>
                <a:spcPct val="30000"/>
              </a:spcBef>
              <a:buClr>
                <a:schemeClr val="bg1">
                  <a:lumMod val="25000"/>
                </a:schemeClr>
              </a:buClr>
              <a:buFont typeface="Wingdings" pitchFamily="2" charset="2"/>
              <a:buChar char="§"/>
              <a:defRPr/>
            </a:pPr>
            <a:r>
              <a:rPr lang="en-US" sz="2600" dirty="0">
                <a:latin typeface="Comic Sans MS" pitchFamily="66" charset="0"/>
              </a:rPr>
              <a:t>The “Happy Birthday” words first appeared in a song book edited by Robert H. Coleman in </a:t>
            </a:r>
            <a:r>
              <a:rPr lang="en-US" sz="2600" dirty="0" smtClean="0">
                <a:latin typeface="Comic Sans MS" pitchFamily="66" charset="0"/>
              </a:rPr>
              <a:t>1924.</a:t>
            </a:r>
            <a:endParaRPr lang="en-US" sz="2600" dirty="0">
              <a:latin typeface="Comic Sans MS" pitchFamily="66" charset="0"/>
            </a:endParaRPr>
          </a:p>
          <a:p>
            <a:pPr marL="684213" lvl="1" indent="-231775">
              <a:spcBef>
                <a:spcPct val="30000"/>
              </a:spcBef>
              <a:buClr>
                <a:schemeClr val="bg1">
                  <a:lumMod val="25000"/>
                </a:schemeClr>
              </a:buClr>
              <a:buFont typeface="Wingdings" pitchFamily="2" charset="2"/>
              <a:buChar char="§"/>
              <a:defRPr/>
            </a:pPr>
            <a:r>
              <a:rPr lang="en-US" sz="2600" dirty="0">
                <a:latin typeface="Comic Sans MS" pitchFamily="66" charset="0"/>
              </a:rPr>
              <a:t>With the various extensions to the duration of copyright that Congress has passed, the current protection extends through </a:t>
            </a:r>
            <a:r>
              <a:rPr lang="en-US" sz="2600" dirty="0" smtClean="0">
                <a:latin typeface="Comic Sans MS" pitchFamily="66" charset="0"/>
              </a:rPr>
              <a:t>2030 – there is some challenge to the copyright!</a:t>
            </a:r>
            <a:endParaRPr lang="en-US" sz="2600" dirty="0">
              <a:latin typeface="Comic Sans MS" pitchFamily="66" charset="0"/>
            </a:endParaRPr>
          </a:p>
        </p:txBody>
      </p:sp>
      <p:sp>
        <p:nvSpPr>
          <p:cNvPr id="35843" name="Text Box 7"/>
          <p:cNvSpPr txBox="1">
            <a:spLocks noChangeArrowheads="1"/>
          </p:cNvSpPr>
          <p:nvPr/>
        </p:nvSpPr>
        <p:spPr bwMode="auto">
          <a:xfrm>
            <a:off x="228600" y="304800"/>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r>
              <a:rPr lang="en-US" sz="3800" dirty="0">
                <a:solidFill>
                  <a:srgbClr val="FFFFFF"/>
                </a:solidFill>
                <a:latin typeface="Comic Sans MS" pitchFamily="66" charset="0"/>
              </a:rPr>
              <a:t>“Happy Birthday to You”</a:t>
            </a:r>
          </a:p>
        </p:txBody>
      </p:sp>
    </p:spTree>
    <p:extLst>
      <p:ext uri="{BB962C8B-B14F-4D97-AF65-F5344CB8AC3E}">
        <p14:creationId xmlns:p14="http://schemas.microsoft.com/office/powerpoint/2010/main" val="33216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0" y="1066800"/>
            <a:ext cx="9067800" cy="5278368"/>
          </a:xfrm>
          <a:prstGeom prst="rect">
            <a:avLst/>
          </a:prstGeom>
          <a:noFill/>
          <a:ln w="9525">
            <a:noFill/>
            <a:miter lim="800000"/>
            <a:headEnd/>
            <a:tailEnd/>
          </a:ln>
        </p:spPr>
        <p:txBody>
          <a:bodyPr wrap="square">
            <a:spAutoFit/>
          </a:bodyPr>
          <a:lstStyle/>
          <a:p>
            <a:pPr marL="338138" indent="-338138">
              <a:spcBef>
                <a:spcPct val="50000"/>
              </a:spcBef>
              <a:buClr>
                <a:schemeClr val="accent6">
                  <a:lumMod val="50000"/>
                </a:schemeClr>
              </a:buClr>
              <a:defRPr/>
            </a:pPr>
            <a:r>
              <a:rPr lang="en-US" sz="3200" b="1" dirty="0">
                <a:latin typeface="Times New Roman" pitchFamily="18" charset="0"/>
              </a:rPr>
              <a:t>	</a:t>
            </a:r>
            <a:r>
              <a:rPr lang="en-US" sz="3200" dirty="0">
                <a:latin typeface="Comic Sans MS" pitchFamily="66" charset="0"/>
              </a:rPr>
              <a:t>So are you a copyright infringer when you sing </a:t>
            </a:r>
            <a:r>
              <a:rPr lang="en-US" sz="3200" dirty="0" smtClean="0">
                <a:latin typeface="Comic Sans MS" pitchFamily="66" charset="0"/>
              </a:rPr>
              <a:t>the Happy Birthday song </a:t>
            </a:r>
            <a:r>
              <a:rPr lang="en-US" sz="3200" dirty="0">
                <a:latin typeface="Comic Sans MS" pitchFamily="66" charset="0"/>
              </a:rPr>
              <a:t>to your child?</a:t>
            </a:r>
          </a:p>
          <a:p>
            <a:pPr marL="684213" lvl="1" indent="-231775">
              <a:spcBef>
                <a:spcPct val="30000"/>
              </a:spcBef>
              <a:buClr>
                <a:schemeClr val="bg1">
                  <a:lumMod val="25000"/>
                </a:schemeClr>
              </a:buClr>
              <a:buFont typeface="Wingdings" pitchFamily="2" charset="2"/>
              <a:buChar char="§"/>
              <a:defRPr/>
            </a:pPr>
            <a:r>
              <a:rPr lang="en-US" sz="2600" b="1" u="sng" dirty="0">
                <a:solidFill>
                  <a:schemeClr val="bg1">
                    <a:lumMod val="25000"/>
                  </a:schemeClr>
                </a:solidFill>
                <a:latin typeface="Comic Sans MS" pitchFamily="66" charset="0"/>
              </a:rPr>
              <a:t>It Depends</a:t>
            </a:r>
            <a:r>
              <a:rPr lang="en-US" sz="2600" b="1" dirty="0">
                <a:solidFill>
                  <a:schemeClr val="bg1">
                    <a:lumMod val="25000"/>
                  </a:schemeClr>
                </a:solidFill>
                <a:latin typeface="Comic Sans MS" pitchFamily="66" charset="0"/>
              </a:rPr>
              <a:t>! </a:t>
            </a:r>
          </a:p>
          <a:p>
            <a:pPr marL="684213" lvl="1" indent="-231775">
              <a:spcBef>
                <a:spcPct val="30000"/>
              </a:spcBef>
              <a:buClr>
                <a:schemeClr val="bg1">
                  <a:lumMod val="25000"/>
                </a:schemeClr>
              </a:buClr>
              <a:buFont typeface="Wingdings" pitchFamily="2" charset="2"/>
              <a:buChar char="§"/>
              <a:defRPr/>
            </a:pPr>
            <a:r>
              <a:rPr lang="en-US" sz="2600" dirty="0" smtClean="0">
                <a:latin typeface="Comic Sans MS" pitchFamily="66" charset="0"/>
              </a:rPr>
              <a:t>If </a:t>
            </a:r>
            <a:r>
              <a:rPr lang="en-US" sz="2600" dirty="0">
                <a:latin typeface="Comic Sans MS" pitchFamily="66" charset="0"/>
              </a:rPr>
              <a:t>performed in public or for commercial gain, </a:t>
            </a:r>
            <a:r>
              <a:rPr lang="en-US" sz="2600" dirty="0" smtClean="0">
                <a:latin typeface="Comic Sans MS" pitchFamily="66" charset="0"/>
              </a:rPr>
              <a:t>you </a:t>
            </a:r>
            <a:r>
              <a:rPr lang="en-US" sz="2600" dirty="0">
                <a:latin typeface="Comic Sans MS" pitchFamily="66" charset="0"/>
              </a:rPr>
              <a:t>need a </a:t>
            </a:r>
            <a:r>
              <a:rPr lang="en-US" sz="2600" dirty="0" smtClean="0">
                <a:latin typeface="Comic Sans MS" pitchFamily="66" charset="0"/>
              </a:rPr>
              <a:t>license – without one, you are an infringer.</a:t>
            </a:r>
            <a:endParaRPr lang="en-US" sz="2600" dirty="0">
              <a:latin typeface="Comic Sans MS" pitchFamily="66" charset="0"/>
            </a:endParaRPr>
          </a:p>
          <a:p>
            <a:pPr marL="684213" lvl="1" indent="-231775">
              <a:spcBef>
                <a:spcPct val="30000"/>
              </a:spcBef>
              <a:buClr>
                <a:schemeClr val="bg1">
                  <a:lumMod val="25000"/>
                </a:schemeClr>
              </a:buClr>
              <a:buFont typeface="Wingdings" pitchFamily="2" charset="2"/>
              <a:buChar char="§"/>
              <a:defRPr/>
            </a:pPr>
            <a:r>
              <a:rPr lang="en-US" sz="2600" dirty="0">
                <a:latin typeface="Comic Sans MS" pitchFamily="66" charset="0"/>
              </a:rPr>
              <a:t>When sung at home – no license </a:t>
            </a:r>
            <a:r>
              <a:rPr lang="en-US" sz="2600" dirty="0" smtClean="0">
                <a:latin typeface="Comic Sans MS" pitchFamily="66" charset="0"/>
              </a:rPr>
              <a:t>required.</a:t>
            </a:r>
            <a:endParaRPr lang="en-US" sz="2600" dirty="0">
              <a:latin typeface="Comic Sans MS" pitchFamily="66" charset="0"/>
            </a:endParaRPr>
          </a:p>
          <a:p>
            <a:pPr marL="684213" lvl="1" indent="-231775">
              <a:spcBef>
                <a:spcPct val="30000"/>
              </a:spcBef>
              <a:buClr>
                <a:schemeClr val="bg1">
                  <a:lumMod val="25000"/>
                </a:schemeClr>
              </a:buClr>
              <a:buFont typeface="Wingdings" pitchFamily="2" charset="2"/>
              <a:buChar char="§"/>
              <a:defRPr/>
            </a:pPr>
            <a:r>
              <a:rPr lang="en-US" sz="2600" dirty="0">
                <a:latin typeface="Comic Sans MS" pitchFamily="66" charset="0"/>
              </a:rPr>
              <a:t>So, how about when you sing it at your child’s party at a local restaurant?</a:t>
            </a:r>
          </a:p>
          <a:p>
            <a:pPr marL="684213" lvl="1" indent="-231775">
              <a:spcBef>
                <a:spcPct val="30000"/>
              </a:spcBef>
              <a:buClr>
                <a:schemeClr val="bg1">
                  <a:lumMod val="25000"/>
                </a:schemeClr>
              </a:buClr>
              <a:buFont typeface="Wingdings" pitchFamily="2" charset="2"/>
              <a:buChar char="§"/>
              <a:defRPr/>
            </a:pPr>
            <a:r>
              <a:rPr lang="en-US" sz="2600" dirty="0">
                <a:latin typeface="Comic Sans MS" pitchFamily="66" charset="0"/>
              </a:rPr>
              <a:t>Technically </a:t>
            </a:r>
            <a:r>
              <a:rPr lang="en-US" sz="2600" dirty="0" smtClean="0">
                <a:latin typeface="Comic Sans MS" pitchFamily="66" charset="0"/>
              </a:rPr>
              <a:t>you are an infringer, </a:t>
            </a:r>
            <a:r>
              <a:rPr lang="en-US" sz="2600" dirty="0">
                <a:latin typeface="Comic Sans MS" pitchFamily="66" charset="0"/>
              </a:rPr>
              <a:t>but the copyright owner </a:t>
            </a:r>
            <a:r>
              <a:rPr lang="en-US" sz="2600" dirty="0" smtClean="0">
                <a:latin typeface="Comic Sans MS" pitchFamily="66" charset="0"/>
              </a:rPr>
              <a:t>(a subsidiary of AOL/Time Warner) </a:t>
            </a:r>
            <a:r>
              <a:rPr lang="en-US" sz="2600" dirty="0">
                <a:latin typeface="Comic Sans MS" pitchFamily="66" charset="0"/>
              </a:rPr>
              <a:t>says such infringements are “rarely prosecuted! </a:t>
            </a:r>
            <a:endParaRPr lang="en-US" sz="2600" dirty="0">
              <a:solidFill>
                <a:srgbClr val="077F43"/>
              </a:solidFill>
              <a:latin typeface="Comic Sans MS" pitchFamily="66" charset="0"/>
            </a:endParaRPr>
          </a:p>
        </p:txBody>
      </p:sp>
      <p:sp>
        <p:nvSpPr>
          <p:cNvPr id="36868" name="TextBox 3"/>
          <p:cNvSpPr txBox="1">
            <a:spLocks noChangeArrowheads="1"/>
          </p:cNvSpPr>
          <p:nvPr/>
        </p:nvSpPr>
        <p:spPr bwMode="auto">
          <a:xfrm>
            <a:off x="3124200" y="6858000"/>
            <a:ext cx="184150" cy="138113"/>
          </a:xfrm>
          <a:prstGeom prst="rect">
            <a:avLst/>
          </a:prstGeom>
          <a:noFill/>
          <a:ln w="9525">
            <a:noFill/>
            <a:miter lim="800000"/>
            <a:headEnd/>
            <a:tailEnd/>
          </a:ln>
        </p:spPr>
        <p:txBody>
          <a:bodyPr wrap="none">
            <a:spAutoFit/>
          </a:bodyPr>
          <a:lstStyle/>
          <a:p>
            <a:endParaRPr lang="en-US"/>
          </a:p>
        </p:txBody>
      </p:sp>
      <p:sp>
        <p:nvSpPr>
          <p:cNvPr id="5" name="Text Box 7"/>
          <p:cNvSpPr txBox="1">
            <a:spLocks noChangeArrowheads="1"/>
          </p:cNvSpPr>
          <p:nvPr/>
        </p:nvSpPr>
        <p:spPr bwMode="auto">
          <a:xfrm>
            <a:off x="228600" y="304800"/>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r>
              <a:rPr lang="en-US" sz="3800" dirty="0">
                <a:solidFill>
                  <a:srgbClr val="FFFFFF"/>
                </a:solidFill>
                <a:latin typeface="Comic Sans MS" pitchFamily="66" charset="0"/>
              </a:rPr>
              <a:t>“Happy Birthday to You”</a:t>
            </a:r>
          </a:p>
        </p:txBody>
      </p:sp>
    </p:spTree>
    <p:extLst>
      <p:ext uri="{BB962C8B-B14F-4D97-AF65-F5344CB8AC3E}">
        <p14:creationId xmlns:p14="http://schemas.microsoft.com/office/powerpoint/2010/main" val="16989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5400" y="1066800"/>
            <a:ext cx="9144000" cy="5105400"/>
          </a:xfrm>
        </p:spPr>
        <p:txBody>
          <a:bodyPr/>
          <a:lstStyle/>
          <a:p>
            <a:pPr lvl="1">
              <a:buClr>
                <a:srgbClr val="C00000"/>
              </a:buClr>
              <a:buSzTx/>
              <a:buFont typeface="Wingdings" pitchFamily="2" charset="2"/>
              <a:buChar char="ü"/>
              <a:defRPr/>
            </a:pPr>
            <a:r>
              <a:rPr lang="en-US" sz="2600" dirty="0" smtClean="0">
                <a:latin typeface="Comic Sans MS" pitchFamily="66" charset="0"/>
              </a:rPr>
              <a:t>Allowed recipients of federal funds to </a:t>
            </a:r>
            <a:r>
              <a:rPr lang="en-US" sz="2600" dirty="0" smtClean="0">
                <a:solidFill>
                  <a:srgbClr val="C00000"/>
                </a:solidFill>
                <a:latin typeface="Comic Sans MS" pitchFamily="66" charset="0"/>
              </a:rPr>
              <a:t>retain ownership</a:t>
            </a:r>
            <a:r>
              <a:rPr lang="en-US" sz="2600" dirty="0" smtClean="0">
                <a:solidFill>
                  <a:schemeClr val="accent6">
                    <a:lumMod val="50000"/>
                  </a:schemeClr>
                </a:solidFill>
                <a:latin typeface="Comic Sans MS" pitchFamily="66" charset="0"/>
              </a:rPr>
              <a:t> </a:t>
            </a:r>
            <a:r>
              <a:rPr lang="en-US" sz="2600" dirty="0" smtClean="0">
                <a:latin typeface="Comic Sans MS" pitchFamily="66" charset="0"/>
              </a:rPr>
              <a:t>of federally-supported inventions/patents.</a:t>
            </a:r>
          </a:p>
          <a:p>
            <a:pPr lvl="1">
              <a:buClr>
                <a:srgbClr val="C00000"/>
              </a:buClr>
              <a:buSzTx/>
              <a:buFont typeface="Wingdings" pitchFamily="2" charset="2"/>
              <a:buChar char="ü"/>
              <a:defRPr/>
            </a:pPr>
            <a:endParaRPr lang="en-US" sz="400" dirty="0" smtClean="0">
              <a:latin typeface="Comic Sans MS" pitchFamily="66" charset="0"/>
            </a:endParaRPr>
          </a:p>
          <a:p>
            <a:pPr lvl="1">
              <a:buClr>
                <a:srgbClr val="C00000"/>
              </a:buClr>
              <a:buSzTx/>
              <a:buFont typeface="Wingdings" pitchFamily="2" charset="2"/>
              <a:buChar char="ü"/>
              <a:defRPr/>
            </a:pPr>
            <a:r>
              <a:rPr lang="en-US" sz="2600" dirty="0" smtClean="0">
                <a:latin typeface="Comic Sans MS" pitchFamily="66" charset="0"/>
              </a:rPr>
              <a:t>In exchange, recipients were required to </a:t>
            </a:r>
            <a:r>
              <a:rPr lang="en-US" sz="2600" dirty="0" smtClean="0">
                <a:solidFill>
                  <a:srgbClr val="C00000"/>
                </a:solidFill>
                <a:latin typeface="Comic Sans MS" pitchFamily="66" charset="0"/>
              </a:rPr>
              <a:t>ensure the commercial use </a:t>
            </a:r>
            <a:r>
              <a:rPr lang="en-US" sz="2600" dirty="0" smtClean="0">
                <a:latin typeface="Comic Sans MS" pitchFamily="66" charset="0"/>
              </a:rPr>
              <a:t>of patents through licensing or new company creation (start-ups or spin-offs).</a:t>
            </a:r>
          </a:p>
          <a:p>
            <a:pPr lvl="1">
              <a:buClr>
                <a:srgbClr val="C00000"/>
              </a:buClr>
              <a:buSzTx/>
              <a:buFont typeface="Wingdings" pitchFamily="2" charset="2"/>
              <a:buChar char="ü"/>
              <a:defRPr/>
            </a:pPr>
            <a:endParaRPr lang="en-US" sz="400" dirty="0" smtClean="0">
              <a:latin typeface="Comic Sans MS" pitchFamily="66" charset="0"/>
            </a:endParaRPr>
          </a:p>
          <a:p>
            <a:pPr lvl="1">
              <a:buClr>
                <a:srgbClr val="C00000"/>
              </a:buClr>
              <a:buSzTx/>
              <a:buFont typeface="Wingdings" pitchFamily="2" charset="2"/>
              <a:buChar char="ü"/>
              <a:defRPr/>
            </a:pPr>
            <a:r>
              <a:rPr lang="en-US" sz="2600" dirty="0" smtClean="0">
                <a:latin typeface="Comic Sans MS" pitchFamily="66" charset="0"/>
              </a:rPr>
              <a:t>Preference was given to </a:t>
            </a:r>
            <a:r>
              <a:rPr lang="en-US" sz="2600" dirty="0" smtClean="0">
                <a:solidFill>
                  <a:srgbClr val="C00000"/>
                </a:solidFill>
                <a:latin typeface="Comic Sans MS" pitchFamily="66" charset="0"/>
              </a:rPr>
              <a:t>small business.</a:t>
            </a:r>
          </a:p>
          <a:p>
            <a:pPr lvl="1">
              <a:buClr>
                <a:srgbClr val="C00000"/>
              </a:buClr>
              <a:buSzTx/>
              <a:buFont typeface="Wingdings" pitchFamily="2" charset="2"/>
              <a:buChar char="ü"/>
              <a:defRPr/>
            </a:pPr>
            <a:endParaRPr lang="en-US" sz="400" u="sng" dirty="0" smtClean="0">
              <a:solidFill>
                <a:schemeClr val="accent6">
                  <a:lumMod val="50000"/>
                </a:schemeClr>
              </a:solidFill>
              <a:latin typeface="Comic Sans MS" pitchFamily="66" charset="0"/>
            </a:endParaRPr>
          </a:p>
          <a:p>
            <a:pPr lvl="1">
              <a:buClr>
                <a:srgbClr val="C00000"/>
              </a:buClr>
              <a:buSzTx/>
              <a:buFont typeface="Wingdings" pitchFamily="2" charset="2"/>
              <a:buChar char="ü"/>
              <a:defRPr/>
            </a:pPr>
            <a:r>
              <a:rPr lang="en-US" sz="2600" dirty="0" smtClean="0">
                <a:latin typeface="Comic Sans MS" pitchFamily="66" charset="0"/>
              </a:rPr>
              <a:t>Government retained non-exclusive, </a:t>
            </a:r>
            <a:r>
              <a:rPr lang="en-US" sz="2600" dirty="0" smtClean="0">
                <a:solidFill>
                  <a:srgbClr val="C00000"/>
                </a:solidFill>
                <a:latin typeface="Comic Sans MS" pitchFamily="66" charset="0"/>
              </a:rPr>
              <a:t>government-use licenses </a:t>
            </a:r>
            <a:r>
              <a:rPr lang="en-US" sz="2600" dirty="0" smtClean="0">
                <a:latin typeface="Comic Sans MS" pitchFamily="66" charset="0"/>
              </a:rPr>
              <a:t>to practice the invention and </a:t>
            </a:r>
            <a:r>
              <a:rPr lang="en-US" sz="2600" dirty="0" smtClean="0">
                <a:solidFill>
                  <a:srgbClr val="C00000"/>
                </a:solidFill>
                <a:latin typeface="Comic Sans MS" pitchFamily="66" charset="0"/>
              </a:rPr>
              <a:t>march-in rights. </a:t>
            </a:r>
          </a:p>
          <a:p>
            <a:pPr lvl="1">
              <a:buClr>
                <a:srgbClr val="C00000"/>
              </a:buClr>
              <a:buSzTx/>
              <a:buFont typeface="Wingdings" pitchFamily="2" charset="2"/>
              <a:buChar char="ü"/>
              <a:defRPr/>
            </a:pPr>
            <a:endParaRPr lang="en-US" sz="400" dirty="0" smtClean="0">
              <a:latin typeface="Comic Sans MS" pitchFamily="66" charset="0"/>
            </a:endParaRPr>
          </a:p>
          <a:p>
            <a:pPr lvl="1">
              <a:buClr>
                <a:srgbClr val="C00000"/>
              </a:buClr>
              <a:buSzTx/>
              <a:buFont typeface="Wingdings" pitchFamily="2" charset="2"/>
              <a:buChar char="ü"/>
              <a:defRPr/>
            </a:pPr>
            <a:r>
              <a:rPr lang="en-US" sz="2600" dirty="0" smtClean="0">
                <a:latin typeface="Comic Sans MS" pitchFamily="66" charset="0"/>
              </a:rPr>
              <a:t>Universities established Tech </a:t>
            </a:r>
            <a:r>
              <a:rPr lang="en-US" sz="2600" dirty="0">
                <a:latin typeface="Comic Sans MS" pitchFamily="66" charset="0"/>
              </a:rPr>
              <a:t>T</a:t>
            </a:r>
            <a:r>
              <a:rPr lang="en-US" sz="2600" dirty="0" smtClean="0">
                <a:latin typeface="Comic Sans MS" pitchFamily="66" charset="0"/>
              </a:rPr>
              <a:t>ransfer Offices and modern academic tech transfer was </a:t>
            </a:r>
            <a:r>
              <a:rPr lang="en-US" sz="2600" dirty="0" smtClean="0">
                <a:solidFill>
                  <a:srgbClr val="C00000"/>
                </a:solidFill>
                <a:latin typeface="Comic Sans MS" pitchFamily="66" charset="0"/>
              </a:rPr>
              <a:t>“</a:t>
            </a:r>
            <a:r>
              <a:rPr lang="en-US" sz="2600" u="sng" dirty="0" smtClean="0">
                <a:solidFill>
                  <a:srgbClr val="C00000"/>
                </a:solidFill>
                <a:latin typeface="Comic Sans MS" pitchFamily="66" charset="0"/>
              </a:rPr>
              <a:t>born</a:t>
            </a:r>
            <a:r>
              <a:rPr lang="en-US" sz="2600" dirty="0" smtClean="0">
                <a:solidFill>
                  <a:srgbClr val="C00000"/>
                </a:solidFill>
                <a:latin typeface="Comic Sans MS" pitchFamily="66" charset="0"/>
              </a:rPr>
              <a:t>”!</a:t>
            </a:r>
          </a:p>
        </p:txBody>
      </p:sp>
      <p:sp>
        <p:nvSpPr>
          <p:cNvPr id="5" name="Text Box 3"/>
          <p:cNvSpPr txBox="1">
            <a:spLocks noChangeArrowheads="1"/>
          </p:cNvSpPr>
          <p:nvPr/>
        </p:nvSpPr>
        <p:spPr bwMode="auto">
          <a:xfrm>
            <a:off x="152400" y="3048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Bayh-Dole </a:t>
            </a:r>
            <a:r>
              <a:rPr lang="en-US" sz="3800" dirty="0">
                <a:solidFill>
                  <a:srgbClr val="FFFFFF"/>
                </a:solidFill>
                <a:latin typeface="Comic Sans MS" pitchFamily="66" charset="0"/>
              </a:rPr>
              <a:t>Act of 1980</a:t>
            </a:r>
          </a:p>
        </p:txBody>
      </p:sp>
    </p:spTree>
    <p:extLst>
      <p:ext uri="{BB962C8B-B14F-4D97-AF65-F5344CB8AC3E}">
        <p14:creationId xmlns:p14="http://schemas.microsoft.com/office/powerpoint/2010/main" val="20379412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707886"/>
          </a:xfrm>
          <a:prstGeom prst="rect">
            <a:avLst/>
          </a:prstGeom>
          <a:solidFill>
            <a:schemeClr val="bg1">
              <a:lumMod val="25000"/>
            </a:schemeClr>
          </a:solidFill>
          <a:ln w="38100">
            <a:solidFill>
              <a:schemeClr val="tx1"/>
            </a:solidFill>
            <a:miter lim="800000"/>
            <a:headEnd/>
            <a:tailEnd/>
          </a:ln>
        </p:spPr>
        <p:txBody>
          <a:bodyPr wrap="square">
            <a:spAutoFit/>
          </a:bodyPr>
          <a:lstStyle/>
          <a:p>
            <a:pPr algn="ctr"/>
            <a:r>
              <a:rPr lang="en-US" sz="4000" dirty="0">
                <a:solidFill>
                  <a:srgbClr val="FFFFFF"/>
                </a:solidFill>
                <a:latin typeface="Comic Sans MS" pitchFamily="66" charset="0"/>
              </a:rPr>
              <a:t>Non-Copyrightable Material</a:t>
            </a:r>
          </a:p>
        </p:txBody>
      </p:sp>
      <p:sp>
        <p:nvSpPr>
          <p:cNvPr id="3" name="Rounded Rectangle 2"/>
          <p:cNvSpPr/>
          <p:nvPr/>
        </p:nvSpPr>
        <p:spPr bwMode="auto">
          <a:xfrm>
            <a:off x="152400" y="1333500"/>
            <a:ext cx="3733800" cy="31242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400" dirty="0">
              <a:solidFill>
                <a:srgbClr val="FFFFFF"/>
              </a:solidFill>
              <a:latin typeface="Comic Sans MS" pitchFamily="66" charset="0"/>
            </a:endParaRPr>
          </a:p>
          <a:p>
            <a:r>
              <a:rPr lang="en-US" sz="1900" dirty="0" smtClean="0">
                <a:solidFill>
                  <a:schemeClr val="bg1">
                    <a:lumMod val="25000"/>
                  </a:schemeClr>
                </a:solidFill>
                <a:latin typeface="Comic Sans MS" pitchFamily="66" charset="0"/>
              </a:rPr>
              <a:t>Works that have not been fixed in a tangible form of expression </a:t>
            </a:r>
            <a:r>
              <a:rPr lang="en-US" sz="1900" dirty="0">
                <a:solidFill>
                  <a:schemeClr val="bg1">
                    <a:lumMod val="25000"/>
                  </a:schemeClr>
                </a:solidFill>
                <a:latin typeface="Comic Sans MS" pitchFamily="66" charset="0"/>
              </a:rPr>
              <a:t>(for example, choreographic works that have </a:t>
            </a:r>
            <a:r>
              <a:rPr lang="en-US" sz="1900" dirty="0" smtClean="0">
                <a:solidFill>
                  <a:schemeClr val="bg1">
                    <a:lumMod val="25000"/>
                  </a:schemeClr>
                </a:solidFill>
                <a:latin typeface="Comic Sans MS" pitchFamily="66" charset="0"/>
              </a:rPr>
              <a:t>not </a:t>
            </a:r>
            <a:r>
              <a:rPr lang="en-US" sz="1900" dirty="0">
                <a:solidFill>
                  <a:schemeClr val="bg1">
                    <a:lumMod val="25000"/>
                  </a:schemeClr>
                </a:solidFill>
                <a:latin typeface="Comic Sans MS" pitchFamily="66" charset="0"/>
              </a:rPr>
              <a:t>been notated or recorded, or improvisational speeches </a:t>
            </a:r>
            <a:r>
              <a:rPr lang="en-US" sz="1900" dirty="0" smtClean="0">
                <a:solidFill>
                  <a:schemeClr val="bg1">
                    <a:lumMod val="25000"/>
                  </a:schemeClr>
                </a:solidFill>
                <a:latin typeface="Comic Sans MS" pitchFamily="66" charset="0"/>
              </a:rPr>
              <a:t>or </a:t>
            </a:r>
            <a:r>
              <a:rPr lang="en-US" sz="1900" dirty="0">
                <a:solidFill>
                  <a:schemeClr val="bg1">
                    <a:lumMod val="25000"/>
                  </a:schemeClr>
                </a:solidFill>
                <a:latin typeface="Comic Sans MS" pitchFamily="66" charset="0"/>
              </a:rPr>
              <a:t>performances that have not been written or recorded</a:t>
            </a:r>
            <a:r>
              <a:rPr lang="en-US" sz="1900" dirty="0" smtClean="0">
                <a:solidFill>
                  <a:schemeClr val="bg1">
                    <a:lumMod val="25000"/>
                  </a:schemeClr>
                </a:solidFill>
                <a:latin typeface="Comic Sans MS" pitchFamily="66" charset="0"/>
              </a:rPr>
              <a:t>).</a:t>
            </a:r>
            <a:endParaRPr lang="en-US" sz="1900" dirty="0">
              <a:solidFill>
                <a:schemeClr val="bg1">
                  <a:lumMod val="25000"/>
                </a:schemeClr>
              </a:solidFill>
              <a:latin typeface="Comic Sans MS" pitchFamily="66" charset="0"/>
            </a:endParaRPr>
          </a:p>
          <a:p>
            <a:endParaRPr lang="en-US" sz="1900" dirty="0">
              <a:solidFill>
                <a:srgbClr val="FFFFFF"/>
              </a:solidFill>
              <a:latin typeface="Comic Sans MS" pitchFamily="66" charset="0"/>
            </a:endParaRPr>
          </a:p>
        </p:txBody>
      </p:sp>
      <p:sp>
        <p:nvSpPr>
          <p:cNvPr id="8" name="Rounded Rectangle 7"/>
          <p:cNvSpPr/>
          <p:nvPr/>
        </p:nvSpPr>
        <p:spPr bwMode="auto">
          <a:xfrm>
            <a:off x="4267200" y="3048000"/>
            <a:ext cx="4724400" cy="19050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400" dirty="0" smtClean="0">
              <a:solidFill>
                <a:srgbClr val="FFFFFF"/>
              </a:solidFill>
              <a:latin typeface="Comic Sans MS" pitchFamily="66" charset="0"/>
            </a:endParaRPr>
          </a:p>
          <a:p>
            <a:r>
              <a:rPr lang="en-US" sz="2000" dirty="0" smtClean="0">
                <a:solidFill>
                  <a:schemeClr val="bg1">
                    <a:lumMod val="25000"/>
                  </a:schemeClr>
                </a:solidFill>
                <a:latin typeface="Comic Sans MS" pitchFamily="66" charset="0"/>
              </a:rPr>
              <a:t>Titles, names, short phrases, and slogans, familiar symbols or designs</a:t>
            </a:r>
            <a:r>
              <a:rPr lang="en-US" sz="2000" dirty="0">
                <a:solidFill>
                  <a:schemeClr val="bg1">
                    <a:lumMod val="25000"/>
                  </a:schemeClr>
                </a:solidFill>
                <a:latin typeface="Comic Sans MS" pitchFamily="66" charset="0"/>
              </a:rPr>
              <a:t>; mere variations of typographic ornamentation, </a:t>
            </a:r>
            <a:r>
              <a:rPr lang="en-US" sz="2000" dirty="0" smtClean="0">
                <a:solidFill>
                  <a:schemeClr val="bg1">
                    <a:lumMod val="25000"/>
                  </a:schemeClr>
                </a:solidFill>
                <a:latin typeface="Comic Sans MS" pitchFamily="66" charset="0"/>
              </a:rPr>
              <a:t>lettering or coloring</a:t>
            </a:r>
            <a:r>
              <a:rPr lang="en-US" sz="2000" dirty="0">
                <a:solidFill>
                  <a:schemeClr val="bg1">
                    <a:lumMod val="25000"/>
                  </a:schemeClr>
                </a:solidFill>
                <a:latin typeface="Comic Sans MS" pitchFamily="66" charset="0"/>
              </a:rPr>
              <a:t>; </a:t>
            </a:r>
            <a:r>
              <a:rPr lang="en-US" sz="2000" dirty="0" smtClean="0">
                <a:solidFill>
                  <a:schemeClr val="bg1">
                    <a:lumMod val="25000"/>
                  </a:schemeClr>
                </a:solidFill>
                <a:latin typeface="Comic Sans MS" pitchFamily="66" charset="0"/>
              </a:rPr>
              <a:t>listings </a:t>
            </a:r>
            <a:r>
              <a:rPr lang="en-US" sz="2000" dirty="0">
                <a:solidFill>
                  <a:schemeClr val="bg1">
                    <a:lumMod val="25000"/>
                  </a:schemeClr>
                </a:solidFill>
                <a:latin typeface="Comic Sans MS" pitchFamily="66" charset="0"/>
              </a:rPr>
              <a:t>of ingredients </a:t>
            </a:r>
            <a:r>
              <a:rPr lang="en-US" sz="2000" dirty="0" smtClean="0">
                <a:solidFill>
                  <a:schemeClr val="bg1">
                    <a:lumMod val="25000"/>
                  </a:schemeClr>
                </a:solidFill>
                <a:latin typeface="Comic Sans MS" pitchFamily="66" charset="0"/>
              </a:rPr>
              <a:t>or contents.</a:t>
            </a:r>
            <a:endParaRPr lang="en-US" sz="2000" dirty="0">
              <a:solidFill>
                <a:schemeClr val="bg1">
                  <a:lumMod val="25000"/>
                </a:schemeClr>
              </a:solidFill>
              <a:latin typeface="Comic Sans MS" pitchFamily="66" charset="0"/>
            </a:endParaRPr>
          </a:p>
          <a:p>
            <a:endParaRPr lang="en-US" sz="2000" dirty="0">
              <a:latin typeface="Comic Sans MS" pitchFamily="66" charset="0"/>
            </a:endParaRPr>
          </a:p>
        </p:txBody>
      </p:sp>
      <p:sp>
        <p:nvSpPr>
          <p:cNvPr id="7" name="Rounded Rectangle 6"/>
          <p:cNvSpPr/>
          <p:nvPr/>
        </p:nvSpPr>
        <p:spPr bwMode="auto">
          <a:xfrm>
            <a:off x="4343400" y="1082040"/>
            <a:ext cx="4419600" cy="1813560"/>
          </a:xfrm>
          <a:prstGeom prst="roundRect">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400" dirty="0">
              <a:solidFill>
                <a:srgbClr val="FFFFFF"/>
              </a:solidFill>
              <a:latin typeface="Comic Sans MS" pitchFamily="66" charset="0"/>
            </a:endParaRPr>
          </a:p>
          <a:p>
            <a:r>
              <a:rPr lang="en-US" sz="1900" dirty="0">
                <a:solidFill>
                  <a:srgbClr val="FFFFFF"/>
                </a:solidFill>
                <a:latin typeface="Comic Sans MS" pitchFamily="66" charset="0"/>
              </a:rPr>
              <a:t>I</a:t>
            </a:r>
            <a:r>
              <a:rPr lang="en-US" sz="1900" dirty="0" smtClean="0">
                <a:solidFill>
                  <a:srgbClr val="FFFFFF"/>
                </a:solidFill>
                <a:latin typeface="Comic Sans MS" pitchFamily="66" charset="0"/>
              </a:rPr>
              <a:t>deas, procedures, methods, systems, processes, concepts,</a:t>
            </a:r>
          </a:p>
          <a:p>
            <a:r>
              <a:rPr lang="en-US" sz="1900" dirty="0" smtClean="0">
                <a:solidFill>
                  <a:srgbClr val="FFFFFF"/>
                </a:solidFill>
                <a:latin typeface="Comic Sans MS" pitchFamily="66" charset="0"/>
              </a:rPr>
              <a:t>principles</a:t>
            </a:r>
            <a:r>
              <a:rPr lang="en-US" sz="1900" dirty="0">
                <a:solidFill>
                  <a:srgbClr val="FFFFFF"/>
                </a:solidFill>
                <a:latin typeface="Comic Sans MS" pitchFamily="66" charset="0"/>
              </a:rPr>
              <a:t>,  </a:t>
            </a:r>
            <a:r>
              <a:rPr lang="en-US" sz="1900" dirty="0" smtClean="0">
                <a:solidFill>
                  <a:srgbClr val="FFFFFF"/>
                </a:solidFill>
                <a:latin typeface="Comic Sans MS" pitchFamily="66" charset="0"/>
              </a:rPr>
              <a:t>discoveries</a:t>
            </a:r>
            <a:r>
              <a:rPr lang="en-US" sz="1900" dirty="0">
                <a:solidFill>
                  <a:srgbClr val="FFFFFF"/>
                </a:solidFill>
                <a:latin typeface="Comic Sans MS" pitchFamily="66" charset="0"/>
              </a:rPr>
              <a:t>, </a:t>
            </a:r>
            <a:r>
              <a:rPr lang="en-US" sz="1900" dirty="0" smtClean="0">
                <a:solidFill>
                  <a:srgbClr val="FFFFFF"/>
                </a:solidFill>
                <a:latin typeface="Comic Sans MS" pitchFamily="66" charset="0"/>
              </a:rPr>
              <a:t>or devices</a:t>
            </a:r>
            <a:r>
              <a:rPr lang="en-US" sz="1900" dirty="0">
                <a:solidFill>
                  <a:srgbClr val="FFFFFF"/>
                </a:solidFill>
                <a:latin typeface="Comic Sans MS" pitchFamily="66" charset="0"/>
              </a:rPr>
              <a:t>, </a:t>
            </a:r>
            <a:r>
              <a:rPr lang="en-US" sz="1900" dirty="0" smtClean="0">
                <a:solidFill>
                  <a:srgbClr val="FFFFFF"/>
                </a:solidFill>
                <a:latin typeface="Comic Sans MS" pitchFamily="66" charset="0"/>
              </a:rPr>
              <a:t>as distinguished from a </a:t>
            </a:r>
            <a:r>
              <a:rPr lang="en-US" sz="1900" dirty="0">
                <a:solidFill>
                  <a:srgbClr val="FFFFFF"/>
                </a:solidFill>
                <a:latin typeface="Comic Sans MS" pitchFamily="66" charset="0"/>
              </a:rPr>
              <a:t>d</a:t>
            </a:r>
            <a:r>
              <a:rPr lang="en-US" sz="1900" dirty="0" smtClean="0">
                <a:solidFill>
                  <a:srgbClr val="FFFFFF"/>
                </a:solidFill>
                <a:latin typeface="Comic Sans MS" pitchFamily="66" charset="0"/>
              </a:rPr>
              <a:t>escription</a:t>
            </a:r>
            <a:r>
              <a:rPr lang="en-US" sz="1900" dirty="0">
                <a:solidFill>
                  <a:srgbClr val="FFFFFF"/>
                </a:solidFill>
                <a:latin typeface="Comic Sans MS" pitchFamily="66" charset="0"/>
              </a:rPr>
              <a:t>, explanation, </a:t>
            </a:r>
            <a:r>
              <a:rPr lang="en-US" sz="1900" dirty="0" smtClean="0">
                <a:solidFill>
                  <a:srgbClr val="FFFFFF"/>
                </a:solidFill>
                <a:latin typeface="Comic Sans MS" pitchFamily="66" charset="0"/>
              </a:rPr>
              <a:t>or illustration.</a:t>
            </a:r>
            <a:endParaRPr lang="en-US" sz="1900" dirty="0">
              <a:solidFill>
                <a:srgbClr val="FFFFFF"/>
              </a:solidFill>
              <a:latin typeface="Comic Sans MS" pitchFamily="66" charset="0"/>
            </a:endParaRPr>
          </a:p>
        </p:txBody>
      </p:sp>
      <p:sp>
        <p:nvSpPr>
          <p:cNvPr id="9" name="Rounded Rectangle 8"/>
          <p:cNvSpPr/>
          <p:nvPr/>
        </p:nvSpPr>
        <p:spPr bwMode="auto">
          <a:xfrm>
            <a:off x="152400" y="5029200"/>
            <a:ext cx="8610600" cy="1295400"/>
          </a:xfrm>
          <a:prstGeom prst="roundRect">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900" dirty="0">
                <a:solidFill>
                  <a:srgbClr val="FFFFFF"/>
                </a:solidFill>
                <a:latin typeface="Comic Sans MS" pitchFamily="66" charset="0"/>
              </a:rPr>
              <a:t>Works consisting entirely </a:t>
            </a:r>
            <a:r>
              <a:rPr lang="en-US" sz="1900" dirty="0" smtClean="0">
                <a:solidFill>
                  <a:srgbClr val="FFFFFF"/>
                </a:solidFill>
                <a:latin typeface="Comic Sans MS" pitchFamily="66" charset="0"/>
              </a:rPr>
              <a:t>of information </a:t>
            </a:r>
            <a:r>
              <a:rPr lang="en-US" sz="1900" dirty="0">
                <a:solidFill>
                  <a:srgbClr val="FFFFFF"/>
                </a:solidFill>
                <a:latin typeface="Comic Sans MS" pitchFamily="66" charset="0"/>
              </a:rPr>
              <a:t>that is </a:t>
            </a:r>
            <a:r>
              <a:rPr lang="en-US" sz="1900" dirty="0" smtClean="0">
                <a:solidFill>
                  <a:srgbClr val="FFFFFF"/>
                </a:solidFill>
                <a:latin typeface="Comic Sans MS" pitchFamily="66" charset="0"/>
              </a:rPr>
              <a:t>common property </a:t>
            </a:r>
            <a:r>
              <a:rPr lang="en-US" sz="1900" dirty="0">
                <a:solidFill>
                  <a:srgbClr val="FFFFFF"/>
                </a:solidFill>
                <a:latin typeface="Comic Sans MS" pitchFamily="66" charset="0"/>
              </a:rPr>
              <a:t>and containing </a:t>
            </a:r>
            <a:r>
              <a:rPr lang="en-US" sz="1900" dirty="0" smtClean="0">
                <a:solidFill>
                  <a:srgbClr val="FFFFFF"/>
                </a:solidFill>
                <a:latin typeface="Comic Sans MS" pitchFamily="66" charset="0"/>
              </a:rPr>
              <a:t>no original </a:t>
            </a:r>
            <a:r>
              <a:rPr lang="en-US" sz="1900" dirty="0">
                <a:solidFill>
                  <a:srgbClr val="FFFFFF"/>
                </a:solidFill>
                <a:latin typeface="Comic Sans MS" pitchFamily="66" charset="0"/>
              </a:rPr>
              <a:t>authorship (for </a:t>
            </a:r>
            <a:r>
              <a:rPr lang="en-US" sz="1900" dirty="0" smtClean="0">
                <a:solidFill>
                  <a:srgbClr val="FFFFFF"/>
                </a:solidFill>
                <a:latin typeface="Comic Sans MS" pitchFamily="66" charset="0"/>
              </a:rPr>
              <a:t>example: standard calendars</a:t>
            </a:r>
            <a:r>
              <a:rPr lang="en-US" sz="1900" dirty="0">
                <a:solidFill>
                  <a:srgbClr val="FFFFFF"/>
                </a:solidFill>
                <a:latin typeface="Comic Sans MS" pitchFamily="66" charset="0"/>
              </a:rPr>
              <a:t>, </a:t>
            </a:r>
            <a:r>
              <a:rPr lang="en-US" sz="1900" dirty="0" smtClean="0">
                <a:solidFill>
                  <a:srgbClr val="FFFFFF"/>
                </a:solidFill>
                <a:latin typeface="Comic Sans MS" pitchFamily="66" charset="0"/>
              </a:rPr>
              <a:t>height </a:t>
            </a:r>
            <a:r>
              <a:rPr lang="en-US" sz="1900" dirty="0">
                <a:solidFill>
                  <a:srgbClr val="FFFFFF"/>
                </a:solidFill>
                <a:latin typeface="Comic Sans MS" pitchFamily="66" charset="0"/>
              </a:rPr>
              <a:t>and weight </a:t>
            </a:r>
            <a:r>
              <a:rPr lang="en-US" sz="1900" dirty="0" smtClean="0">
                <a:solidFill>
                  <a:srgbClr val="FFFFFF"/>
                </a:solidFill>
                <a:latin typeface="Comic Sans MS" pitchFamily="66" charset="0"/>
              </a:rPr>
              <a:t>charts.  Tape </a:t>
            </a:r>
            <a:r>
              <a:rPr lang="en-US" sz="1900" dirty="0">
                <a:solidFill>
                  <a:srgbClr val="FFFFFF"/>
                </a:solidFill>
                <a:latin typeface="Comic Sans MS" pitchFamily="66" charset="0"/>
              </a:rPr>
              <a:t>measures and rulers, and lists or tables taken from </a:t>
            </a:r>
            <a:r>
              <a:rPr lang="en-US" sz="1900" dirty="0" smtClean="0">
                <a:solidFill>
                  <a:srgbClr val="FFFFFF"/>
                </a:solidFill>
                <a:latin typeface="Comic Sans MS" pitchFamily="66" charset="0"/>
              </a:rPr>
              <a:t>public </a:t>
            </a:r>
            <a:r>
              <a:rPr lang="en-US" sz="1900" dirty="0">
                <a:solidFill>
                  <a:srgbClr val="FFFFFF"/>
                </a:solidFill>
                <a:latin typeface="Comic Sans MS" pitchFamily="66" charset="0"/>
              </a:rPr>
              <a:t>documents or other common </a:t>
            </a:r>
            <a:r>
              <a:rPr lang="en-US" sz="1900" dirty="0" smtClean="0">
                <a:solidFill>
                  <a:srgbClr val="FFFFFF"/>
                </a:solidFill>
                <a:latin typeface="Comic Sans MS" pitchFamily="66" charset="0"/>
              </a:rPr>
              <a:t>sources.</a:t>
            </a:r>
            <a:endParaRPr lang="en-US" sz="1900" dirty="0">
              <a:solidFill>
                <a:srgbClr val="FFFFFF"/>
              </a:solidFill>
              <a:latin typeface="Comic Sans MS" pitchFamily="66" charset="0"/>
            </a:endParaRPr>
          </a:p>
          <a:p>
            <a:r>
              <a:rPr lang="en-US" sz="1800" dirty="0" smtClean="0">
                <a:solidFill>
                  <a:srgbClr val="FFFFFF"/>
                </a:solidFill>
                <a:latin typeface="Comic Sans MS" pitchFamily="66" charset="0"/>
              </a:rPr>
              <a:t> </a:t>
            </a:r>
            <a:endParaRPr lang="en-US" sz="1800" dirty="0">
              <a:solidFill>
                <a:srgbClr val="FFFFFF"/>
              </a:solidFill>
              <a:latin typeface="Comic Sans MS" pitchFamily="66" charset="0"/>
            </a:endParaRPr>
          </a:p>
        </p:txBody>
      </p:sp>
    </p:spTree>
    <p:extLst>
      <p:ext uri="{BB962C8B-B14F-4D97-AF65-F5344CB8AC3E}">
        <p14:creationId xmlns:p14="http://schemas.microsoft.com/office/powerpoint/2010/main" val="3936818466"/>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rgbClr val="C00000"/>
          </a:solidFill>
          <a:ln w="38100">
            <a:solidFill>
              <a:schemeClr val="tx1"/>
            </a:solidFill>
            <a:miter lim="800000"/>
            <a:headEnd/>
            <a:tailEnd/>
          </a:ln>
        </p:spPr>
        <p:txBody>
          <a:bodyPr wrap="square">
            <a:spAutoFit/>
          </a:bodyPr>
          <a:lstStyle/>
          <a:p>
            <a:pPr algn="ctr"/>
            <a:r>
              <a:rPr lang="en-US" sz="3800" dirty="0">
                <a:solidFill>
                  <a:srgbClr val="FFFFFF"/>
                </a:solidFill>
                <a:latin typeface="Comic Sans MS" pitchFamily="66" charset="0"/>
              </a:rPr>
              <a:t>Notice of Copyright</a:t>
            </a:r>
          </a:p>
        </p:txBody>
      </p:sp>
      <p:sp>
        <p:nvSpPr>
          <p:cNvPr id="3" name="Rounded Rectangle 2"/>
          <p:cNvSpPr/>
          <p:nvPr/>
        </p:nvSpPr>
        <p:spPr bwMode="auto">
          <a:xfrm>
            <a:off x="304800" y="1295400"/>
            <a:ext cx="4038600" cy="32766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solidFill>
                <a:srgbClr val="FFFFFF"/>
              </a:solidFill>
              <a:latin typeface="Comic Sans MS" pitchFamily="66" charset="0"/>
            </a:endParaRPr>
          </a:p>
          <a:p>
            <a:pPr algn="ctr"/>
            <a:r>
              <a:rPr lang="en-US" sz="2000" dirty="0">
                <a:solidFill>
                  <a:srgbClr val="FFFFFF"/>
                </a:solidFill>
                <a:latin typeface="Comic Sans MS" pitchFamily="66" charset="0"/>
              </a:rPr>
              <a:t>The symbol © (the letter C in a circle), or the word  “Copyright,” or the abbreviation “</a:t>
            </a:r>
            <a:r>
              <a:rPr lang="en-US" sz="2000" dirty="0" err="1">
                <a:solidFill>
                  <a:srgbClr val="FFFFFF"/>
                </a:solidFill>
                <a:latin typeface="Comic Sans MS" pitchFamily="66" charset="0"/>
              </a:rPr>
              <a:t>Copr</a:t>
            </a:r>
            <a:r>
              <a:rPr lang="en-US" sz="2000" dirty="0">
                <a:solidFill>
                  <a:srgbClr val="FFFFFF"/>
                </a:solidFill>
                <a:latin typeface="Comic Sans MS" pitchFamily="66" charset="0"/>
              </a:rPr>
              <a:t>.” are all acceptable </a:t>
            </a:r>
            <a:r>
              <a:rPr lang="en-US" sz="2000" dirty="0" smtClean="0">
                <a:solidFill>
                  <a:srgbClr val="FFFFFF"/>
                </a:solidFill>
                <a:latin typeface="Comic Sans MS" pitchFamily="66" charset="0"/>
              </a:rPr>
              <a:t>plus </a:t>
            </a:r>
            <a:r>
              <a:rPr lang="en-US" sz="2000" dirty="0">
                <a:solidFill>
                  <a:srgbClr val="FFFFFF"/>
                </a:solidFill>
                <a:latin typeface="Comic Sans MS" pitchFamily="66" charset="0"/>
              </a:rPr>
              <a:t>the year of first publication of the work. </a:t>
            </a:r>
          </a:p>
          <a:p>
            <a:pPr algn="ctr"/>
            <a:endParaRPr lang="en-US" sz="1800" dirty="0">
              <a:solidFill>
                <a:srgbClr val="FFFFFF"/>
              </a:solidFill>
              <a:latin typeface="Comic Sans MS" pitchFamily="66" charset="0"/>
            </a:endParaRPr>
          </a:p>
          <a:p>
            <a:pPr algn="ctr"/>
            <a:r>
              <a:rPr lang="en-US" sz="1800" dirty="0" smtClean="0">
                <a:solidFill>
                  <a:srgbClr val="FFFFFF"/>
                </a:solidFill>
                <a:latin typeface="Comic Sans MS" pitchFamily="66" charset="0"/>
              </a:rPr>
              <a:t>© </a:t>
            </a:r>
            <a:r>
              <a:rPr lang="en-US" sz="1800" dirty="0">
                <a:solidFill>
                  <a:srgbClr val="FFFFFF"/>
                </a:solidFill>
                <a:latin typeface="Comic Sans MS" pitchFamily="66" charset="0"/>
              </a:rPr>
              <a:t>2013 Timothy L. </a:t>
            </a:r>
            <a:r>
              <a:rPr lang="en-US" sz="1800" dirty="0" err="1">
                <a:solidFill>
                  <a:srgbClr val="FFFFFF"/>
                </a:solidFill>
                <a:latin typeface="Comic Sans MS" pitchFamily="66" charset="0"/>
              </a:rPr>
              <a:t>Quigg</a:t>
            </a:r>
            <a:endParaRPr lang="en-US" sz="1800" dirty="0">
              <a:solidFill>
                <a:srgbClr val="FFFFFF"/>
              </a:solidFill>
              <a:latin typeface="Comic Sans MS" pitchFamily="66" charset="0"/>
            </a:endParaRPr>
          </a:p>
        </p:txBody>
      </p:sp>
      <p:sp>
        <p:nvSpPr>
          <p:cNvPr id="4" name="Rectangle 3"/>
          <p:cNvSpPr/>
          <p:nvPr/>
        </p:nvSpPr>
        <p:spPr>
          <a:xfrm>
            <a:off x="228600" y="4686300"/>
            <a:ext cx="4191000" cy="1938992"/>
          </a:xfrm>
          <a:prstGeom prst="rect">
            <a:avLst/>
          </a:prstGeom>
        </p:spPr>
        <p:txBody>
          <a:bodyPr wrap="square">
            <a:spAutoFit/>
          </a:bodyPr>
          <a:lstStyle/>
          <a:p>
            <a:pPr algn="ctr"/>
            <a:r>
              <a:rPr lang="en-US" sz="2000" dirty="0">
                <a:solidFill>
                  <a:srgbClr val="C00000"/>
                </a:solidFill>
                <a:latin typeface="Comic Sans MS" pitchFamily="66" charset="0"/>
              </a:rPr>
              <a:t>In the case of compilations or derivative works incorporating previously published material, the year of the first publication of the compilation or derivative work is sufficient. </a:t>
            </a:r>
          </a:p>
        </p:txBody>
      </p:sp>
      <p:sp>
        <p:nvSpPr>
          <p:cNvPr id="5" name="Rectangle 4"/>
          <p:cNvSpPr/>
          <p:nvPr/>
        </p:nvSpPr>
        <p:spPr>
          <a:xfrm>
            <a:off x="4572000" y="1188184"/>
            <a:ext cx="4343400" cy="1631216"/>
          </a:xfrm>
          <a:prstGeom prst="rect">
            <a:avLst/>
          </a:prstGeom>
        </p:spPr>
        <p:txBody>
          <a:bodyPr wrap="square">
            <a:spAutoFit/>
          </a:bodyPr>
          <a:lstStyle/>
          <a:p>
            <a:pPr algn="ctr">
              <a:spcBef>
                <a:spcPct val="50000"/>
              </a:spcBef>
              <a:defRPr/>
            </a:pPr>
            <a:r>
              <a:rPr lang="en-US" sz="2000" dirty="0">
                <a:solidFill>
                  <a:schemeClr val="bg1">
                    <a:lumMod val="25000"/>
                  </a:schemeClr>
                </a:solidFill>
                <a:latin typeface="Comic Sans MS" pitchFamily="66" charset="0"/>
              </a:rPr>
              <a:t>The Library of Congress processes all applications for copyright registrations. Registration of copyright is not necessary, but there are benefits.  </a:t>
            </a:r>
          </a:p>
        </p:txBody>
      </p:sp>
      <p:sp>
        <p:nvSpPr>
          <p:cNvPr id="9" name="Rounded Rectangle 8"/>
          <p:cNvSpPr/>
          <p:nvPr/>
        </p:nvSpPr>
        <p:spPr bwMode="auto">
          <a:xfrm>
            <a:off x="4876800" y="3048000"/>
            <a:ext cx="4038600" cy="3276600"/>
          </a:xfrm>
          <a:prstGeom prst="roundRect">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 dirty="0">
              <a:solidFill>
                <a:srgbClr val="FFFFFF"/>
              </a:solidFill>
              <a:latin typeface="Comic Sans MS" pitchFamily="66" charset="0"/>
            </a:endParaRPr>
          </a:p>
          <a:p>
            <a:pPr algn="ctr"/>
            <a:r>
              <a:rPr lang="en-US" sz="2400" dirty="0" smtClean="0">
                <a:solidFill>
                  <a:srgbClr val="FFFFFF"/>
                </a:solidFill>
                <a:latin typeface="Comic Sans MS" pitchFamily="66" charset="0"/>
              </a:rPr>
              <a:t>Registered Copyright</a:t>
            </a:r>
            <a:endParaRPr lang="en-US" sz="2400" dirty="0">
              <a:solidFill>
                <a:srgbClr val="FFFFFF"/>
              </a:solidFill>
              <a:latin typeface="Comic Sans MS" pitchFamily="66" charset="0"/>
            </a:endParaRPr>
          </a:p>
          <a:p>
            <a:endParaRPr lang="en-US" sz="1800" dirty="0">
              <a:solidFill>
                <a:srgbClr val="FFFFFF"/>
              </a:solidFill>
              <a:latin typeface="Comic Sans MS" pitchFamily="66" charset="0"/>
            </a:endParaRPr>
          </a:p>
          <a:p>
            <a:pPr algn="ctr"/>
            <a:r>
              <a:rPr lang="en-US" sz="2000" dirty="0">
                <a:solidFill>
                  <a:srgbClr val="FFFFFF"/>
                </a:solidFill>
                <a:latin typeface="Comic Sans MS" pitchFamily="66" charset="0"/>
              </a:rPr>
              <a:t>The symbol </a:t>
            </a:r>
            <a:r>
              <a:rPr lang="en-US" sz="2400" dirty="0" smtClean="0">
                <a:solidFill>
                  <a:srgbClr val="FFFFFF"/>
                </a:solidFill>
              </a:rPr>
              <a:t>® </a:t>
            </a:r>
            <a:r>
              <a:rPr lang="en-US" sz="2400" dirty="0" smtClean="0">
                <a:solidFill>
                  <a:srgbClr val="FFFFFF"/>
                </a:solidFill>
                <a:latin typeface="Comic Sans MS" pitchFamily="66" charset="0"/>
              </a:rPr>
              <a:t> </a:t>
            </a:r>
            <a:r>
              <a:rPr lang="en-US" sz="2000" dirty="0">
                <a:solidFill>
                  <a:srgbClr val="FFFFFF"/>
                </a:solidFill>
                <a:latin typeface="Comic Sans MS" pitchFamily="66" charset="0"/>
              </a:rPr>
              <a:t>(the letter </a:t>
            </a:r>
            <a:r>
              <a:rPr lang="en-US" sz="2000" dirty="0" smtClean="0">
                <a:solidFill>
                  <a:srgbClr val="FFFFFF"/>
                </a:solidFill>
                <a:latin typeface="Comic Sans MS" pitchFamily="66" charset="0"/>
              </a:rPr>
              <a:t>R </a:t>
            </a:r>
            <a:r>
              <a:rPr lang="en-US" sz="2000" dirty="0">
                <a:solidFill>
                  <a:srgbClr val="FFFFFF"/>
                </a:solidFill>
                <a:latin typeface="Comic Sans MS" pitchFamily="66" charset="0"/>
              </a:rPr>
              <a:t>in a circle), or the </a:t>
            </a:r>
            <a:r>
              <a:rPr lang="en-US" sz="2000" dirty="0" smtClean="0">
                <a:solidFill>
                  <a:srgbClr val="FFFFFF"/>
                </a:solidFill>
                <a:latin typeface="Comic Sans MS" pitchFamily="66" charset="0"/>
              </a:rPr>
              <a:t>words  “Registered Copyright</a:t>
            </a:r>
            <a:r>
              <a:rPr lang="en-US" sz="2000" dirty="0">
                <a:solidFill>
                  <a:srgbClr val="FFFFFF"/>
                </a:solidFill>
                <a:latin typeface="Comic Sans MS" pitchFamily="66" charset="0"/>
              </a:rPr>
              <a:t>,” </a:t>
            </a:r>
            <a:r>
              <a:rPr lang="en-US" sz="2000" dirty="0" smtClean="0">
                <a:solidFill>
                  <a:srgbClr val="FFFFFF"/>
                </a:solidFill>
                <a:latin typeface="Comic Sans MS" pitchFamily="66" charset="0"/>
              </a:rPr>
              <a:t>are </a:t>
            </a:r>
            <a:r>
              <a:rPr lang="en-US" sz="2000" dirty="0">
                <a:solidFill>
                  <a:srgbClr val="FFFFFF"/>
                </a:solidFill>
                <a:latin typeface="Comic Sans MS" pitchFamily="66" charset="0"/>
              </a:rPr>
              <a:t>all acceptable plus the year of first publication of the work. </a:t>
            </a:r>
          </a:p>
          <a:p>
            <a:pPr algn="ctr"/>
            <a:endParaRPr lang="en-US" sz="800" dirty="0">
              <a:solidFill>
                <a:srgbClr val="FFFFFF"/>
              </a:solidFill>
              <a:latin typeface="Comic Sans MS" pitchFamily="66" charset="0"/>
            </a:endParaRPr>
          </a:p>
          <a:p>
            <a:pPr algn="ctr"/>
            <a:r>
              <a:rPr lang="en-US" sz="1800" dirty="0">
                <a:solidFill>
                  <a:srgbClr val="FFFFFF"/>
                </a:solidFill>
              </a:rPr>
              <a:t>®</a:t>
            </a:r>
            <a:r>
              <a:rPr lang="en-US" sz="1800" dirty="0" smtClean="0">
                <a:solidFill>
                  <a:srgbClr val="FFFFFF"/>
                </a:solidFill>
                <a:latin typeface="Comic Sans MS" pitchFamily="66" charset="0"/>
              </a:rPr>
              <a:t> </a:t>
            </a:r>
            <a:r>
              <a:rPr lang="en-US" sz="1800" dirty="0">
                <a:solidFill>
                  <a:srgbClr val="FFFFFF"/>
                </a:solidFill>
                <a:latin typeface="Comic Sans MS" pitchFamily="66" charset="0"/>
              </a:rPr>
              <a:t>2013 Timothy L. </a:t>
            </a:r>
            <a:r>
              <a:rPr lang="en-US" sz="1800" dirty="0" err="1">
                <a:solidFill>
                  <a:srgbClr val="FFFFFF"/>
                </a:solidFill>
                <a:latin typeface="Comic Sans MS" pitchFamily="66" charset="0"/>
              </a:rPr>
              <a:t>Quigg</a:t>
            </a:r>
            <a:endParaRPr lang="en-US" sz="1800" dirty="0">
              <a:solidFill>
                <a:srgbClr val="FFFFFF"/>
              </a:solidFill>
              <a:latin typeface="Comic Sans MS" pitchFamily="66" charset="0"/>
            </a:endParaRPr>
          </a:p>
          <a:p>
            <a:endParaRPr lang="en-US" sz="1800" dirty="0">
              <a:solidFill>
                <a:srgbClr val="FFFFFF"/>
              </a:solidFill>
              <a:latin typeface="Comic Sans MS" pitchFamily="66" charset="0"/>
            </a:endParaRPr>
          </a:p>
          <a:p>
            <a:endParaRPr lang="en-US" sz="1800" dirty="0" smtClean="0">
              <a:solidFill>
                <a:srgbClr val="FFFFFF"/>
              </a:solidFill>
              <a:latin typeface="Comic Sans MS" pitchFamily="66" charset="0"/>
            </a:endParaRPr>
          </a:p>
        </p:txBody>
      </p:sp>
    </p:spTree>
    <p:extLst>
      <p:ext uri="{BB962C8B-B14F-4D97-AF65-F5344CB8AC3E}">
        <p14:creationId xmlns:p14="http://schemas.microsoft.com/office/powerpoint/2010/main" val="347962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chemeClr val="bg1">
              <a:lumMod val="25000"/>
            </a:schemeClr>
          </a:solidFill>
          <a:ln w="38100">
            <a:solidFill>
              <a:schemeClr val="tx1"/>
            </a:solidFill>
            <a:miter lim="800000"/>
            <a:headEnd/>
            <a:tailEnd/>
          </a:ln>
        </p:spPr>
        <p:txBody>
          <a:bodyPr wrap="square">
            <a:spAutoFit/>
          </a:bodyPr>
          <a:lstStyle/>
          <a:p>
            <a:pPr marL="0" lvl="2" algn="ctr"/>
            <a:r>
              <a:rPr lang="en-US" sz="3800" dirty="0">
                <a:solidFill>
                  <a:srgbClr val="FFFFFF"/>
                </a:solidFill>
                <a:latin typeface="Comic Sans MS" pitchFamily="66" charset="0"/>
              </a:rPr>
              <a:t>Benefits of R</a:t>
            </a:r>
            <a:r>
              <a:rPr lang="en-US" sz="3800" dirty="0" smtClean="0">
                <a:solidFill>
                  <a:srgbClr val="FFFFFF"/>
                </a:solidFill>
                <a:latin typeface="Comic Sans MS" pitchFamily="66" charset="0"/>
              </a:rPr>
              <a:t>egistration</a:t>
            </a:r>
            <a:endParaRPr lang="en-US" sz="3800" dirty="0">
              <a:solidFill>
                <a:srgbClr val="FFFFFF"/>
              </a:solidFill>
              <a:latin typeface="Comic Sans MS" pitchFamily="66" charset="0"/>
            </a:endParaRPr>
          </a:p>
        </p:txBody>
      </p:sp>
      <p:sp>
        <p:nvSpPr>
          <p:cNvPr id="7" name="Rounded Rectangle 6"/>
          <p:cNvSpPr/>
          <p:nvPr/>
        </p:nvSpPr>
        <p:spPr bwMode="auto">
          <a:xfrm>
            <a:off x="177800" y="3962400"/>
            <a:ext cx="4648200" cy="2133600"/>
          </a:xfrm>
          <a:prstGeom prst="roundRect">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900" dirty="0" smtClean="0">
                <a:solidFill>
                  <a:srgbClr val="FFFFFF"/>
                </a:solidFill>
                <a:latin typeface="Comic Sans MS" pitchFamily="66" charset="0"/>
              </a:rPr>
              <a:t>If made before or within five years of publication, registration </a:t>
            </a:r>
            <a:r>
              <a:rPr lang="en-US" sz="1900" dirty="0">
                <a:solidFill>
                  <a:srgbClr val="FFFFFF"/>
                </a:solidFill>
                <a:latin typeface="Comic Sans MS" pitchFamily="66" charset="0"/>
              </a:rPr>
              <a:t>will establish prima facie evidence in court of </a:t>
            </a:r>
            <a:r>
              <a:rPr lang="en-US" sz="1900" dirty="0" smtClean="0">
                <a:solidFill>
                  <a:srgbClr val="FFFFFF"/>
                </a:solidFill>
                <a:latin typeface="Comic Sans MS" pitchFamily="66" charset="0"/>
              </a:rPr>
              <a:t>the </a:t>
            </a:r>
            <a:r>
              <a:rPr lang="en-US" sz="1900" dirty="0">
                <a:solidFill>
                  <a:srgbClr val="FFFFFF"/>
                </a:solidFill>
                <a:latin typeface="Comic Sans MS" pitchFamily="66" charset="0"/>
              </a:rPr>
              <a:t>validity of the copyright and of the facts stated in </a:t>
            </a:r>
            <a:r>
              <a:rPr lang="en-US" sz="1900" dirty="0" smtClean="0">
                <a:solidFill>
                  <a:srgbClr val="FFFFFF"/>
                </a:solidFill>
                <a:latin typeface="Comic Sans MS" pitchFamily="66" charset="0"/>
              </a:rPr>
              <a:t>the </a:t>
            </a:r>
            <a:r>
              <a:rPr lang="en-US" sz="1900" dirty="0">
                <a:solidFill>
                  <a:srgbClr val="FFFFFF"/>
                </a:solidFill>
                <a:latin typeface="Comic Sans MS" pitchFamily="66" charset="0"/>
              </a:rPr>
              <a:t>certificate.</a:t>
            </a:r>
          </a:p>
          <a:p>
            <a:endParaRPr lang="en-US" sz="1900" dirty="0">
              <a:latin typeface="Comic Sans MS" pitchFamily="66" charset="0"/>
            </a:endParaRPr>
          </a:p>
        </p:txBody>
      </p:sp>
      <p:sp>
        <p:nvSpPr>
          <p:cNvPr id="3" name="Rounded Rectangle 2"/>
          <p:cNvSpPr/>
          <p:nvPr/>
        </p:nvSpPr>
        <p:spPr bwMode="auto">
          <a:xfrm>
            <a:off x="152400" y="1066800"/>
            <a:ext cx="4267200" cy="2590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2" algn="ctr"/>
            <a:endParaRPr lang="en-US" sz="1200" dirty="0">
              <a:solidFill>
                <a:srgbClr val="FFFFFF"/>
              </a:solidFill>
              <a:latin typeface="Comic Sans MS" pitchFamily="66" charset="0"/>
            </a:endParaRPr>
          </a:p>
          <a:p>
            <a:pPr marL="342900" indent="-342900">
              <a:buFont typeface="Arial" pitchFamily="34" charset="0"/>
              <a:buChar char="•"/>
            </a:pPr>
            <a:r>
              <a:rPr lang="en-US" sz="1900" dirty="0" smtClean="0">
                <a:solidFill>
                  <a:schemeClr val="bg1">
                    <a:lumMod val="25000"/>
                  </a:schemeClr>
                </a:solidFill>
                <a:latin typeface="Comic Sans MS" pitchFamily="66" charset="0"/>
              </a:rPr>
              <a:t>Registration establishes a</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public</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record</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of</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the</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copyright</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claim.</a:t>
            </a:r>
          </a:p>
          <a:p>
            <a:pPr marL="342900" indent="-342900">
              <a:buFont typeface="Arial" pitchFamily="34" charset="0"/>
              <a:buChar char="•"/>
            </a:pPr>
            <a:r>
              <a:rPr lang="en-US" sz="1900" dirty="0" smtClean="0">
                <a:solidFill>
                  <a:schemeClr val="bg1">
                    <a:lumMod val="25000"/>
                  </a:schemeClr>
                </a:solidFill>
                <a:latin typeface="Comic Sans MS" pitchFamily="66" charset="0"/>
              </a:rPr>
              <a:t>Before</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an</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infringement</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suit</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may</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be</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filed</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in</a:t>
            </a:r>
            <a:r>
              <a:rPr lang="en-US" sz="1900" dirty="0">
                <a:solidFill>
                  <a:schemeClr val="bg1">
                    <a:lumMod val="25000"/>
                  </a:schemeClr>
                </a:solidFill>
                <a:latin typeface="Comic Sans MS" pitchFamily="66" charset="0"/>
              </a:rPr>
              <a:t> </a:t>
            </a:r>
            <a:r>
              <a:rPr lang="en-US" sz="1900" dirty="0" smtClean="0">
                <a:solidFill>
                  <a:schemeClr val="bg1">
                    <a:lumMod val="25000"/>
                  </a:schemeClr>
                </a:solidFill>
                <a:latin typeface="Comic Sans MS" pitchFamily="66" charset="0"/>
              </a:rPr>
              <a:t>court, registration </a:t>
            </a:r>
            <a:r>
              <a:rPr lang="en-US" sz="1900" dirty="0">
                <a:solidFill>
                  <a:schemeClr val="bg1">
                    <a:lumMod val="25000"/>
                  </a:schemeClr>
                </a:solidFill>
                <a:latin typeface="Comic Sans MS" pitchFamily="66" charset="0"/>
              </a:rPr>
              <a:t>is necessary </a:t>
            </a:r>
            <a:r>
              <a:rPr lang="en-US" sz="1900" dirty="0" smtClean="0">
                <a:solidFill>
                  <a:schemeClr val="bg1">
                    <a:lumMod val="25000"/>
                  </a:schemeClr>
                </a:solidFill>
                <a:latin typeface="Comic Sans MS" pitchFamily="66" charset="0"/>
              </a:rPr>
              <a:t>for works </a:t>
            </a:r>
            <a:r>
              <a:rPr lang="en-US" sz="1900" dirty="0">
                <a:solidFill>
                  <a:schemeClr val="bg1">
                    <a:lumMod val="25000"/>
                  </a:schemeClr>
                </a:solidFill>
                <a:latin typeface="Comic Sans MS" pitchFamily="66" charset="0"/>
              </a:rPr>
              <a:t>of </a:t>
            </a:r>
            <a:r>
              <a:rPr lang="en-US" sz="1900" dirty="0" smtClean="0">
                <a:solidFill>
                  <a:schemeClr val="bg1">
                    <a:lumMod val="25000"/>
                  </a:schemeClr>
                </a:solidFill>
                <a:latin typeface="Comic Sans MS" pitchFamily="66" charset="0"/>
              </a:rPr>
              <a:t>U.S. origin</a:t>
            </a:r>
            <a:r>
              <a:rPr lang="en-US" sz="1900" dirty="0">
                <a:solidFill>
                  <a:schemeClr val="bg1">
                    <a:lumMod val="25000"/>
                  </a:schemeClr>
                </a:solidFill>
                <a:latin typeface="Comic Sans MS" pitchFamily="66" charset="0"/>
              </a:rPr>
              <a:t>.</a:t>
            </a:r>
          </a:p>
          <a:p>
            <a:endParaRPr lang="en-US" sz="1800" dirty="0">
              <a:latin typeface="Comic Sans MS" pitchFamily="66" charset="0"/>
            </a:endParaRPr>
          </a:p>
        </p:txBody>
      </p:sp>
      <p:sp>
        <p:nvSpPr>
          <p:cNvPr id="8" name="Rounded Rectangle 7"/>
          <p:cNvSpPr/>
          <p:nvPr/>
        </p:nvSpPr>
        <p:spPr bwMode="auto">
          <a:xfrm>
            <a:off x="4800600" y="1066800"/>
            <a:ext cx="4191000" cy="2819400"/>
          </a:xfrm>
          <a:prstGeom prst="roundRect">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a:p>
            <a:r>
              <a:rPr lang="en-US" sz="1900" dirty="0" smtClean="0">
                <a:solidFill>
                  <a:srgbClr val="FFFFFF"/>
                </a:solidFill>
                <a:latin typeface="Comic Sans MS" pitchFamily="66" charset="0"/>
              </a:rPr>
              <a:t>If registration is made within three months after publication </a:t>
            </a:r>
            <a:r>
              <a:rPr lang="en-US" sz="1900" dirty="0">
                <a:solidFill>
                  <a:srgbClr val="FFFFFF"/>
                </a:solidFill>
                <a:latin typeface="Comic Sans MS" pitchFamily="66" charset="0"/>
              </a:rPr>
              <a:t>of the work or prior to an infringement of the work, </a:t>
            </a:r>
            <a:r>
              <a:rPr lang="en-US" sz="1900" dirty="0" smtClean="0">
                <a:solidFill>
                  <a:srgbClr val="FFFFFF"/>
                </a:solidFill>
                <a:latin typeface="Comic Sans MS" pitchFamily="66" charset="0"/>
              </a:rPr>
              <a:t>statutory </a:t>
            </a:r>
            <a:r>
              <a:rPr lang="en-US" sz="1900" dirty="0">
                <a:solidFill>
                  <a:srgbClr val="FFFFFF"/>
                </a:solidFill>
                <a:latin typeface="Comic Sans MS" pitchFamily="66" charset="0"/>
              </a:rPr>
              <a:t>damages </a:t>
            </a:r>
            <a:r>
              <a:rPr lang="en-US" sz="1900" dirty="0" smtClean="0">
                <a:solidFill>
                  <a:srgbClr val="FFFFFF"/>
                </a:solidFill>
                <a:latin typeface="Comic Sans MS" pitchFamily="66" charset="0"/>
              </a:rPr>
              <a:t>and attorney’s </a:t>
            </a:r>
            <a:r>
              <a:rPr lang="en-US" sz="1900" dirty="0">
                <a:solidFill>
                  <a:srgbClr val="FFFFFF"/>
                </a:solidFill>
                <a:latin typeface="Comic Sans MS" pitchFamily="66" charset="0"/>
              </a:rPr>
              <a:t>fees will be available to </a:t>
            </a:r>
            <a:r>
              <a:rPr lang="en-US" sz="1900" dirty="0" smtClean="0">
                <a:solidFill>
                  <a:srgbClr val="FFFFFF"/>
                </a:solidFill>
                <a:latin typeface="Comic Sans MS" pitchFamily="66" charset="0"/>
              </a:rPr>
              <a:t>the </a:t>
            </a:r>
            <a:r>
              <a:rPr lang="en-US" sz="1900" dirty="0">
                <a:solidFill>
                  <a:srgbClr val="FFFFFF"/>
                </a:solidFill>
                <a:latin typeface="Comic Sans MS" pitchFamily="66" charset="0"/>
              </a:rPr>
              <a:t>copyright owner in court actions. </a:t>
            </a:r>
            <a:r>
              <a:rPr lang="en-US" sz="1900" dirty="0" smtClean="0">
                <a:solidFill>
                  <a:srgbClr val="FFFFFF"/>
                </a:solidFill>
                <a:latin typeface="Comic Sans MS" pitchFamily="66" charset="0"/>
              </a:rPr>
              <a:t> </a:t>
            </a:r>
            <a:endParaRPr lang="en-US" sz="1900" dirty="0">
              <a:solidFill>
                <a:srgbClr val="FFFFFF"/>
              </a:solidFill>
              <a:latin typeface="Comic Sans MS" pitchFamily="66" charset="0"/>
            </a:endParaRPr>
          </a:p>
          <a:p>
            <a:endParaRPr lang="en-US" sz="1800" dirty="0">
              <a:latin typeface="Comic Sans MS" pitchFamily="66" charset="0"/>
            </a:endParaRPr>
          </a:p>
        </p:txBody>
      </p:sp>
      <p:sp>
        <p:nvSpPr>
          <p:cNvPr id="9" name="Rounded Rectangle 8"/>
          <p:cNvSpPr/>
          <p:nvPr/>
        </p:nvSpPr>
        <p:spPr bwMode="auto">
          <a:xfrm>
            <a:off x="5029200" y="4114800"/>
            <a:ext cx="3886200" cy="21336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900" dirty="0">
                <a:solidFill>
                  <a:schemeClr val="bg1">
                    <a:lumMod val="25000"/>
                  </a:schemeClr>
                </a:solidFill>
                <a:latin typeface="Comic Sans MS" pitchFamily="66" charset="0"/>
              </a:rPr>
              <a:t>Otherwise, only an </a:t>
            </a:r>
            <a:r>
              <a:rPr lang="en-US" sz="1900" dirty="0" smtClean="0">
                <a:solidFill>
                  <a:schemeClr val="bg1">
                    <a:lumMod val="25000"/>
                  </a:schemeClr>
                </a:solidFill>
                <a:latin typeface="Comic Sans MS" pitchFamily="66" charset="0"/>
              </a:rPr>
              <a:t>award </a:t>
            </a:r>
            <a:r>
              <a:rPr lang="en-US" sz="1900" dirty="0">
                <a:solidFill>
                  <a:schemeClr val="bg1">
                    <a:lumMod val="25000"/>
                  </a:schemeClr>
                </a:solidFill>
                <a:latin typeface="Comic Sans MS" pitchFamily="66" charset="0"/>
              </a:rPr>
              <a:t>of actual damages and profits is available to the </a:t>
            </a:r>
            <a:r>
              <a:rPr lang="en-US" sz="1900" dirty="0" smtClean="0">
                <a:solidFill>
                  <a:schemeClr val="bg1">
                    <a:lumMod val="25000"/>
                  </a:schemeClr>
                </a:solidFill>
                <a:latin typeface="Comic Sans MS" pitchFamily="66" charset="0"/>
              </a:rPr>
              <a:t>copyright owner.  Registration </a:t>
            </a:r>
            <a:r>
              <a:rPr lang="en-US" sz="1900" dirty="0">
                <a:solidFill>
                  <a:schemeClr val="bg1">
                    <a:lumMod val="25000"/>
                  </a:schemeClr>
                </a:solidFill>
                <a:latin typeface="Comic Sans MS" pitchFamily="66" charset="0"/>
              </a:rPr>
              <a:t>may be made at any time within </a:t>
            </a:r>
            <a:r>
              <a:rPr lang="en-US" sz="1900" dirty="0" smtClean="0">
                <a:solidFill>
                  <a:schemeClr val="bg1">
                    <a:lumMod val="25000"/>
                  </a:schemeClr>
                </a:solidFill>
                <a:latin typeface="Comic Sans MS" pitchFamily="66" charset="0"/>
              </a:rPr>
              <a:t>t</a:t>
            </a:r>
            <a:r>
              <a:rPr lang="en-US" sz="1800" dirty="0" smtClean="0">
                <a:solidFill>
                  <a:schemeClr val="bg1">
                    <a:lumMod val="25000"/>
                  </a:schemeClr>
                </a:solidFill>
                <a:latin typeface="Comic Sans MS" pitchFamily="66" charset="0"/>
              </a:rPr>
              <a:t>he life of the copyright.</a:t>
            </a:r>
            <a:endParaRPr lang="en-US" sz="1800" dirty="0">
              <a:solidFill>
                <a:schemeClr val="bg1">
                  <a:lumMod val="25000"/>
                </a:schemeClr>
              </a:solidFill>
              <a:latin typeface="Comic Sans MS" pitchFamily="66" charset="0"/>
            </a:endParaRPr>
          </a:p>
        </p:txBody>
      </p:sp>
    </p:spTree>
    <p:extLst>
      <p:ext uri="{BB962C8B-B14F-4D97-AF65-F5344CB8AC3E}">
        <p14:creationId xmlns:p14="http://schemas.microsoft.com/office/powerpoint/2010/main" val="36595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228600" y="304800"/>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smtClean="0">
                <a:solidFill>
                  <a:srgbClr val="FFFFFF"/>
                </a:solidFill>
                <a:latin typeface="Comic Sans MS" pitchFamily="66" charset="0"/>
              </a:rPr>
              <a:t>C</a:t>
            </a:r>
            <a:r>
              <a:rPr lang="en-US" sz="3800" dirty="0">
                <a:solidFill>
                  <a:srgbClr val="FFFFFF"/>
                </a:solidFill>
                <a:latin typeface="Comic Sans MS" pitchFamily="66" charset="0"/>
              </a:rPr>
              <a:t>opyright </a:t>
            </a:r>
            <a:r>
              <a:rPr lang="en-US" sz="3800" dirty="0" smtClean="0">
                <a:solidFill>
                  <a:srgbClr val="FFFFFF"/>
                </a:solidFill>
                <a:latin typeface="Comic Sans MS" pitchFamily="66" charset="0"/>
              </a:rPr>
              <a:t>Duration</a:t>
            </a:r>
            <a:endParaRPr lang="en-US" sz="3800" dirty="0">
              <a:solidFill>
                <a:srgbClr val="FFFFFF"/>
              </a:solidFill>
              <a:latin typeface="Comic Sans MS" pitchFamily="66" charset="0"/>
            </a:endParaRPr>
          </a:p>
        </p:txBody>
      </p:sp>
      <p:sp>
        <p:nvSpPr>
          <p:cNvPr id="18435" name="Text Box 7"/>
          <p:cNvSpPr txBox="1">
            <a:spLocks noChangeArrowheads="1"/>
          </p:cNvSpPr>
          <p:nvPr/>
        </p:nvSpPr>
        <p:spPr bwMode="auto">
          <a:xfrm>
            <a:off x="457200" y="1247775"/>
            <a:ext cx="8305800" cy="3659463"/>
          </a:xfrm>
          <a:prstGeom prst="rect">
            <a:avLst/>
          </a:prstGeom>
          <a:noFill/>
          <a:ln w="9525">
            <a:noFill/>
            <a:miter lim="800000"/>
            <a:headEnd/>
            <a:tailEnd/>
          </a:ln>
        </p:spPr>
        <p:txBody>
          <a:bodyPr wrap="square">
            <a:spAutoFit/>
          </a:bodyPr>
          <a:lstStyle/>
          <a:p>
            <a:pPr>
              <a:spcBef>
                <a:spcPct val="50000"/>
              </a:spcBef>
              <a:defRPr/>
            </a:pPr>
            <a:r>
              <a:rPr lang="en-US" sz="3200" dirty="0" smtClean="0">
                <a:latin typeface="Comic Sans MS" pitchFamily="66" charset="0"/>
              </a:rPr>
              <a:t>Copyrights:</a:t>
            </a:r>
          </a:p>
          <a:p>
            <a:pPr>
              <a:spcBef>
                <a:spcPct val="50000"/>
              </a:spcBef>
              <a:defRPr/>
            </a:pPr>
            <a:r>
              <a:rPr lang="en-US" sz="1000" dirty="0" smtClean="0">
                <a:latin typeface="Comic Sans MS" pitchFamily="66" charset="0"/>
              </a:rPr>
              <a:t> </a:t>
            </a:r>
          </a:p>
          <a:p>
            <a:pPr marL="1033462" lvl="1" indent="-457200">
              <a:spcBef>
                <a:spcPct val="20000"/>
              </a:spcBef>
              <a:buClr>
                <a:srgbClr val="C00000"/>
              </a:buClr>
              <a:buFont typeface="Wingdings" pitchFamily="2" charset="2"/>
              <a:buChar char="ü"/>
              <a:defRPr/>
            </a:pPr>
            <a:r>
              <a:rPr lang="en-US" sz="2800" dirty="0" smtClean="0">
                <a:latin typeface="Comic Sans MS" pitchFamily="66" charset="0"/>
              </a:rPr>
              <a:t>Life of author + 70 years.</a:t>
            </a:r>
          </a:p>
          <a:p>
            <a:pPr marL="1033462" lvl="1" indent="-457200">
              <a:spcBef>
                <a:spcPct val="20000"/>
              </a:spcBef>
              <a:buClr>
                <a:srgbClr val="C00000"/>
              </a:buClr>
              <a:buFont typeface="Wingdings" pitchFamily="2" charset="2"/>
              <a:buChar char="ü"/>
              <a:defRPr/>
            </a:pPr>
            <a:r>
              <a:rPr lang="en-US" sz="2800" u="sng" dirty="0" smtClean="0">
                <a:latin typeface="Comic Sans MS" pitchFamily="66" charset="0"/>
              </a:rPr>
              <a:t>Joint authors</a:t>
            </a:r>
            <a:r>
              <a:rPr lang="en-US" sz="2800" dirty="0" smtClean="0">
                <a:latin typeface="Comic Sans MS" pitchFamily="66" charset="0"/>
              </a:rPr>
              <a:t> - 70 years after the last surviving author’s death. </a:t>
            </a:r>
          </a:p>
          <a:p>
            <a:pPr marL="1033462" lvl="1" indent="-457200">
              <a:spcBef>
                <a:spcPct val="20000"/>
              </a:spcBef>
              <a:buClr>
                <a:srgbClr val="C00000"/>
              </a:buClr>
              <a:buFont typeface="Wingdings" pitchFamily="2" charset="2"/>
              <a:buChar char="ü"/>
              <a:defRPr/>
            </a:pPr>
            <a:r>
              <a:rPr lang="en-US" sz="2800" u="sng" dirty="0" smtClean="0">
                <a:latin typeface="Comic Sans MS" pitchFamily="66" charset="0"/>
              </a:rPr>
              <a:t>Works for Hire</a:t>
            </a:r>
            <a:r>
              <a:rPr lang="en-US" sz="2800" dirty="0" smtClean="0">
                <a:latin typeface="Comic Sans MS" pitchFamily="66" charset="0"/>
              </a:rPr>
              <a:t> - 95 years from the date of publication </a:t>
            </a:r>
            <a:r>
              <a:rPr lang="en-US" sz="2800" u="sng" dirty="0" smtClean="0">
                <a:solidFill>
                  <a:srgbClr val="C00000"/>
                </a:solidFill>
                <a:latin typeface="Comic Sans MS" pitchFamily="66" charset="0"/>
              </a:rPr>
              <a:t>or</a:t>
            </a:r>
            <a:r>
              <a:rPr lang="en-US" sz="2800" dirty="0" smtClean="0">
                <a:solidFill>
                  <a:srgbClr val="C00000"/>
                </a:solidFill>
                <a:latin typeface="Comic Sans MS" pitchFamily="66" charset="0"/>
              </a:rPr>
              <a:t> </a:t>
            </a:r>
            <a:r>
              <a:rPr lang="en-US" sz="2800" dirty="0" smtClean="0">
                <a:latin typeface="Comic Sans MS" pitchFamily="66" charset="0"/>
              </a:rPr>
              <a:t>120 years from the date of creation.  Whichever expires first!</a:t>
            </a:r>
          </a:p>
        </p:txBody>
      </p:sp>
    </p:spTree>
    <p:extLst>
      <p:ext uri="{BB962C8B-B14F-4D97-AF65-F5344CB8AC3E}">
        <p14:creationId xmlns:p14="http://schemas.microsoft.com/office/powerpoint/2010/main" val="135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381000" y="124361"/>
            <a:ext cx="8458200" cy="677108"/>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spcBef>
                <a:spcPct val="50000"/>
              </a:spcBef>
              <a:defRPr/>
            </a:pPr>
            <a:r>
              <a:rPr lang="en-US" sz="3800" dirty="0">
                <a:solidFill>
                  <a:srgbClr val="FFFFFF"/>
                </a:solidFill>
                <a:latin typeface="Comic Sans MS" pitchFamily="66" charset="0"/>
              </a:rPr>
              <a:t>1998 Copyright Term Extension Act</a:t>
            </a:r>
          </a:p>
        </p:txBody>
      </p:sp>
      <p:sp>
        <p:nvSpPr>
          <p:cNvPr id="875528" name="Text Box 8"/>
          <p:cNvSpPr txBox="1">
            <a:spLocks noChangeArrowheads="1"/>
          </p:cNvSpPr>
          <p:nvPr/>
        </p:nvSpPr>
        <p:spPr bwMode="auto">
          <a:xfrm>
            <a:off x="0" y="1066800"/>
            <a:ext cx="8763000" cy="554038"/>
          </a:xfrm>
          <a:prstGeom prst="rect">
            <a:avLst/>
          </a:prstGeom>
          <a:noFill/>
          <a:ln w="9525">
            <a:noFill/>
            <a:miter lim="800000"/>
            <a:headEnd/>
            <a:tailEnd/>
          </a:ln>
        </p:spPr>
        <p:txBody>
          <a:bodyPr>
            <a:spAutoFit/>
          </a:bodyPr>
          <a:lstStyle/>
          <a:p>
            <a:pPr marL="563562" lvl="1" algn="ctr">
              <a:spcBef>
                <a:spcPct val="50000"/>
              </a:spcBef>
              <a:buClr>
                <a:schemeClr val="tx2"/>
              </a:buClr>
              <a:defRPr/>
            </a:pPr>
            <a:r>
              <a:rPr lang="en-US" sz="3000" b="1" dirty="0">
                <a:solidFill>
                  <a:srgbClr val="C00000"/>
                </a:solidFill>
                <a:latin typeface="Comic Sans MS" pitchFamily="66" charset="0"/>
              </a:rPr>
              <a:t>“Sonny Bono Copyright Extension Act” </a:t>
            </a:r>
          </a:p>
        </p:txBody>
      </p:sp>
      <p:sp>
        <p:nvSpPr>
          <p:cNvPr id="875529" name="Text Box 9"/>
          <p:cNvSpPr txBox="1">
            <a:spLocks noChangeArrowheads="1"/>
          </p:cNvSpPr>
          <p:nvPr/>
        </p:nvSpPr>
        <p:spPr bwMode="auto">
          <a:xfrm>
            <a:off x="0" y="1828800"/>
            <a:ext cx="9144000" cy="4062651"/>
          </a:xfrm>
          <a:prstGeom prst="rect">
            <a:avLst/>
          </a:prstGeom>
          <a:noFill/>
          <a:ln w="9525">
            <a:noFill/>
            <a:miter lim="800000"/>
            <a:headEnd/>
            <a:tailEnd/>
          </a:ln>
        </p:spPr>
        <p:txBody>
          <a:bodyPr>
            <a:spAutoFit/>
          </a:bodyPr>
          <a:lstStyle/>
          <a:p>
            <a:pPr marL="563562" lvl="1" algn="ctr">
              <a:buClr>
                <a:schemeClr val="tx2"/>
              </a:buClr>
              <a:defRPr/>
            </a:pPr>
            <a:r>
              <a:rPr lang="en-US" sz="3000" b="1" dirty="0">
                <a:solidFill>
                  <a:srgbClr val="C00000"/>
                </a:solidFill>
                <a:latin typeface="Comic Sans MS" pitchFamily="66" charset="0"/>
              </a:rPr>
              <a:t>“Mickey Mouse Protection Act” </a:t>
            </a:r>
          </a:p>
          <a:p>
            <a:pPr marL="908050" lvl="1" indent="-344488" algn="ctr">
              <a:buClr>
                <a:schemeClr val="accent6">
                  <a:lumMod val="50000"/>
                </a:schemeClr>
              </a:buClr>
              <a:defRPr/>
            </a:pPr>
            <a:r>
              <a:rPr lang="en-US" sz="1000" b="1" dirty="0">
                <a:solidFill>
                  <a:schemeClr val="tx2"/>
                </a:solidFill>
                <a:latin typeface="Comic Sans MS" pitchFamily="66" charset="0"/>
              </a:rPr>
              <a:t> </a:t>
            </a:r>
          </a:p>
          <a:p>
            <a:pPr marL="571500" indent="-571500">
              <a:defRPr/>
            </a:pPr>
            <a:r>
              <a:rPr lang="en-US" sz="1800" dirty="0">
                <a:latin typeface="Comic Sans MS" pitchFamily="66" charset="0"/>
              </a:rPr>
              <a:t>	</a:t>
            </a:r>
            <a:r>
              <a:rPr lang="en-US" sz="2200" dirty="0">
                <a:latin typeface="Comic Sans MS" pitchFamily="66" charset="0"/>
              </a:rPr>
              <a:t>He is the world's most famous personality, better known in this country than anyone living or dead, real or fictional. Market researchers say his 97% recognition rate in the U.S. edges out even Santa Claus.</a:t>
            </a:r>
          </a:p>
          <a:p>
            <a:pPr marL="571500" indent="-571500">
              <a:defRPr/>
            </a:pPr>
            <a:endParaRPr lang="en-US" sz="1000" dirty="0">
              <a:latin typeface="Comic Sans MS" pitchFamily="66" charset="0"/>
            </a:endParaRPr>
          </a:p>
          <a:p>
            <a:pPr marL="571500" indent="-571500">
              <a:defRPr/>
            </a:pPr>
            <a:r>
              <a:rPr lang="en-US" sz="2200" dirty="0">
                <a:latin typeface="Comic Sans MS" pitchFamily="66" charset="0"/>
              </a:rPr>
              <a:t>	He is the one -- and, for now, only -- Mickey Mouse.</a:t>
            </a:r>
          </a:p>
          <a:p>
            <a:pPr marL="571500" indent="-571500">
              <a:defRPr/>
            </a:pPr>
            <a:endParaRPr lang="en-US" sz="1000" dirty="0">
              <a:latin typeface="Comic Sans MS" pitchFamily="66" charset="0"/>
            </a:endParaRPr>
          </a:p>
          <a:p>
            <a:pPr marL="571500" indent="-571500">
              <a:defRPr/>
            </a:pPr>
            <a:r>
              <a:rPr lang="en-US" sz="2200" dirty="0">
                <a:latin typeface="Comic Sans MS" pitchFamily="66" charset="0"/>
              </a:rPr>
              <a:t>	As Mickey turns 80 this fall, the most beloved rodent in show business is widely regarded as a national treasure. But he is owned lock, stock and trademark ears by the corporate heirs of his genius creator, Walt Disney.</a:t>
            </a:r>
          </a:p>
        </p:txBody>
      </p:sp>
    </p:spTree>
    <p:extLst>
      <p:ext uri="{BB962C8B-B14F-4D97-AF65-F5344CB8AC3E}">
        <p14:creationId xmlns:p14="http://schemas.microsoft.com/office/powerpoint/2010/main" val="186988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5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29" grpId="0"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707886"/>
          </a:xfrm>
          <a:prstGeom prst="rect">
            <a:avLst/>
          </a:prstGeom>
          <a:solidFill>
            <a:srgbClr val="C00000"/>
          </a:solidFill>
          <a:ln w="38100">
            <a:solidFill>
              <a:schemeClr val="tx1"/>
            </a:solidFill>
            <a:miter lim="800000"/>
            <a:headEnd/>
            <a:tailEnd/>
          </a:ln>
        </p:spPr>
        <p:txBody>
          <a:bodyPr wrap="square">
            <a:spAutoFit/>
          </a:bodyPr>
          <a:lstStyle/>
          <a:p>
            <a:pPr algn="ctr"/>
            <a:r>
              <a:rPr lang="en-US" sz="4000" dirty="0">
                <a:solidFill>
                  <a:srgbClr val="FFFFFF"/>
                </a:solidFill>
                <a:latin typeface="Comic Sans MS" pitchFamily="66" charset="0"/>
              </a:rPr>
              <a:t>Transfer of Copyright</a:t>
            </a:r>
          </a:p>
        </p:txBody>
      </p:sp>
      <p:sp>
        <p:nvSpPr>
          <p:cNvPr id="3" name="Rounded Rectangle 2"/>
          <p:cNvSpPr/>
          <p:nvPr/>
        </p:nvSpPr>
        <p:spPr bwMode="auto">
          <a:xfrm>
            <a:off x="533400" y="1295400"/>
            <a:ext cx="7696200" cy="42672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dirty="0" smtClean="0">
                <a:solidFill>
                  <a:schemeClr val="bg1">
                    <a:lumMod val="25000"/>
                  </a:schemeClr>
                </a:solidFill>
                <a:latin typeface="Comic Sans MS" pitchFamily="66" charset="0"/>
              </a:rPr>
              <a:t> </a:t>
            </a:r>
          </a:p>
          <a:p>
            <a:pPr marL="111125"/>
            <a:r>
              <a:rPr lang="en-US" sz="2400" dirty="0">
                <a:solidFill>
                  <a:schemeClr val="bg1">
                    <a:lumMod val="25000"/>
                  </a:schemeClr>
                </a:solidFill>
                <a:latin typeface="Comic Sans MS" pitchFamily="66" charset="0"/>
              </a:rPr>
              <a:t>Copyright is a personal property right, and </a:t>
            </a:r>
            <a:r>
              <a:rPr lang="en-US" sz="2400" dirty="0" smtClean="0">
                <a:solidFill>
                  <a:schemeClr val="bg1">
                    <a:lumMod val="25000"/>
                  </a:schemeClr>
                </a:solidFill>
                <a:latin typeface="Comic Sans MS" pitchFamily="66" charset="0"/>
              </a:rPr>
              <a:t>is </a:t>
            </a:r>
            <a:r>
              <a:rPr lang="en-US" sz="2400" dirty="0">
                <a:solidFill>
                  <a:schemeClr val="bg1">
                    <a:lumMod val="25000"/>
                  </a:schemeClr>
                </a:solidFill>
                <a:latin typeface="Comic Sans MS" pitchFamily="66" charset="0"/>
              </a:rPr>
              <a:t>subject to the various state laws and regulations that govern the ownership, inheritance, or transfer of personal property as well as </a:t>
            </a:r>
          </a:p>
          <a:p>
            <a:pPr marL="111125"/>
            <a:r>
              <a:rPr lang="en-US" sz="2400" dirty="0">
                <a:solidFill>
                  <a:schemeClr val="bg1">
                    <a:lumMod val="25000"/>
                  </a:schemeClr>
                </a:solidFill>
                <a:latin typeface="Comic Sans MS" pitchFamily="66" charset="0"/>
              </a:rPr>
              <a:t>terms of contracts or conduct of business. </a:t>
            </a:r>
            <a:endParaRPr lang="en-US" sz="2400" dirty="0" smtClean="0">
              <a:solidFill>
                <a:schemeClr val="bg1">
                  <a:lumMod val="25000"/>
                </a:schemeClr>
              </a:solidFill>
              <a:latin typeface="Comic Sans MS" pitchFamily="66" charset="0"/>
            </a:endParaRPr>
          </a:p>
          <a:p>
            <a:pPr marL="111125"/>
            <a:endParaRPr lang="en-US" sz="1000" dirty="0">
              <a:solidFill>
                <a:srgbClr val="FFFFFF"/>
              </a:solidFill>
              <a:latin typeface="Comic Sans MS" pitchFamily="66" charset="0"/>
            </a:endParaRPr>
          </a:p>
          <a:p>
            <a:r>
              <a:rPr lang="en-US" sz="2400" dirty="0" smtClean="0">
                <a:solidFill>
                  <a:schemeClr val="bg1">
                    <a:lumMod val="25000"/>
                  </a:schemeClr>
                </a:solidFill>
                <a:latin typeface="Comic Sans MS" pitchFamily="66" charset="0"/>
              </a:rPr>
              <a:t>A </a:t>
            </a:r>
            <a:r>
              <a:rPr lang="en-US" sz="2400" dirty="0">
                <a:solidFill>
                  <a:schemeClr val="bg1">
                    <a:lumMod val="25000"/>
                  </a:schemeClr>
                </a:solidFill>
                <a:latin typeface="Comic Sans MS" pitchFamily="66" charset="0"/>
              </a:rPr>
              <a:t>copyright may </a:t>
            </a:r>
            <a:r>
              <a:rPr lang="en-US" sz="2400" dirty="0" smtClean="0">
                <a:solidFill>
                  <a:schemeClr val="bg1">
                    <a:lumMod val="25000"/>
                  </a:schemeClr>
                </a:solidFill>
                <a:latin typeface="Comic Sans MS" pitchFamily="66" charset="0"/>
              </a:rPr>
              <a:t>be </a:t>
            </a:r>
            <a:r>
              <a:rPr lang="en-US" sz="2400" dirty="0">
                <a:solidFill>
                  <a:schemeClr val="bg1">
                    <a:lumMod val="25000"/>
                  </a:schemeClr>
                </a:solidFill>
                <a:latin typeface="Comic Sans MS" pitchFamily="66" charset="0"/>
              </a:rPr>
              <a:t>conveyed by operation of law and </a:t>
            </a:r>
            <a:r>
              <a:rPr lang="en-US" sz="2400" dirty="0" smtClean="0">
                <a:solidFill>
                  <a:schemeClr val="bg1">
                    <a:lumMod val="25000"/>
                  </a:schemeClr>
                </a:solidFill>
                <a:latin typeface="Comic Sans MS" pitchFamily="66" charset="0"/>
              </a:rPr>
              <a:t>may </a:t>
            </a:r>
            <a:r>
              <a:rPr lang="en-US" sz="2400" dirty="0">
                <a:solidFill>
                  <a:schemeClr val="bg1">
                    <a:lumMod val="25000"/>
                  </a:schemeClr>
                </a:solidFill>
                <a:latin typeface="Comic Sans MS" pitchFamily="66" charset="0"/>
              </a:rPr>
              <a:t>be bequeathed by will or pass as personal property by </a:t>
            </a:r>
            <a:r>
              <a:rPr lang="en-US" sz="2400" dirty="0" smtClean="0">
                <a:solidFill>
                  <a:schemeClr val="bg1">
                    <a:lumMod val="25000"/>
                  </a:schemeClr>
                </a:solidFill>
                <a:latin typeface="Comic Sans MS" pitchFamily="66" charset="0"/>
              </a:rPr>
              <a:t>the </a:t>
            </a:r>
            <a:r>
              <a:rPr lang="en-US" sz="2400" dirty="0">
                <a:solidFill>
                  <a:schemeClr val="bg1">
                    <a:lumMod val="25000"/>
                  </a:schemeClr>
                </a:solidFill>
                <a:latin typeface="Comic Sans MS" pitchFamily="66" charset="0"/>
              </a:rPr>
              <a:t>applicable laws </a:t>
            </a:r>
            <a:r>
              <a:rPr lang="en-US" sz="2400" dirty="0" smtClean="0">
                <a:solidFill>
                  <a:schemeClr val="bg1">
                    <a:lumMod val="25000"/>
                  </a:schemeClr>
                </a:solidFill>
                <a:latin typeface="Comic Sans MS" pitchFamily="66" charset="0"/>
              </a:rPr>
              <a:t>of intestate </a:t>
            </a:r>
            <a:r>
              <a:rPr lang="en-US" sz="2400" dirty="0">
                <a:solidFill>
                  <a:schemeClr val="bg1">
                    <a:lumMod val="25000"/>
                  </a:schemeClr>
                </a:solidFill>
                <a:latin typeface="Comic Sans MS" pitchFamily="66" charset="0"/>
              </a:rPr>
              <a:t>succession</a:t>
            </a:r>
            <a:r>
              <a:rPr lang="en-US" sz="2400" dirty="0" smtClean="0">
                <a:solidFill>
                  <a:schemeClr val="bg1">
                    <a:lumMod val="25000"/>
                  </a:schemeClr>
                </a:solidFill>
                <a:latin typeface="Comic Sans MS" pitchFamily="66" charset="0"/>
              </a:rPr>
              <a:t>.</a:t>
            </a:r>
            <a:endParaRPr lang="en-US" sz="2400" dirty="0">
              <a:solidFill>
                <a:schemeClr val="bg1">
                  <a:lumMod val="25000"/>
                </a:schemeClr>
              </a:solidFill>
              <a:latin typeface="Comic Sans MS" pitchFamily="66" charset="0"/>
            </a:endParaRPr>
          </a:p>
        </p:txBody>
      </p:sp>
    </p:spTree>
    <p:extLst>
      <p:ext uri="{BB962C8B-B14F-4D97-AF65-F5344CB8AC3E}">
        <p14:creationId xmlns:p14="http://schemas.microsoft.com/office/powerpoint/2010/main" val="224928793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52400" y="228600"/>
            <a:ext cx="8686800" cy="677108"/>
          </a:xfrm>
          <a:prstGeom prst="rect">
            <a:avLst/>
          </a:prstGeom>
          <a:solidFill>
            <a:srgbClr val="C00000"/>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What is a Derivative Work?</a:t>
            </a:r>
          </a:p>
        </p:txBody>
      </p:sp>
      <p:sp>
        <p:nvSpPr>
          <p:cNvPr id="10243" name="Text Box 6"/>
          <p:cNvSpPr txBox="1">
            <a:spLocks noChangeArrowheads="1"/>
          </p:cNvSpPr>
          <p:nvPr/>
        </p:nvSpPr>
        <p:spPr bwMode="auto">
          <a:xfrm>
            <a:off x="152400" y="1219200"/>
            <a:ext cx="8763000" cy="579438"/>
          </a:xfrm>
          <a:prstGeom prst="rect">
            <a:avLst/>
          </a:prstGeom>
          <a:noFill/>
          <a:ln w="9525">
            <a:noFill/>
            <a:miter lim="800000"/>
            <a:headEnd/>
            <a:tailEnd/>
          </a:ln>
        </p:spPr>
        <p:txBody>
          <a:bodyPr>
            <a:spAutoFit/>
          </a:bodyPr>
          <a:lstStyle/>
          <a:p>
            <a:pPr>
              <a:spcBef>
                <a:spcPct val="50000"/>
              </a:spcBef>
            </a:pPr>
            <a:endParaRPr lang="en-US" sz="3200" b="1">
              <a:latin typeface="Times New Roman" pitchFamily="18" charset="0"/>
            </a:endParaRPr>
          </a:p>
        </p:txBody>
      </p:sp>
      <p:sp>
        <p:nvSpPr>
          <p:cNvPr id="906247" name="Text Box 7"/>
          <p:cNvSpPr txBox="1">
            <a:spLocks noChangeArrowheads="1"/>
          </p:cNvSpPr>
          <p:nvPr/>
        </p:nvSpPr>
        <p:spPr bwMode="auto">
          <a:xfrm>
            <a:off x="0" y="1143000"/>
            <a:ext cx="8763000" cy="5053013"/>
          </a:xfrm>
          <a:prstGeom prst="rect">
            <a:avLst/>
          </a:prstGeom>
          <a:noFill/>
          <a:ln w="9525">
            <a:noFill/>
            <a:miter lim="800000"/>
            <a:headEnd/>
            <a:tailEnd/>
          </a:ln>
        </p:spPr>
        <p:txBody>
          <a:bodyPr>
            <a:spAutoFit/>
          </a:bodyPr>
          <a:lstStyle/>
          <a:p>
            <a:pPr marL="920750" lvl="1" indent="-344488">
              <a:spcBef>
                <a:spcPct val="20000"/>
              </a:spcBef>
              <a:buClr>
                <a:schemeClr val="bg1">
                  <a:lumMod val="25000"/>
                </a:schemeClr>
              </a:buClr>
              <a:buFont typeface="Wingdings" pitchFamily="2" charset="2"/>
              <a:buChar char="§"/>
              <a:defRPr/>
            </a:pPr>
            <a:r>
              <a:rPr lang="en-US" sz="2600" b="1" u="sng" dirty="0">
                <a:solidFill>
                  <a:schemeClr val="bg1">
                    <a:lumMod val="25000"/>
                  </a:schemeClr>
                </a:solidFill>
                <a:latin typeface="Comic Sans MS" pitchFamily="66" charset="0"/>
              </a:rPr>
              <a:t>Definition</a:t>
            </a:r>
            <a:r>
              <a:rPr lang="en-US" sz="2600" dirty="0">
                <a:latin typeface="Comic Sans MS" pitchFamily="66" charset="0"/>
              </a:rPr>
              <a:t> – A</a:t>
            </a:r>
            <a:r>
              <a:rPr lang="en-US" sz="2600" dirty="0" smtClean="0">
                <a:latin typeface="Comic Sans MS" pitchFamily="66" charset="0"/>
              </a:rPr>
              <a:t>n </a:t>
            </a:r>
            <a:r>
              <a:rPr lang="en-US" sz="2600" dirty="0">
                <a:latin typeface="Comic Sans MS" pitchFamily="66" charset="0"/>
              </a:rPr>
              <a:t>expressive creation that includes major, copyright-protected elements of one or more pre-existing work; a work based upon one or more pre-existing </a:t>
            </a:r>
            <a:r>
              <a:rPr lang="en-US" sz="2600" dirty="0" smtClean="0">
                <a:latin typeface="Comic Sans MS" pitchFamily="66" charset="0"/>
              </a:rPr>
              <a:t>work </a:t>
            </a:r>
            <a:r>
              <a:rPr lang="en-US" sz="2600" dirty="0">
                <a:latin typeface="Comic Sans MS" pitchFamily="66" charset="0"/>
              </a:rPr>
              <a:t>(see Circular 14</a:t>
            </a:r>
            <a:r>
              <a:rPr lang="en-US" sz="2600" dirty="0" smtClean="0">
                <a:latin typeface="Comic Sans MS" pitchFamily="66" charset="0"/>
              </a:rPr>
              <a:t>).</a:t>
            </a:r>
            <a:endParaRPr lang="en-US" sz="2600" b="1" dirty="0">
              <a:latin typeface="Comic Sans MS" pitchFamily="66" charset="0"/>
            </a:endParaRPr>
          </a:p>
          <a:p>
            <a:pPr marL="920750" lvl="1" indent="-344488">
              <a:spcBef>
                <a:spcPct val="20000"/>
              </a:spcBef>
              <a:buClr>
                <a:schemeClr val="bg1">
                  <a:lumMod val="25000"/>
                </a:schemeClr>
              </a:buClr>
              <a:buFont typeface="Wingdings" pitchFamily="2" charset="2"/>
              <a:buChar char="§"/>
              <a:defRPr/>
            </a:pPr>
            <a:r>
              <a:rPr lang="en-US" sz="2600" dirty="0">
                <a:latin typeface="Comic Sans MS" pitchFamily="66" charset="0"/>
              </a:rPr>
              <a:t>Includes translation, dramatization, motion picture version of a book, musical arrangement, dramatization, fictionalization, sound recording, art reproduction, abridgement, condensation, or any other form in which a work is recast, transformed or adapted.  </a:t>
            </a:r>
          </a:p>
          <a:p>
            <a:pPr marL="920750" lvl="1" indent="-344488">
              <a:spcBef>
                <a:spcPct val="20000"/>
              </a:spcBef>
              <a:buClr>
                <a:schemeClr val="bg1">
                  <a:lumMod val="25000"/>
                </a:schemeClr>
              </a:buClr>
              <a:buFont typeface="Wingdings" pitchFamily="2" charset="2"/>
              <a:buChar char="§"/>
              <a:defRPr/>
            </a:pPr>
            <a:r>
              <a:rPr lang="en-US" sz="2600" dirty="0">
                <a:latin typeface="Comic Sans MS" pitchFamily="66" charset="0"/>
              </a:rPr>
              <a:t>For software, derivative works include original modifications to someone else’s code.</a:t>
            </a:r>
          </a:p>
        </p:txBody>
      </p:sp>
    </p:spTree>
    <p:extLst>
      <p:ext uri="{BB962C8B-B14F-4D97-AF65-F5344CB8AC3E}">
        <p14:creationId xmlns:p14="http://schemas.microsoft.com/office/powerpoint/2010/main" val="174149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62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04800" y="152400"/>
            <a:ext cx="8305800" cy="1261884"/>
          </a:xfrm>
          <a:prstGeom prst="rect">
            <a:avLst/>
          </a:prstGeom>
          <a:solidFill>
            <a:srgbClr val="C00000"/>
          </a:solidFill>
          <a:ln w="38100">
            <a:solidFill>
              <a:schemeClr val="tx1"/>
            </a:solidFill>
            <a:miter lim="800000"/>
            <a:headEnd/>
            <a:tailEnd/>
          </a:ln>
          <a:effectLst/>
        </p:spPr>
        <p:txBody>
          <a:bodyPr wrap="square">
            <a:spAutoFit/>
          </a:bodyPr>
          <a:lstStyle/>
          <a:p>
            <a:pPr algn="ctr">
              <a:defRPr/>
            </a:pPr>
            <a:r>
              <a:rPr lang="en-US" sz="3800" dirty="0">
                <a:solidFill>
                  <a:srgbClr val="FFFFFF"/>
                </a:solidFill>
                <a:latin typeface="Comic Sans MS" pitchFamily="66" charset="0"/>
              </a:rPr>
              <a:t>Can a Derivative Work be Copyrighted?</a:t>
            </a:r>
          </a:p>
        </p:txBody>
      </p:sp>
      <p:sp>
        <p:nvSpPr>
          <p:cNvPr id="11267" name="Text Box 6"/>
          <p:cNvSpPr txBox="1">
            <a:spLocks noChangeArrowheads="1"/>
          </p:cNvSpPr>
          <p:nvPr/>
        </p:nvSpPr>
        <p:spPr bwMode="auto">
          <a:xfrm>
            <a:off x="152400" y="1219200"/>
            <a:ext cx="8763000" cy="579438"/>
          </a:xfrm>
          <a:prstGeom prst="rect">
            <a:avLst/>
          </a:prstGeom>
          <a:noFill/>
          <a:ln w="9525">
            <a:noFill/>
            <a:miter lim="800000"/>
            <a:headEnd/>
            <a:tailEnd/>
          </a:ln>
        </p:spPr>
        <p:txBody>
          <a:bodyPr>
            <a:spAutoFit/>
          </a:bodyPr>
          <a:lstStyle/>
          <a:p>
            <a:pPr>
              <a:spcBef>
                <a:spcPct val="50000"/>
              </a:spcBef>
            </a:pPr>
            <a:endParaRPr lang="en-US" sz="3200" b="1">
              <a:latin typeface="Times New Roman" pitchFamily="18" charset="0"/>
            </a:endParaRPr>
          </a:p>
        </p:txBody>
      </p:sp>
      <p:sp>
        <p:nvSpPr>
          <p:cNvPr id="906247" name="Text Box 7"/>
          <p:cNvSpPr txBox="1">
            <a:spLocks noChangeArrowheads="1"/>
          </p:cNvSpPr>
          <p:nvPr/>
        </p:nvSpPr>
        <p:spPr bwMode="auto">
          <a:xfrm>
            <a:off x="0" y="1538287"/>
            <a:ext cx="9144000" cy="5091113"/>
          </a:xfrm>
          <a:prstGeom prst="rect">
            <a:avLst/>
          </a:prstGeom>
          <a:noFill/>
          <a:ln w="9525">
            <a:noFill/>
            <a:miter lim="800000"/>
            <a:headEnd/>
            <a:tailEnd/>
          </a:ln>
        </p:spPr>
        <p:txBody>
          <a:bodyPr wrap="square">
            <a:spAutoFit/>
          </a:bodyPr>
          <a:lstStyle/>
          <a:p>
            <a:pPr marL="920750" lvl="1" indent="-344488">
              <a:spcBef>
                <a:spcPct val="20000"/>
              </a:spcBef>
              <a:buClr>
                <a:schemeClr val="bg1">
                  <a:lumMod val="25000"/>
                </a:schemeClr>
              </a:buClr>
              <a:buFont typeface="Wingdings" pitchFamily="2" charset="2"/>
              <a:buChar char="§"/>
              <a:defRPr/>
            </a:pPr>
            <a:r>
              <a:rPr lang="en-US" sz="2800" dirty="0">
                <a:latin typeface="Comic Sans MS" pitchFamily="66" charset="0"/>
              </a:rPr>
              <a:t>If the copyright is still in effect on the original works, permission to use the rights needs to be obtained.  </a:t>
            </a:r>
            <a:endParaRPr lang="en-US" sz="2800" b="1" dirty="0">
              <a:latin typeface="Comic Sans MS" pitchFamily="66" charset="0"/>
            </a:endParaRPr>
          </a:p>
          <a:p>
            <a:pPr marL="920750" lvl="1" indent="-344488">
              <a:spcBef>
                <a:spcPct val="20000"/>
              </a:spcBef>
              <a:buClr>
                <a:schemeClr val="bg1">
                  <a:lumMod val="25000"/>
                </a:schemeClr>
              </a:buClr>
              <a:buFont typeface="Wingdings" pitchFamily="2" charset="2"/>
              <a:buChar char="§"/>
              <a:defRPr/>
            </a:pPr>
            <a:r>
              <a:rPr lang="en-US" sz="2800" dirty="0">
                <a:latin typeface="Comic Sans MS" pitchFamily="66" charset="0"/>
              </a:rPr>
              <a:t>A copyright on the derivative work may be obtained if it displays some </a:t>
            </a:r>
            <a:r>
              <a:rPr lang="en-US" sz="2800" b="1" u="sng" dirty="0">
                <a:solidFill>
                  <a:schemeClr val="bg1">
                    <a:lumMod val="25000"/>
                  </a:schemeClr>
                </a:solidFill>
                <a:latin typeface="Comic Sans MS" pitchFamily="66" charset="0"/>
              </a:rPr>
              <a:t>originality</a:t>
            </a:r>
            <a:r>
              <a:rPr lang="en-US" sz="2800" dirty="0">
                <a:latin typeface="Comic Sans MS" pitchFamily="66" charset="0"/>
              </a:rPr>
              <a:t> of its own containing sufficient new expression.  </a:t>
            </a:r>
          </a:p>
          <a:p>
            <a:pPr marL="920750" lvl="1" indent="-344488">
              <a:spcBef>
                <a:spcPct val="20000"/>
              </a:spcBef>
              <a:buClr>
                <a:schemeClr val="bg1">
                  <a:lumMod val="25000"/>
                </a:schemeClr>
              </a:buClr>
              <a:buFont typeface="Wingdings" pitchFamily="2" charset="2"/>
              <a:buChar char="§"/>
              <a:defRPr/>
            </a:pPr>
            <a:r>
              <a:rPr lang="en-US" sz="2800" dirty="0">
                <a:latin typeface="Comic Sans MS" pitchFamily="66" charset="0"/>
              </a:rPr>
              <a:t>It must be different enough from the </a:t>
            </a:r>
            <a:r>
              <a:rPr lang="en-US" sz="2800" dirty="0" smtClean="0">
                <a:latin typeface="Comic Sans MS" pitchFamily="66" charset="0"/>
              </a:rPr>
              <a:t>original work </a:t>
            </a:r>
            <a:r>
              <a:rPr lang="en-US" sz="2800" dirty="0">
                <a:latin typeface="Comic Sans MS" pitchFamily="66" charset="0"/>
              </a:rPr>
              <a:t>to be regarded as a “new work” or must contain a substantial amount of new material.</a:t>
            </a:r>
          </a:p>
          <a:p>
            <a:pPr marL="920750" lvl="1" indent="-344488">
              <a:spcBef>
                <a:spcPct val="20000"/>
              </a:spcBef>
              <a:buClr>
                <a:schemeClr val="bg1">
                  <a:lumMod val="25000"/>
                </a:schemeClr>
              </a:buClr>
              <a:buFont typeface="Wingdings" pitchFamily="2" charset="2"/>
              <a:buChar char="§"/>
              <a:defRPr/>
            </a:pPr>
            <a:r>
              <a:rPr lang="en-US" sz="2800" dirty="0">
                <a:latin typeface="Comic Sans MS" pitchFamily="66" charset="0"/>
              </a:rPr>
              <a:t>The copyright only extends to the new material contributed by the author.</a:t>
            </a:r>
          </a:p>
        </p:txBody>
      </p:sp>
    </p:spTree>
    <p:extLst>
      <p:ext uri="{BB962C8B-B14F-4D97-AF65-F5344CB8AC3E}">
        <p14:creationId xmlns:p14="http://schemas.microsoft.com/office/powerpoint/2010/main" val="23463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62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62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10" name="Text Box 6"/>
          <p:cNvSpPr txBox="1">
            <a:spLocks noChangeArrowheads="1"/>
          </p:cNvSpPr>
          <p:nvPr/>
        </p:nvSpPr>
        <p:spPr bwMode="auto">
          <a:xfrm>
            <a:off x="304800" y="1635125"/>
            <a:ext cx="8534400" cy="4056495"/>
          </a:xfrm>
          <a:prstGeom prst="rect">
            <a:avLst/>
          </a:prstGeom>
          <a:noFill/>
          <a:ln w="9525">
            <a:noFill/>
            <a:miter lim="800000"/>
            <a:headEnd/>
            <a:tailEnd/>
          </a:ln>
          <a:effectLst/>
        </p:spPr>
        <p:txBody>
          <a:bodyPr>
            <a:spAutoFit/>
          </a:bodyPr>
          <a:lstStyle/>
          <a:p>
            <a:pPr marL="452438" lvl="1">
              <a:spcBef>
                <a:spcPct val="50000"/>
              </a:spcBef>
              <a:buClr>
                <a:schemeClr val="tx2"/>
              </a:buClr>
              <a:defRPr/>
            </a:pPr>
            <a:r>
              <a:rPr lang="en-US" sz="800" b="1" dirty="0" smtClean="0">
                <a:solidFill>
                  <a:schemeClr val="tx2"/>
                </a:solidFill>
                <a:latin typeface="Comic Sans MS" pitchFamily="66" charset="0"/>
              </a:rPr>
              <a:t>  </a:t>
            </a:r>
          </a:p>
          <a:p>
            <a:pPr marL="452438" lvl="1">
              <a:spcBef>
                <a:spcPct val="50000"/>
              </a:spcBef>
              <a:buClr>
                <a:schemeClr val="tx2"/>
              </a:buClr>
              <a:defRPr/>
            </a:pPr>
            <a:r>
              <a:rPr lang="en-US" sz="3200" dirty="0" smtClean="0">
                <a:latin typeface="Comic Sans MS" pitchFamily="66" charset="0"/>
              </a:rPr>
              <a:t>“The </a:t>
            </a:r>
            <a:r>
              <a:rPr lang="en-US" sz="3200" dirty="0">
                <a:latin typeface="Comic Sans MS" pitchFamily="66" charset="0"/>
              </a:rPr>
              <a:t>fair use of a copyrighted work … </a:t>
            </a:r>
            <a:r>
              <a:rPr lang="en-US" sz="3200" dirty="0" smtClean="0">
                <a:latin typeface="Comic Sans MS" pitchFamily="66" charset="0"/>
              </a:rPr>
              <a:t> for </a:t>
            </a:r>
            <a:r>
              <a:rPr lang="en-US" sz="3200" dirty="0">
                <a:latin typeface="Comic Sans MS" pitchFamily="66" charset="0"/>
              </a:rPr>
              <a:t>purposes such as </a:t>
            </a:r>
            <a:r>
              <a:rPr lang="en-US" sz="3200" u="sng" dirty="0">
                <a:latin typeface="Comic Sans MS" pitchFamily="66" charset="0"/>
              </a:rPr>
              <a:t>criticism</a:t>
            </a:r>
            <a:r>
              <a:rPr lang="en-US" sz="3200" dirty="0">
                <a:latin typeface="Comic Sans MS" pitchFamily="66" charset="0"/>
              </a:rPr>
              <a:t>, </a:t>
            </a:r>
            <a:r>
              <a:rPr lang="en-US" sz="3200" u="sng" dirty="0">
                <a:latin typeface="Comic Sans MS" pitchFamily="66" charset="0"/>
              </a:rPr>
              <a:t>comment</a:t>
            </a:r>
            <a:r>
              <a:rPr lang="en-US" sz="3200" dirty="0">
                <a:latin typeface="Comic Sans MS" pitchFamily="66" charset="0"/>
              </a:rPr>
              <a:t>, </a:t>
            </a:r>
            <a:r>
              <a:rPr lang="en-US" sz="3200" u="sng" dirty="0">
                <a:latin typeface="Comic Sans MS" pitchFamily="66" charset="0"/>
              </a:rPr>
              <a:t>news reporting</a:t>
            </a:r>
            <a:r>
              <a:rPr lang="en-US" sz="3200" dirty="0">
                <a:latin typeface="Comic Sans MS" pitchFamily="66" charset="0"/>
              </a:rPr>
              <a:t>, </a:t>
            </a:r>
            <a:r>
              <a:rPr lang="en-US" sz="3200" u="sng" dirty="0">
                <a:latin typeface="Comic Sans MS" pitchFamily="66" charset="0"/>
              </a:rPr>
              <a:t>teaching</a:t>
            </a:r>
            <a:r>
              <a:rPr lang="en-US" sz="3200" dirty="0">
                <a:latin typeface="Comic Sans MS" pitchFamily="66" charset="0"/>
              </a:rPr>
              <a:t> (including multiple copies for classroom use), </a:t>
            </a:r>
            <a:r>
              <a:rPr lang="en-US" sz="3200" u="sng" dirty="0">
                <a:latin typeface="Comic Sans MS" pitchFamily="66" charset="0"/>
              </a:rPr>
              <a:t>scholarship</a:t>
            </a:r>
            <a:r>
              <a:rPr lang="en-US" sz="3200" dirty="0">
                <a:latin typeface="Comic Sans MS" pitchFamily="66" charset="0"/>
              </a:rPr>
              <a:t>, or </a:t>
            </a:r>
            <a:r>
              <a:rPr lang="en-US" sz="3200" u="sng" dirty="0">
                <a:latin typeface="Comic Sans MS" pitchFamily="66" charset="0"/>
              </a:rPr>
              <a:t>research</a:t>
            </a:r>
            <a:r>
              <a:rPr lang="en-US" sz="3200" dirty="0">
                <a:latin typeface="Comic Sans MS" pitchFamily="66" charset="0"/>
              </a:rPr>
              <a:t>, is not an infringement of </a:t>
            </a:r>
            <a:r>
              <a:rPr lang="en-US" sz="3200" dirty="0" smtClean="0">
                <a:latin typeface="Comic Sans MS" pitchFamily="66" charset="0"/>
              </a:rPr>
              <a:t>copyright.”</a:t>
            </a:r>
            <a:endParaRPr lang="en-US" sz="3200" dirty="0">
              <a:latin typeface="Comic Sans MS" pitchFamily="66" charset="0"/>
            </a:endParaRPr>
          </a:p>
          <a:p>
            <a:pPr marL="1316038" lvl="2" indent="-280988">
              <a:spcBef>
                <a:spcPct val="30000"/>
              </a:spcBef>
              <a:buClr>
                <a:schemeClr val="tx2"/>
              </a:buClr>
              <a:buFont typeface="Wingdings" pitchFamily="2" charset="2"/>
              <a:buChar char="§"/>
              <a:defRPr/>
            </a:pPr>
            <a:endParaRPr lang="en-US" sz="3200" dirty="0">
              <a:latin typeface="Comic Sans MS" pitchFamily="66" charset="0"/>
            </a:endParaRPr>
          </a:p>
        </p:txBody>
      </p:sp>
      <p:sp>
        <p:nvSpPr>
          <p:cNvPr id="840711" name="Text Box 7"/>
          <p:cNvSpPr txBox="1">
            <a:spLocks noChangeArrowheads="1"/>
          </p:cNvSpPr>
          <p:nvPr/>
        </p:nvSpPr>
        <p:spPr bwMode="auto">
          <a:xfrm>
            <a:off x="304800" y="1066800"/>
            <a:ext cx="8534400" cy="554038"/>
          </a:xfrm>
          <a:prstGeom prst="rect">
            <a:avLst/>
          </a:prstGeom>
          <a:noFill/>
          <a:ln w="9525">
            <a:noFill/>
            <a:miter lim="800000"/>
            <a:headEnd/>
            <a:tailEnd/>
          </a:ln>
          <a:effectLst/>
        </p:spPr>
        <p:txBody>
          <a:bodyPr>
            <a:spAutoFit/>
          </a:bodyPr>
          <a:lstStyle/>
          <a:p>
            <a:pPr>
              <a:spcBef>
                <a:spcPct val="30000"/>
              </a:spcBef>
              <a:buClr>
                <a:schemeClr val="tx2"/>
              </a:buClr>
              <a:defRPr/>
            </a:pPr>
            <a:r>
              <a:rPr lang="en-US" sz="3000" dirty="0">
                <a:latin typeface="Comic Sans MS" pitchFamily="66" charset="0"/>
              </a:rPr>
              <a:t>1976 – Revision to the U.S. Copyright Act</a:t>
            </a:r>
          </a:p>
        </p:txBody>
      </p:sp>
      <p:sp>
        <p:nvSpPr>
          <p:cNvPr id="5" name="Text Box 5"/>
          <p:cNvSpPr txBox="1">
            <a:spLocks noChangeArrowheads="1"/>
          </p:cNvSpPr>
          <p:nvPr/>
        </p:nvSpPr>
        <p:spPr bwMode="auto">
          <a:xfrm>
            <a:off x="165100" y="319088"/>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“Fair Use” </a:t>
            </a:r>
            <a:r>
              <a:rPr lang="en-US" sz="3800" dirty="0" smtClean="0">
                <a:solidFill>
                  <a:srgbClr val="FFFFFF"/>
                </a:solidFill>
                <a:latin typeface="Comic Sans MS" pitchFamily="66" charset="0"/>
              </a:rPr>
              <a:t>Doctrine</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6174878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6"/>
          <p:cNvSpPr txBox="1">
            <a:spLocks noChangeArrowheads="1"/>
          </p:cNvSpPr>
          <p:nvPr/>
        </p:nvSpPr>
        <p:spPr bwMode="auto">
          <a:xfrm>
            <a:off x="0" y="869752"/>
            <a:ext cx="8839200" cy="4616648"/>
          </a:xfrm>
          <a:prstGeom prst="rect">
            <a:avLst/>
          </a:prstGeom>
          <a:noFill/>
          <a:ln w="9525">
            <a:noFill/>
            <a:miter lim="800000"/>
            <a:headEnd/>
            <a:tailEnd/>
          </a:ln>
        </p:spPr>
        <p:txBody>
          <a:bodyPr>
            <a:spAutoFit/>
          </a:bodyPr>
          <a:lstStyle/>
          <a:p>
            <a:pPr marL="1316038" lvl="2" indent="-280988">
              <a:spcBef>
                <a:spcPct val="30000"/>
              </a:spcBef>
              <a:buClr>
                <a:srgbClr val="077F43"/>
              </a:buClr>
              <a:defRPr/>
            </a:pPr>
            <a:endParaRPr lang="en-US" sz="2400" b="1" dirty="0">
              <a:latin typeface="Times New Roman" pitchFamily="18" charset="0"/>
            </a:endParaRPr>
          </a:p>
          <a:p>
            <a:pPr marL="685800" lvl="1" indent="-233363">
              <a:spcBef>
                <a:spcPct val="50000"/>
              </a:spcBef>
              <a:buClr>
                <a:schemeClr val="tx2"/>
              </a:buClr>
              <a:defRPr/>
            </a:pPr>
            <a:r>
              <a:rPr lang="en-US" sz="3600" b="1" dirty="0">
                <a:solidFill>
                  <a:schemeClr val="accent6">
                    <a:lumMod val="50000"/>
                  </a:schemeClr>
                </a:solidFill>
                <a:latin typeface="Comic Sans MS" pitchFamily="66" charset="0"/>
              </a:rPr>
              <a:t> </a:t>
            </a:r>
            <a:r>
              <a:rPr lang="en-US" sz="3600" dirty="0" smtClean="0">
                <a:latin typeface="Comic Sans MS" pitchFamily="66" charset="0"/>
              </a:rPr>
              <a:t>The </a:t>
            </a:r>
            <a:r>
              <a:rPr lang="en-US" sz="3600" dirty="0">
                <a:latin typeface="Comic Sans MS" pitchFamily="66" charset="0"/>
              </a:rPr>
              <a:t>fair use of a copyrighted work, including reproduction in copies … for purposes such as </a:t>
            </a:r>
            <a:r>
              <a:rPr lang="en-US" sz="3600" u="sng" dirty="0">
                <a:solidFill>
                  <a:schemeClr val="bg1">
                    <a:lumMod val="25000"/>
                  </a:schemeClr>
                </a:solidFill>
                <a:latin typeface="Comic Sans MS" pitchFamily="66" charset="0"/>
              </a:rPr>
              <a:t>criticism</a:t>
            </a:r>
            <a:r>
              <a:rPr lang="en-US" sz="3600" dirty="0">
                <a:latin typeface="Comic Sans MS" pitchFamily="66" charset="0"/>
              </a:rPr>
              <a:t>, comment, news reporting, teaching (including multiple copies for classroom use), scholarship, or research, is not an infringement of copyright.</a:t>
            </a:r>
          </a:p>
        </p:txBody>
      </p:sp>
      <p:sp>
        <p:nvSpPr>
          <p:cNvPr id="5" name="Text Box 5"/>
          <p:cNvSpPr txBox="1">
            <a:spLocks noChangeArrowheads="1"/>
          </p:cNvSpPr>
          <p:nvPr/>
        </p:nvSpPr>
        <p:spPr bwMode="auto">
          <a:xfrm>
            <a:off x="165100" y="319088"/>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“Fair Use” </a:t>
            </a:r>
            <a:r>
              <a:rPr lang="en-US" sz="3800" dirty="0" smtClean="0">
                <a:solidFill>
                  <a:srgbClr val="FFFFFF"/>
                </a:solidFill>
                <a:latin typeface="Comic Sans MS" pitchFamily="66" charset="0"/>
              </a:rPr>
              <a:t>Doctrine</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543098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04800"/>
            <a:ext cx="9144000" cy="838200"/>
          </a:xfrm>
        </p:spPr>
        <p:txBody>
          <a:bodyPr/>
          <a:lstStyle/>
          <a:p>
            <a:pPr algn="ctr">
              <a:defRPr/>
            </a:pPr>
            <a:r>
              <a:rPr lang="en-US" sz="4000" dirty="0" smtClean="0"/>
              <a:t/>
            </a:r>
            <a:br>
              <a:rPr lang="en-US" sz="4000" dirty="0" smtClean="0"/>
            </a:br>
            <a:r>
              <a:rPr lang="en-US" sz="4000" b="1" dirty="0" smtClean="0">
                <a:solidFill>
                  <a:schemeClr val="accent6">
                    <a:lumMod val="50000"/>
                  </a:schemeClr>
                </a:solidFill>
                <a:latin typeface="Comic Sans MS" pitchFamily="66" charset="0"/>
              </a:rPr>
              <a:t> </a:t>
            </a:r>
            <a:endParaRPr lang="en-US" sz="3600" dirty="0" smtClean="0">
              <a:solidFill>
                <a:srgbClr val="FFFFFF"/>
              </a:solidFill>
              <a:latin typeface="Comic Sans MS" pitchFamily="66" charset="0"/>
            </a:endParaRPr>
          </a:p>
        </p:txBody>
      </p:sp>
      <p:sp>
        <p:nvSpPr>
          <p:cNvPr id="8195" name="Rectangle 3"/>
          <p:cNvSpPr>
            <a:spLocks noGrp="1" noChangeArrowheads="1"/>
          </p:cNvSpPr>
          <p:nvPr>
            <p:ph type="body" idx="1"/>
          </p:nvPr>
        </p:nvSpPr>
        <p:spPr>
          <a:xfrm>
            <a:off x="-30480" y="914400"/>
            <a:ext cx="9022080" cy="5181600"/>
          </a:xfrm>
        </p:spPr>
        <p:txBody>
          <a:bodyPr/>
          <a:lstStyle/>
          <a:p>
            <a:pPr>
              <a:buClr>
                <a:schemeClr val="tx2"/>
              </a:buClr>
              <a:buSzTx/>
              <a:buFont typeface="Wingdings" pitchFamily="2" charset="2"/>
              <a:buNone/>
              <a:defRPr/>
            </a:pPr>
            <a:endParaRPr lang="en-US" sz="800" dirty="0" smtClean="0"/>
          </a:p>
          <a:p>
            <a:pPr lvl="1">
              <a:buClr>
                <a:srgbClr val="C00000"/>
              </a:buClr>
              <a:buSzTx/>
              <a:buFont typeface="Wingdings" pitchFamily="2" charset="2"/>
              <a:buChar char="ü"/>
              <a:defRPr/>
            </a:pPr>
            <a:r>
              <a:rPr lang="en-US" sz="2400" dirty="0">
                <a:latin typeface="Comic Sans MS" pitchFamily="66" charset="0"/>
              </a:rPr>
              <a:t>S</a:t>
            </a:r>
            <a:r>
              <a:rPr lang="en-US" sz="2400" dirty="0" smtClean="0">
                <a:latin typeface="Comic Sans MS" pitchFamily="66" charset="0"/>
              </a:rPr>
              <a:t>ome </a:t>
            </a:r>
            <a:r>
              <a:rPr lang="en-US" sz="2400" dirty="0">
                <a:latin typeface="Comic Sans MS" pitchFamily="66" charset="0"/>
              </a:rPr>
              <a:t>viewed (and </a:t>
            </a:r>
            <a:r>
              <a:rPr lang="en-US" sz="2400" dirty="0" smtClean="0">
                <a:latin typeface="Comic Sans MS" pitchFamily="66" charset="0"/>
              </a:rPr>
              <a:t>still </a:t>
            </a:r>
            <a:r>
              <a:rPr lang="en-US" sz="2400" dirty="0">
                <a:latin typeface="Comic Sans MS" pitchFamily="66" charset="0"/>
              </a:rPr>
              <a:t>view) these efforts to be at odds with the academic traditions of </a:t>
            </a:r>
            <a:r>
              <a:rPr lang="en-US" sz="2400" dirty="0">
                <a:solidFill>
                  <a:srgbClr val="C00000"/>
                </a:solidFill>
                <a:latin typeface="Comic Sans MS" pitchFamily="66" charset="0"/>
              </a:rPr>
              <a:t>“open labs” </a:t>
            </a:r>
            <a:r>
              <a:rPr lang="en-US" sz="2400" dirty="0">
                <a:latin typeface="Comic Sans MS" pitchFamily="66" charset="0"/>
              </a:rPr>
              <a:t>and the </a:t>
            </a:r>
            <a:r>
              <a:rPr lang="en-US" sz="2400" dirty="0">
                <a:solidFill>
                  <a:srgbClr val="C00000"/>
                </a:solidFill>
                <a:latin typeface="Comic Sans MS" pitchFamily="66" charset="0"/>
              </a:rPr>
              <a:t>“free sharing of information”</a:t>
            </a:r>
            <a:r>
              <a:rPr lang="en-US" sz="2400" dirty="0">
                <a:latin typeface="Comic Sans MS" pitchFamily="66" charset="0"/>
              </a:rPr>
              <a:t> and the pursuit of economic gain to be </a:t>
            </a:r>
            <a:r>
              <a:rPr lang="en-US" sz="2400" u="sng" dirty="0">
                <a:latin typeface="Comic Sans MS" pitchFamily="66" charset="0"/>
              </a:rPr>
              <a:t>in conflict</a:t>
            </a:r>
            <a:r>
              <a:rPr lang="en-US" sz="2400" dirty="0">
                <a:latin typeface="Comic Sans MS" pitchFamily="66" charset="0"/>
              </a:rPr>
              <a:t> with the scholarly traditions of the academy.</a:t>
            </a:r>
          </a:p>
          <a:p>
            <a:pPr lvl="1">
              <a:buClr>
                <a:srgbClr val="C00000"/>
              </a:buClr>
              <a:buSzTx/>
              <a:buFont typeface="Wingdings" pitchFamily="2" charset="2"/>
              <a:buChar char="ü"/>
              <a:defRPr/>
            </a:pPr>
            <a:r>
              <a:rPr lang="en-US" sz="2400" dirty="0" smtClean="0">
                <a:latin typeface="Comic Sans MS" pitchFamily="66" charset="0"/>
              </a:rPr>
              <a:t>While the Act has both supporters and detractors, there are many positive results:</a:t>
            </a:r>
          </a:p>
          <a:p>
            <a:pPr lvl="2">
              <a:buClr>
                <a:srgbClr val="C00000"/>
              </a:buClr>
              <a:buSzTx/>
              <a:buFont typeface="Arial" pitchFamily="34" charset="0"/>
              <a:buChar char="•"/>
              <a:defRPr/>
            </a:pPr>
            <a:r>
              <a:rPr lang="en-US" sz="2000" dirty="0">
                <a:latin typeface="Comic Sans MS" pitchFamily="66" charset="0"/>
              </a:rPr>
              <a:t>I</a:t>
            </a:r>
            <a:r>
              <a:rPr lang="en-US" sz="2000" dirty="0" smtClean="0">
                <a:latin typeface="Comic Sans MS" pitchFamily="66" charset="0"/>
              </a:rPr>
              <a:t>n 2005 alone, universities helped introduce 527 new products into the marketplace; received 3,641 issued patents and </a:t>
            </a:r>
            <a:r>
              <a:rPr lang="en-US" sz="2000" u="sng" dirty="0" smtClean="0">
                <a:latin typeface="Comic Sans MS" pitchFamily="66" charset="0"/>
              </a:rPr>
              <a:t>created billions of dollars in direct benefit to the U.S. economy</a:t>
            </a:r>
            <a:r>
              <a:rPr lang="en-US" sz="2000" dirty="0" smtClean="0">
                <a:latin typeface="Comic Sans MS" pitchFamily="66" charset="0"/>
              </a:rPr>
              <a:t>.</a:t>
            </a:r>
            <a:endParaRPr lang="en-US" sz="2000" u="sng" dirty="0">
              <a:latin typeface="Comic Sans MS" pitchFamily="66" charset="0"/>
            </a:endParaRPr>
          </a:p>
          <a:p>
            <a:pPr lvl="2">
              <a:buClr>
                <a:srgbClr val="C00000"/>
              </a:buClr>
              <a:buSzTx/>
              <a:buFont typeface="Arial" pitchFamily="34" charset="0"/>
              <a:buChar char="•"/>
              <a:defRPr/>
            </a:pPr>
            <a:r>
              <a:rPr lang="en-US" sz="2000" dirty="0" smtClean="0">
                <a:latin typeface="Comic Sans MS" pitchFamily="66" charset="0"/>
              </a:rPr>
              <a:t>Whole new industries employing tens of thousands of people, e.g., </a:t>
            </a:r>
            <a:r>
              <a:rPr lang="en-US" sz="2000" dirty="0" smtClean="0">
                <a:solidFill>
                  <a:srgbClr val="C00000"/>
                </a:solidFill>
                <a:latin typeface="Comic Sans MS" pitchFamily="66" charset="0"/>
              </a:rPr>
              <a:t>biotechnology </a:t>
            </a:r>
            <a:r>
              <a:rPr lang="en-US" sz="2000" dirty="0" smtClean="0">
                <a:latin typeface="Comic Sans MS" pitchFamily="66" charset="0"/>
              </a:rPr>
              <a:t>have been enabled by university research and the subsequent licensing of federally-funded university patent rights!</a:t>
            </a:r>
          </a:p>
          <a:p>
            <a:pPr lvl="1">
              <a:buClr>
                <a:srgbClr val="C00000"/>
              </a:buClr>
              <a:buSzTx/>
              <a:buFont typeface="Wingdings" pitchFamily="2" charset="2"/>
              <a:buChar char="ü"/>
              <a:defRPr/>
            </a:pPr>
            <a:endParaRPr lang="en-US" sz="2000" dirty="0" smtClean="0">
              <a:latin typeface="Comic Sans MS" pitchFamily="66" charset="0"/>
            </a:endParaRPr>
          </a:p>
          <a:p>
            <a:pPr lvl="1">
              <a:buClr>
                <a:srgbClr val="C00000"/>
              </a:buClr>
              <a:buSzTx/>
              <a:buFont typeface="Wingdings" pitchFamily="2" charset="2"/>
              <a:buChar char="ü"/>
              <a:defRPr/>
            </a:pPr>
            <a:endParaRPr lang="en-US" sz="2600" dirty="0" smtClean="0">
              <a:latin typeface="Comic Sans MS" pitchFamily="66" charset="0"/>
            </a:endParaRPr>
          </a:p>
          <a:p>
            <a:pPr marL="457200" lvl="1" indent="0">
              <a:buClr>
                <a:srgbClr val="C00000"/>
              </a:buClr>
              <a:buSzTx/>
              <a:buNone/>
              <a:defRPr/>
            </a:pPr>
            <a:endParaRPr lang="en-US" sz="1000" dirty="0" smtClean="0">
              <a:latin typeface="Comic Sans MS" pitchFamily="66" charset="0"/>
            </a:endParaRPr>
          </a:p>
        </p:txBody>
      </p:sp>
      <p:sp>
        <p:nvSpPr>
          <p:cNvPr id="5" name="Text Box 3"/>
          <p:cNvSpPr txBox="1">
            <a:spLocks noChangeArrowheads="1"/>
          </p:cNvSpPr>
          <p:nvPr/>
        </p:nvSpPr>
        <p:spPr bwMode="auto">
          <a:xfrm>
            <a:off x="152400" y="3048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Bayh-Dole </a:t>
            </a:r>
            <a:r>
              <a:rPr lang="en-US" sz="3800" dirty="0">
                <a:solidFill>
                  <a:srgbClr val="FFFFFF"/>
                </a:solidFill>
                <a:latin typeface="Comic Sans MS" pitchFamily="66" charset="0"/>
              </a:rPr>
              <a:t>Act of 1980</a:t>
            </a:r>
          </a:p>
        </p:txBody>
      </p:sp>
    </p:spTree>
    <p:extLst>
      <p:ext uri="{BB962C8B-B14F-4D97-AF65-F5344CB8AC3E}">
        <p14:creationId xmlns:p14="http://schemas.microsoft.com/office/powerpoint/2010/main" val="1802993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6"/>
          <p:cNvSpPr txBox="1">
            <a:spLocks noChangeArrowheads="1"/>
          </p:cNvSpPr>
          <p:nvPr/>
        </p:nvSpPr>
        <p:spPr bwMode="auto">
          <a:xfrm>
            <a:off x="0" y="869752"/>
            <a:ext cx="8839200" cy="4616648"/>
          </a:xfrm>
          <a:prstGeom prst="rect">
            <a:avLst/>
          </a:prstGeom>
          <a:noFill/>
          <a:ln w="9525">
            <a:noFill/>
            <a:miter lim="800000"/>
            <a:headEnd/>
            <a:tailEnd/>
          </a:ln>
        </p:spPr>
        <p:txBody>
          <a:bodyPr>
            <a:spAutoFit/>
          </a:bodyPr>
          <a:lstStyle/>
          <a:p>
            <a:pPr marL="1316038" lvl="2" indent="-280988">
              <a:spcBef>
                <a:spcPct val="30000"/>
              </a:spcBef>
              <a:buClr>
                <a:srgbClr val="077F43"/>
              </a:buClr>
              <a:defRPr/>
            </a:pPr>
            <a:endParaRPr lang="en-US" sz="2400" b="1" dirty="0">
              <a:latin typeface="Times New Roman" pitchFamily="18" charset="0"/>
            </a:endParaRPr>
          </a:p>
          <a:p>
            <a:pPr marL="685800" lvl="1" indent="-233363">
              <a:spcBef>
                <a:spcPct val="50000"/>
              </a:spcBef>
              <a:buClr>
                <a:schemeClr val="tx2"/>
              </a:buClr>
              <a:defRPr/>
            </a:pPr>
            <a:r>
              <a:rPr lang="en-US" sz="3600" b="1" dirty="0">
                <a:solidFill>
                  <a:schemeClr val="accent6">
                    <a:lumMod val="50000"/>
                  </a:schemeClr>
                </a:solidFill>
                <a:latin typeface="Comic Sans MS" pitchFamily="66" charset="0"/>
              </a:rPr>
              <a:t> </a:t>
            </a:r>
            <a:r>
              <a:rPr lang="en-US" sz="3600" dirty="0" smtClean="0">
                <a:latin typeface="Comic Sans MS" pitchFamily="66" charset="0"/>
              </a:rPr>
              <a:t>The </a:t>
            </a:r>
            <a:r>
              <a:rPr lang="en-US" sz="3600" dirty="0">
                <a:latin typeface="Comic Sans MS" pitchFamily="66" charset="0"/>
              </a:rPr>
              <a:t>fair use of a copyrighted work, including reproduction in copies … for purposes such as criticism, </a:t>
            </a:r>
            <a:r>
              <a:rPr lang="en-US" sz="3600" u="sng" dirty="0">
                <a:solidFill>
                  <a:schemeClr val="bg1">
                    <a:lumMod val="25000"/>
                  </a:schemeClr>
                </a:solidFill>
                <a:latin typeface="Comic Sans MS" pitchFamily="66" charset="0"/>
              </a:rPr>
              <a:t>comment</a:t>
            </a:r>
            <a:r>
              <a:rPr lang="en-US" sz="3600" dirty="0">
                <a:latin typeface="Comic Sans MS" pitchFamily="66" charset="0"/>
              </a:rPr>
              <a:t>, news reporting, teaching (including multiple copies for classroom use), scholarship, or research, is not an infringement of copyright.</a:t>
            </a:r>
          </a:p>
        </p:txBody>
      </p:sp>
      <p:sp>
        <p:nvSpPr>
          <p:cNvPr id="5" name="Text Box 5"/>
          <p:cNvSpPr txBox="1">
            <a:spLocks noChangeArrowheads="1"/>
          </p:cNvSpPr>
          <p:nvPr/>
        </p:nvSpPr>
        <p:spPr bwMode="auto">
          <a:xfrm>
            <a:off x="165100" y="319088"/>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“Fair Use” </a:t>
            </a:r>
            <a:r>
              <a:rPr lang="en-US" sz="3800" dirty="0" smtClean="0">
                <a:solidFill>
                  <a:srgbClr val="FFFFFF"/>
                </a:solidFill>
                <a:latin typeface="Comic Sans MS" pitchFamily="66" charset="0"/>
              </a:rPr>
              <a:t>Doctrine</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060862343"/>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6"/>
          <p:cNvSpPr txBox="1">
            <a:spLocks noChangeArrowheads="1"/>
          </p:cNvSpPr>
          <p:nvPr/>
        </p:nvSpPr>
        <p:spPr bwMode="auto">
          <a:xfrm>
            <a:off x="0" y="869752"/>
            <a:ext cx="8839200" cy="4616648"/>
          </a:xfrm>
          <a:prstGeom prst="rect">
            <a:avLst/>
          </a:prstGeom>
          <a:noFill/>
          <a:ln w="9525">
            <a:noFill/>
            <a:miter lim="800000"/>
            <a:headEnd/>
            <a:tailEnd/>
          </a:ln>
        </p:spPr>
        <p:txBody>
          <a:bodyPr>
            <a:spAutoFit/>
          </a:bodyPr>
          <a:lstStyle/>
          <a:p>
            <a:pPr marL="1316038" lvl="2" indent="-280988">
              <a:spcBef>
                <a:spcPct val="30000"/>
              </a:spcBef>
              <a:buClr>
                <a:srgbClr val="077F43"/>
              </a:buClr>
              <a:defRPr/>
            </a:pPr>
            <a:endParaRPr lang="en-US" sz="2400" b="1" dirty="0">
              <a:latin typeface="Times New Roman" pitchFamily="18" charset="0"/>
            </a:endParaRPr>
          </a:p>
          <a:p>
            <a:pPr marL="685800" lvl="1" indent="-233363">
              <a:spcBef>
                <a:spcPct val="50000"/>
              </a:spcBef>
              <a:buClr>
                <a:schemeClr val="tx2"/>
              </a:buClr>
              <a:defRPr/>
            </a:pPr>
            <a:r>
              <a:rPr lang="en-US" sz="3600" b="1" dirty="0">
                <a:solidFill>
                  <a:schemeClr val="accent6">
                    <a:lumMod val="50000"/>
                  </a:schemeClr>
                </a:solidFill>
                <a:latin typeface="Comic Sans MS" pitchFamily="66" charset="0"/>
              </a:rPr>
              <a:t> </a:t>
            </a:r>
            <a:r>
              <a:rPr lang="en-US" sz="3600" dirty="0" smtClean="0">
                <a:latin typeface="Comic Sans MS" pitchFamily="66" charset="0"/>
              </a:rPr>
              <a:t>The </a:t>
            </a:r>
            <a:r>
              <a:rPr lang="en-US" sz="3600" dirty="0">
                <a:latin typeface="Comic Sans MS" pitchFamily="66" charset="0"/>
              </a:rPr>
              <a:t>fair use of a copyrighted work, including reproduction in copies … for purposes such as criticism, comment, </a:t>
            </a:r>
            <a:r>
              <a:rPr lang="en-US" sz="3600" u="sng" dirty="0">
                <a:solidFill>
                  <a:schemeClr val="bg1">
                    <a:lumMod val="25000"/>
                  </a:schemeClr>
                </a:solidFill>
                <a:latin typeface="Comic Sans MS" pitchFamily="66" charset="0"/>
              </a:rPr>
              <a:t>news reporting</a:t>
            </a:r>
            <a:r>
              <a:rPr lang="en-US" sz="3600" dirty="0">
                <a:latin typeface="Comic Sans MS" pitchFamily="66" charset="0"/>
              </a:rPr>
              <a:t>, teaching (including multiple copies for classroom use), scholarship, or research, is not an infringement of copyright.</a:t>
            </a:r>
          </a:p>
        </p:txBody>
      </p:sp>
      <p:sp>
        <p:nvSpPr>
          <p:cNvPr id="5" name="Text Box 5"/>
          <p:cNvSpPr txBox="1">
            <a:spLocks noChangeArrowheads="1"/>
          </p:cNvSpPr>
          <p:nvPr/>
        </p:nvSpPr>
        <p:spPr bwMode="auto">
          <a:xfrm>
            <a:off x="165100" y="319088"/>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“Fair Use” </a:t>
            </a:r>
            <a:r>
              <a:rPr lang="en-US" sz="3800" dirty="0" smtClean="0">
                <a:solidFill>
                  <a:srgbClr val="FFFFFF"/>
                </a:solidFill>
                <a:latin typeface="Comic Sans MS" pitchFamily="66" charset="0"/>
              </a:rPr>
              <a:t>Doctrine</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525937629"/>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6"/>
          <p:cNvSpPr txBox="1">
            <a:spLocks noChangeArrowheads="1"/>
          </p:cNvSpPr>
          <p:nvPr/>
        </p:nvSpPr>
        <p:spPr bwMode="auto">
          <a:xfrm>
            <a:off x="0" y="869752"/>
            <a:ext cx="8839200" cy="4616648"/>
          </a:xfrm>
          <a:prstGeom prst="rect">
            <a:avLst/>
          </a:prstGeom>
          <a:noFill/>
          <a:ln w="9525">
            <a:noFill/>
            <a:miter lim="800000"/>
            <a:headEnd/>
            <a:tailEnd/>
          </a:ln>
        </p:spPr>
        <p:txBody>
          <a:bodyPr>
            <a:spAutoFit/>
          </a:bodyPr>
          <a:lstStyle/>
          <a:p>
            <a:pPr marL="1316038" lvl="2" indent="-280988">
              <a:spcBef>
                <a:spcPct val="30000"/>
              </a:spcBef>
              <a:buClr>
                <a:srgbClr val="077F43"/>
              </a:buClr>
              <a:defRPr/>
            </a:pPr>
            <a:endParaRPr lang="en-US" sz="2400" b="1" dirty="0">
              <a:latin typeface="Times New Roman" pitchFamily="18" charset="0"/>
            </a:endParaRPr>
          </a:p>
          <a:p>
            <a:pPr marL="685800" lvl="1" indent="-233363">
              <a:spcBef>
                <a:spcPct val="50000"/>
              </a:spcBef>
              <a:buClr>
                <a:schemeClr val="tx2"/>
              </a:buClr>
              <a:defRPr/>
            </a:pPr>
            <a:r>
              <a:rPr lang="en-US" sz="3600" b="1" dirty="0">
                <a:solidFill>
                  <a:schemeClr val="accent6">
                    <a:lumMod val="50000"/>
                  </a:schemeClr>
                </a:solidFill>
                <a:latin typeface="Comic Sans MS" pitchFamily="66" charset="0"/>
              </a:rPr>
              <a:t> </a:t>
            </a:r>
            <a:r>
              <a:rPr lang="en-US" sz="3600" dirty="0" smtClean="0">
                <a:latin typeface="Comic Sans MS" pitchFamily="66" charset="0"/>
              </a:rPr>
              <a:t>The </a:t>
            </a:r>
            <a:r>
              <a:rPr lang="en-US" sz="3600" dirty="0">
                <a:latin typeface="Comic Sans MS" pitchFamily="66" charset="0"/>
              </a:rPr>
              <a:t>fair use of a copyrighted work, including reproduction in copies … for purposes such as criticism, comment, news reporting, </a:t>
            </a:r>
            <a:r>
              <a:rPr lang="en-US" sz="3600" u="sng" dirty="0">
                <a:solidFill>
                  <a:schemeClr val="bg1">
                    <a:lumMod val="25000"/>
                  </a:schemeClr>
                </a:solidFill>
                <a:latin typeface="Comic Sans MS" pitchFamily="66" charset="0"/>
              </a:rPr>
              <a:t>teaching</a:t>
            </a:r>
            <a:r>
              <a:rPr lang="en-US" sz="3600" dirty="0">
                <a:latin typeface="Comic Sans MS" pitchFamily="66" charset="0"/>
              </a:rPr>
              <a:t> (including multiple copies for classroom use), scholarship, or research, is not an infringement of copyright.</a:t>
            </a:r>
          </a:p>
        </p:txBody>
      </p:sp>
      <p:sp>
        <p:nvSpPr>
          <p:cNvPr id="5" name="Text Box 5"/>
          <p:cNvSpPr txBox="1">
            <a:spLocks noChangeArrowheads="1"/>
          </p:cNvSpPr>
          <p:nvPr/>
        </p:nvSpPr>
        <p:spPr bwMode="auto">
          <a:xfrm>
            <a:off x="165100" y="319088"/>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“Fair Use” </a:t>
            </a:r>
            <a:r>
              <a:rPr lang="en-US" sz="3800" dirty="0" smtClean="0">
                <a:solidFill>
                  <a:srgbClr val="FFFFFF"/>
                </a:solidFill>
                <a:latin typeface="Comic Sans MS" pitchFamily="66" charset="0"/>
              </a:rPr>
              <a:t>Doctrine</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62344288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6"/>
          <p:cNvSpPr txBox="1">
            <a:spLocks noChangeArrowheads="1"/>
          </p:cNvSpPr>
          <p:nvPr/>
        </p:nvSpPr>
        <p:spPr bwMode="auto">
          <a:xfrm>
            <a:off x="0" y="869752"/>
            <a:ext cx="8839200" cy="4616648"/>
          </a:xfrm>
          <a:prstGeom prst="rect">
            <a:avLst/>
          </a:prstGeom>
          <a:noFill/>
          <a:ln w="9525">
            <a:noFill/>
            <a:miter lim="800000"/>
            <a:headEnd/>
            <a:tailEnd/>
          </a:ln>
        </p:spPr>
        <p:txBody>
          <a:bodyPr>
            <a:spAutoFit/>
          </a:bodyPr>
          <a:lstStyle/>
          <a:p>
            <a:pPr marL="1316038" lvl="2" indent="-280988">
              <a:spcBef>
                <a:spcPct val="30000"/>
              </a:spcBef>
              <a:buClr>
                <a:srgbClr val="077F43"/>
              </a:buClr>
              <a:defRPr/>
            </a:pPr>
            <a:endParaRPr lang="en-US" sz="2400" b="1" dirty="0">
              <a:latin typeface="Times New Roman" pitchFamily="18" charset="0"/>
            </a:endParaRPr>
          </a:p>
          <a:p>
            <a:pPr marL="685800" lvl="1" indent="-233363">
              <a:spcBef>
                <a:spcPct val="50000"/>
              </a:spcBef>
              <a:buClr>
                <a:schemeClr val="tx2"/>
              </a:buClr>
              <a:defRPr/>
            </a:pPr>
            <a:r>
              <a:rPr lang="en-US" sz="3600" b="1" dirty="0">
                <a:solidFill>
                  <a:schemeClr val="accent6">
                    <a:lumMod val="50000"/>
                  </a:schemeClr>
                </a:solidFill>
                <a:latin typeface="Comic Sans MS" pitchFamily="66" charset="0"/>
              </a:rPr>
              <a:t> </a:t>
            </a:r>
            <a:r>
              <a:rPr lang="en-US" sz="3600" dirty="0" smtClean="0">
                <a:latin typeface="Comic Sans MS" pitchFamily="66" charset="0"/>
              </a:rPr>
              <a:t>The </a:t>
            </a:r>
            <a:r>
              <a:rPr lang="en-US" sz="3600" dirty="0">
                <a:latin typeface="Comic Sans MS" pitchFamily="66" charset="0"/>
              </a:rPr>
              <a:t>fair use of a copyrighted work, including reproduction in copies … for purposes such as criticism, comment, news reporting, teaching (including multiple copies for classroom use), </a:t>
            </a:r>
            <a:r>
              <a:rPr lang="en-US" sz="3600" u="sng" dirty="0">
                <a:solidFill>
                  <a:schemeClr val="bg1">
                    <a:lumMod val="25000"/>
                  </a:schemeClr>
                </a:solidFill>
                <a:latin typeface="Comic Sans MS" pitchFamily="66" charset="0"/>
              </a:rPr>
              <a:t>scholarship</a:t>
            </a:r>
            <a:r>
              <a:rPr lang="en-US" sz="3600" dirty="0">
                <a:latin typeface="Comic Sans MS" pitchFamily="66" charset="0"/>
              </a:rPr>
              <a:t>, or research, is not an infringement of copyright.</a:t>
            </a:r>
          </a:p>
        </p:txBody>
      </p:sp>
      <p:sp>
        <p:nvSpPr>
          <p:cNvPr id="5" name="Text Box 5"/>
          <p:cNvSpPr txBox="1">
            <a:spLocks noChangeArrowheads="1"/>
          </p:cNvSpPr>
          <p:nvPr/>
        </p:nvSpPr>
        <p:spPr bwMode="auto">
          <a:xfrm>
            <a:off x="165100" y="319088"/>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“Fair Use” </a:t>
            </a:r>
            <a:r>
              <a:rPr lang="en-US" sz="3800" dirty="0" smtClean="0">
                <a:solidFill>
                  <a:srgbClr val="FFFFFF"/>
                </a:solidFill>
                <a:latin typeface="Comic Sans MS" pitchFamily="66" charset="0"/>
              </a:rPr>
              <a:t>Doctrine</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186387246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6"/>
          <p:cNvSpPr txBox="1">
            <a:spLocks noChangeArrowheads="1"/>
          </p:cNvSpPr>
          <p:nvPr/>
        </p:nvSpPr>
        <p:spPr bwMode="auto">
          <a:xfrm>
            <a:off x="0" y="869752"/>
            <a:ext cx="8839200" cy="4616648"/>
          </a:xfrm>
          <a:prstGeom prst="rect">
            <a:avLst/>
          </a:prstGeom>
          <a:noFill/>
          <a:ln w="9525">
            <a:noFill/>
            <a:miter lim="800000"/>
            <a:headEnd/>
            <a:tailEnd/>
          </a:ln>
        </p:spPr>
        <p:txBody>
          <a:bodyPr>
            <a:spAutoFit/>
          </a:bodyPr>
          <a:lstStyle/>
          <a:p>
            <a:pPr marL="1316038" lvl="2" indent="-280988">
              <a:spcBef>
                <a:spcPct val="30000"/>
              </a:spcBef>
              <a:buClr>
                <a:srgbClr val="077F43"/>
              </a:buClr>
              <a:defRPr/>
            </a:pPr>
            <a:endParaRPr lang="en-US" sz="2400" b="1" dirty="0">
              <a:latin typeface="Times New Roman" pitchFamily="18" charset="0"/>
            </a:endParaRPr>
          </a:p>
          <a:p>
            <a:pPr marL="685800" lvl="1" indent="-233363">
              <a:spcBef>
                <a:spcPct val="50000"/>
              </a:spcBef>
              <a:buClr>
                <a:schemeClr val="tx2"/>
              </a:buClr>
              <a:defRPr/>
            </a:pPr>
            <a:r>
              <a:rPr lang="en-US" sz="3600" b="1" dirty="0">
                <a:solidFill>
                  <a:schemeClr val="accent6">
                    <a:lumMod val="50000"/>
                  </a:schemeClr>
                </a:solidFill>
                <a:latin typeface="Comic Sans MS" pitchFamily="66" charset="0"/>
              </a:rPr>
              <a:t> </a:t>
            </a:r>
            <a:r>
              <a:rPr lang="en-US" sz="3600" dirty="0" smtClean="0">
                <a:latin typeface="Comic Sans MS" pitchFamily="66" charset="0"/>
              </a:rPr>
              <a:t>The </a:t>
            </a:r>
            <a:r>
              <a:rPr lang="en-US" sz="3600" dirty="0">
                <a:latin typeface="Comic Sans MS" pitchFamily="66" charset="0"/>
              </a:rPr>
              <a:t>fair use of a copyrighted work, including reproduction in copies … for purposes such as criticism, comment, news reporting, teaching (including multiple copies for classroom use), scholarship, or </a:t>
            </a:r>
            <a:r>
              <a:rPr lang="en-US" sz="3600" u="sng" dirty="0">
                <a:solidFill>
                  <a:schemeClr val="bg1">
                    <a:lumMod val="25000"/>
                  </a:schemeClr>
                </a:solidFill>
                <a:latin typeface="Comic Sans MS" pitchFamily="66" charset="0"/>
              </a:rPr>
              <a:t>research</a:t>
            </a:r>
            <a:r>
              <a:rPr lang="en-US" sz="3600" dirty="0">
                <a:latin typeface="Comic Sans MS" pitchFamily="66" charset="0"/>
              </a:rPr>
              <a:t>, is not an infringement of copyright.</a:t>
            </a:r>
          </a:p>
        </p:txBody>
      </p:sp>
      <p:sp>
        <p:nvSpPr>
          <p:cNvPr id="5" name="Text Box 5"/>
          <p:cNvSpPr txBox="1">
            <a:spLocks noChangeArrowheads="1"/>
          </p:cNvSpPr>
          <p:nvPr/>
        </p:nvSpPr>
        <p:spPr bwMode="auto">
          <a:xfrm>
            <a:off x="165100" y="319088"/>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“Fair Use” </a:t>
            </a:r>
            <a:r>
              <a:rPr lang="en-US" sz="3800" dirty="0" smtClean="0">
                <a:solidFill>
                  <a:srgbClr val="FFFFFF"/>
                </a:solidFill>
                <a:latin typeface="Comic Sans MS" pitchFamily="66" charset="0"/>
              </a:rPr>
              <a:t>Doctrine</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422687368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6"/>
          <p:cNvSpPr txBox="1">
            <a:spLocks noChangeArrowheads="1"/>
          </p:cNvSpPr>
          <p:nvPr/>
        </p:nvSpPr>
        <p:spPr bwMode="auto">
          <a:xfrm>
            <a:off x="0" y="869752"/>
            <a:ext cx="8839200" cy="4616648"/>
          </a:xfrm>
          <a:prstGeom prst="rect">
            <a:avLst/>
          </a:prstGeom>
          <a:noFill/>
          <a:ln w="9525">
            <a:noFill/>
            <a:miter lim="800000"/>
            <a:headEnd/>
            <a:tailEnd/>
          </a:ln>
        </p:spPr>
        <p:txBody>
          <a:bodyPr>
            <a:spAutoFit/>
          </a:bodyPr>
          <a:lstStyle/>
          <a:p>
            <a:pPr marL="1316038" lvl="2" indent="-280988">
              <a:spcBef>
                <a:spcPct val="30000"/>
              </a:spcBef>
              <a:buClr>
                <a:srgbClr val="077F43"/>
              </a:buClr>
              <a:defRPr/>
            </a:pPr>
            <a:endParaRPr lang="en-US" sz="2400" b="1" dirty="0">
              <a:latin typeface="Times New Roman" pitchFamily="18" charset="0"/>
            </a:endParaRPr>
          </a:p>
          <a:p>
            <a:pPr marL="685800" lvl="1" indent="-233363">
              <a:spcBef>
                <a:spcPct val="50000"/>
              </a:spcBef>
              <a:buClr>
                <a:schemeClr val="tx2"/>
              </a:buClr>
              <a:defRPr/>
            </a:pPr>
            <a:r>
              <a:rPr lang="en-US" sz="3600" b="1" dirty="0">
                <a:solidFill>
                  <a:schemeClr val="accent6">
                    <a:lumMod val="50000"/>
                  </a:schemeClr>
                </a:solidFill>
                <a:latin typeface="Comic Sans MS" pitchFamily="66" charset="0"/>
              </a:rPr>
              <a:t> </a:t>
            </a:r>
            <a:r>
              <a:rPr lang="en-US" sz="3600" dirty="0" smtClean="0">
                <a:latin typeface="Comic Sans MS" pitchFamily="66" charset="0"/>
              </a:rPr>
              <a:t>The </a:t>
            </a:r>
            <a:r>
              <a:rPr lang="en-US" sz="3600" dirty="0">
                <a:latin typeface="Comic Sans MS" pitchFamily="66" charset="0"/>
              </a:rPr>
              <a:t>fair use of a copyrighted work, including reproduction in copies … for purposes such as criticism, comment, news reporting, teaching (including multiple copies for classroom use), scholarship, or research, is </a:t>
            </a:r>
            <a:r>
              <a:rPr lang="en-US" sz="3600" u="sng" dirty="0">
                <a:solidFill>
                  <a:schemeClr val="bg1">
                    <a:lumMod val="25000"/>
                  </a:schemeClr>
                </a:solidFill>
                <a:latin typeface="Comic Sans MS" pitchFamily="66" charset="0"/>
              </a:rPr>
              <a:t>not an infringement of copyright</a:t>
            </a:r>
            <a:r>
              <a:rPr lang="en-US" sz="3600" dirty="0">
                <a:solidFill>
                  <a:schemeClr val="bg1">
                    <a:lumMod val="25000"/>
                  </a:schemeClr>
                </a:solidFill>
                <a:latin typeface="Comic Sans MS" pitchFamily="66" charset="0"/>
              </a:rPr>
              <a:t>.</a:t>
            </a:r>
          </a:p>
        </p:txBody>
      </p:sp>
      <p:sp>
        <p:nvSpPr>
          <p:cNvPr id="5" name="Text Box 5"/>
          <p:cNvSpPr txBox="1">
            <a:spLocks noChangeArrowheads="1"/>
          </p:cNvSpPr>
          <p:nvPr/>
        </p:nvSpPr>
        <p:spPr bwMode="auto">
          <a:xfrm>
            <a:off x="165100" y="319088"/>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“Fair Use” </a:t>
            </a:r>
            <a:r>
              <a:rPr lang="en-US" sz="3800" dirty="0" smtClean="0">
                <a:solidFill>
                  <a:srgbClr val="FFFFFF"/>
                </a:solidFill>
                <a:latin typeface="Comic Sans MS" pitchFamily="66" charset="0"/>
              </a:rPr>
              <a:t>Doctrine</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69187035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228600" y="304800"/>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Folsom v. Marsh – 1841</a:t>
            </a:r>
          </a:p>
        </p:txBody>
      </p:sp>
      <p:sp>
        <p:nvSpPr>
          <p:cNvPr id="53251" name="Text Box 6"/>
          <p:cNvSpPr txBox="1">
            <a:spLocks noChangeArrowheads="1"/>
          </p:cNvSpPr>
          <p:nvPr/>
        </p:nvSpPr>
        <p:spPr bwMode="auto">
          <a:xfrm>
            <a:off x="0" y="1066800"/>
            <a:ext cx="8839200" cy="4616648"/>
          </a:xfrm>
          <a:prstGeom prst="rect">
            <a:avLst/>
          </a:prstGeom>
          <a:noFill/>
          <a:ln w="9525">
            <a:noFill/>
            <a:miter lim="800000"/>
            <a:headEnd/>
            <a:tailEnd/>
          </a:ln>
        </p:spPr>
        <p:txBody>
          <a:bodyPr>
            <a:spAutoFit/>
          </a:bodyPr>
          <a:lstStyle/>
          <a:p>
            <a:pPr marL="1316038" lvl="2" indent="-280988">
              <a:spcBef>
                <a:spcPct val="30000"/>
              </a:spcBef>
              <a:buClr>
                <a:srgbClr val="077F43"/>
              </a:buClr>
            </a:pPr>
            <a:endParaRPr lang="en-US" sz="2400" b="1" dirty="0">
              <a:latin typeface="Times New Roman" pitchFamily="18" charset="0"/>
            </a:endParaRPr>
          </a:p>
          <a:p>
            <a:pPr marL="685800" lvl="1" indent="-233363">
              <a:spcBef>
                <a:spcPct val="50000"/>
              </a:spcBef>
              <a:buClr>
                <a:schemeClr val="tx2"/>
              </a:buClr>
            </a:pPr>
            <a:r>
              <a:rPr lang="en-US" sz="3600" b="1" dirty="0">
                <a:latin typeface="Times New Roman" pitchFamily="18" charset="0"/>
              </a:rPr>
              <a:t>	</a:t>
            </a:r>
            <a:r>
              <a:rPr lang="en-US" sz="3600" dirty="0">
                <a:latin typeface="Comic Sans MS" pitchFamily="66" charset="0"/>
              </a:rPr>
              <a:t>The defendant </a:t>
            </a:r>
            <a:r>
              <a:rPr lang="en-US" sz="3600" dirty="0" smtClean="0">
                <a:latin typeface="Comic Sans MS" pitchFamily="66" charset="0"/>
              </a:rPr>
              <a:t>copied </a:t>
            </a:r>
            <a:r>
              <a:rPr lang="en-US" sz="3600" dirty="0">
                <a:latin typeface="Comic Sans MS" pitchFamily="66" charset="0"/>
              </a:rPr>
              <a:t>343 pages from the plaintiff’s 12-volume  biography of George Washington in his </a:t>
            </a:r>
            <a:r>
              <a:rPr lang="en-US" sz="3600" dirty="0" smtClean="0">
                <a:latin typeface="Comic Sans MS" pitchFamily="66" charset="0"/>
              </a:rPr>
              <a:t>own </a:t>
            </a:r>
            <a:r>
              <a:rPr lang="en-US" sz="3600" dirty="0">
                <a:latin typeface="Comic Sans MS" pitchFamily="66" charset="0"/>
              </a:rPr>
              <a:t>work.  He claimed a “fair use” defense in that his work was a “criticism”.  In this famous decision, Justice Joseph Story wrote:</a:t>
            </a:r>
          </a:p>
        </p:txBody>
      </p:sp>
    </p:spTree>
    <p:extLst>
      <p:ext uri="{BB962C8B-B14F-4D97-AF65-F5344CB8AC3E}">
        <p14:creationId xmlns:p14="http://schemas.microsoft.com/office/powerpoint/2010/main" val="406496918"/>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6"/>
          <p:cNvSpPr txBox="1">
            <a:spLocks noChangeArrowheads="1"/>
          </p:cNvSpPr>
          <p:nvPr/>
        </p:nvSpPr>
        <p:spPr bwMode="auto">
          <a:xfrm>
            <a:off x="0" y="609600"/>
            <a:ext cx="8839200" cy="5724525"/>
          </a:xfrm>
          <a:prstGeom prst="rect">
            <a:avLst/>
          </a:prstGeom>
          <a:noFill/>
          <a:ln w="9525">
            <a:noFill/>
            <a:miter lim="800000"/>
            <a:headEnd/>
            <a:tailEnd/>
          </a:ln>
        </p:spPr>
        <p:txBody>
          <a:bodyPr>
            <a:spAutoFit/>
          </a:bodyPr>
          <a:lstStyle/>
          <a:p>
            <a:pPr marL="1316038" lvl="2" indent="-280988">
              <a:spcBef>
                <a:spcPct val="30000"/>
              </a:spcBef>
              <a:buClr>
                <a:srgbClr val="077F43"/>
              </a:buClr>
              <a:defRPr/>
            </a:pPr>
            <a:endParaRPr lang="en-US" sz="2400" b="1" dirty="0" smtClean="0">
              <a:latin typeface="Times New Roman" pitchFamily="18" charset="0"/>
            </a:endParaRPr>
          </a:p>
          <a:p>
            <a:pPr marL="685800" lvl="1" indent="-233363">
              <a:spcBef>
                <a:spcPct val="50000"/>
              </a:spcBef>
              <a:buClr>
                <a:schemeClr val="tx2"/>
              </a:buClr>
              <a:defRPr/>
            </a:pPr>
            <a:r>
              <a:rPr lang="en-US" sz="3600" b="1" dirty="0">
                <a:latin typeface="Times New Roman" pitchFamily="18" charset="0"/>
              </a:rPr>
              <a:t>	</a:t>
            </a:r>
            <a:r>
              <a:rPr lang="en-US" sz="3200" dirty="0">
                <a:latin typeface="Comic Sans MS" pitchFamily="66" charset="0"/>
              </a:rPr>
              <a:t>“A reviewer may fairly cite largely from the original work, if his design be really and truly to use the passages for the purpose of fair and reasonable criticism.  On the other hand, it is as clear, that if he thus cites the most important parts of the work, with a view not to criticize, but to supersede the use of the original work, and substitute the review for it, such a use will be </a:t>
            </a:r>
            <a:r>
              <a:rPr lang="en-US" sz="3200" u="sng" dirty="0">
                <a:solidFill>
                  <a:schemeClr val="bg1">
                    <a:lumMod val="25000"/>
                  </a:schemeClr>
                </a:solidFill>
                <a:latin typeface="Comic Sans MS" pitchFamily="66" charset="0"/>
              </a:rPr>
              <a:t>deemed in law a piracy</a:t>
            </a:r>
            <a:r>
              <a:rPr lang="en-US" sz="3200" dirty="0">
                <a:latin typeface="Comic Sans MS" pitchFamily="66" charset="0"/>
              </a:rPr>
              <a:t>…”</a:t>
            </a:r>
          </a:p>
        </p:txBody>
      </p:sp>
      <p:sp>
        <p:nvSpPr>
          <p:cNvPr id="5" name="Text Box 5"/>
          <p:cNvSpPr txBox="1">
            <a:spLocks noChangeArrowheads="1"/>
          </p:cNvSpPr>
          <p:nvPr/>
        </p:nvSpPr>
        <p:spPr bwMode="auto">
          <a:xfrm>
            <a:off x="228600" y="304800"/>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Folsom v. Marsh – 1841</a:t>
            </a:r>
          </a:p>
        </p:txBody>
      </p:sp>
    </p:spTree>
    <p:extLst>
      <p:ext uri="{BB962C8B-B14F-4D97-AF65-F5344CB8AC3E}">
        <p14:creationId xmlns:p14="http://schemas.microsoft.com/office/powerpoint/2010/main" val="7959136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6"/>
          <p:cNvSpPr txBox="1">
            <a:spLocks noChangeArrowheads="1"/>
          </p:cNvSpPr>
          <p:nvPr/>
        </p:nvSpPr>
        <p:spPr bwMode="auto">
          <a:xfrm>
            <a:off x="0" y="685800"/>
            <a:ext cx="8839200" cy="5170488"/>
          </a:xfrm>
          <a:prstGeom prst="rect">
            <a:avLst/>
          </a:prstGeom>
          <a:noFill/>
          <a:ln w="9525">
            <a:noFill/>
            <a:miter lim="800000"/>
            <a:headEnd/>
            <a:tailEnd/>
          </a:ln>
        </p:spPr>
        <p:txBody>
          <a:bodyPr>
            <a:spAutoFit/>
          </a:bodyPr>
          <a:lstStyle/>
          <a:p>
            <a:pPr marL="1316038" lvl="2" indent="-280988">
              <a:spcBef>
                <a:spcPct val="30000"/>
              </a:spcBef>
              <a:buClr>
                <a:srgbClr val="077F43"/>
              </a:buClr>
            </a:pPr>
            <a:endParaRPr lang="en-US" sz="2400" b="1" dirty="0">
              <a:latin typeface="Times New Roman" pitchFamily="18" charset="0"/>
            </a:endParaRPr>
          </a:p>
          <a:p>
            <a:pPr marL="685800" lvl="1" indent="-233363">
              <a:spcBef>
                <a:spcPct val="50000"/>
              </a:spcBef>
              <a:buClr>
                <a:schemeClr val="tx2"/>
              </a:buClr>
            </a:pPr>
            <a:r>
              <a:rPr lang="en-US" sz="3600" b="1" dirty="0">
                <a:latin typeface="Times New Roman" pitchFamily="18" charset="0"/>
              </a:rPr>
              <a:t>	</a:t>
            </a:r>
            <a:r>
              <a:rPr lang="en-US" sz="3600" dirty="0">
                <a:latin typeface="Comic Sans MS" pitchFamily="66" charset="0"/>
              </a:rPr>
              <a:t>“In short, we must often … look to the nature and objects of the selections made, the quantity and value of the materials used, and the degree in which the use may prejudice the sale, or diminish the profits, or supersede the objects, of the original work.”</a:t>
            </a:r>
          </a:p>
        </p:txBody>
      </p:sp>
      <p:sp>
        <p:nvSpPr>
          <p:cNvPr id="5" name="Text Box 5"/>
          <p:cNvSpPr txBox="1">
            <a:spLocks noChangeArrowheads="1"/>
          </p:cNvSpPr>
          <p:nvPr/>
        </p:nvSpPr>
        <p:spPr bwMode="auto">
          <a:xfrm>
            <a:off x="228600" y="304800"/>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Folsom v. Marsh – 1841</a:t>
            </a:r>
          </a:p>
        </p:txBody>
      </p:sp>
    </p:spTree>
    <p:extLst>
      <p:ext uri="{BB962C8B-B14F-4D97-AF65-F5344CB8AC3E}">
        <p14:creationId xmlns:p14="http://schemas.microsoft.com/office/powerpoint/2010/main" val="172995829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381000" y="242888"/>
            <a:ext cx="83058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defRPr/>
            </a:pPr>
            <a:r>
              <a:rPr lang="en-US" sz="3800" dirty="0">
                <a:solidFill>
                  <a:srgbClr val="FFFFFF"/>
                </a:solidFill>
                <a:latin typeface="Comic Sans MS" pitchFamily="66" charset="0"/>
              </a:rPr>
              <a:t>Four </a:t>
            </a:r>
            <a:r>
              <a:rPr lang="en-US" sz="3800" dirty="0" smtClean="0">
                <a:solidFill>
                  <a:srgbClr val="FFFFFF"/>
                </a:solidFill>
                <a:latin typeface="Comic Sans MS" pitchFamily="66" charset="0"/>
              </a:rPr>
              <a:t>principles </a:t>
            </a:r>
            <a:r>
              <a:rPr lang="en-US" sz="3800" dirty="0">
                <a:solidFill>
                  <a:srgbClr val="FFFFFF"/>
                </a:solidFill>
                <a:latin typeface="Comic Sans MS" pitchFamily="66" charset="0"/>
              </a:rPr>
              <a:t>w</a:t>
            </a:r>
            <a:r>
              <a:rPr lang="en-US" sz="3800" dirty="0" smtClean="0">
                <a:solidFill>
                  <a:srgbClr val="FFFFFF"/>
                </a:solidFill>
                <a:latin typeface="Comic Sans MS" pitchFamily="66" charset="0"/>
              </a:rPr>
              <a:t>ere </a:t>
            </a:r>
            <a:r>
              <a:rPr lang="en-US" sz="3800" dirty="0">
                <a:solidFill>
                  <a:srgbClr val="FFFFFF"/>
                </a:solidFill>
                <a:latin typeface="Comic Sans MS" pitchFamily="66" charset="0"/>
              </a:rPr>
              <a:t>l</a:t>
            </a:r>
            <a:r>
              <a:rPr lang="en-US" sz="3800" dirty="0" smtClean="0">
                <a:solidFill>
                  <a:srgbClr val="FFFFFF"/>
                </a:solidFill>
                <a:latin typeface="Comic Sans MS" pitchFamily="66" charset="0"/>
              </a:rPr>
              <a:t>ater </a:t>
            </a:r>
            <a:r>
              <a:rPr lang="en-US" sz="3800" dirty="0">
                <a:solidFill>
                  <a:srgbClr val="FFFFFF"/>
                </a:solidFill>
                <a:latin typeface="Comic Sans MS" pitchFamily="66" charset="0"/>
              </a:rPr>
              <a:t>w</a:t>
            </a:r>
            <a:r>
              <a:rPr lang="en-US" sz="3800" dirty="0" smtClean="0">
                <a:solidFill>
                  <a:srgbClr val="FFFFFF"/>
                </a:solidFill>
                <a:latin typeface="Comic Sans MS" pitchFamily="66" charset="0"/>
              </a:rPr>
              <a:t>ritten </a:t>
            </a:r>
            <a:r>
              <a:rPr lang="en-US" sz="3800" dirty="0">
                <a:solidFill>
                  <a:srgbClr val="FFFFFF"/>
                </a:solidFill>
                <a:latin typeface="Comic Sans MS" pitchFamily="66" charset="0"/>
              </a:rPr>
              <a:t>into </a:t>
            </a:r>
            <a:r>
              <a:rPr lang="en-US" sz="3800" dirty="0" smtClean="0">
                <a:solidFill>
                  <a:srgbClr val="FFFFFF"/>
                </a:solidFill>
                <a:latin typeface="Comic Sans MS" pitchFamily="66" charset="0"/>
              </a:rPr>
              <a:t>copyright </a:t>
            </a:r>
            <a:r>
              <a:rPr lang="en-US" sz="3800" dirty="0">
                <a:solidFill>
                  <a:srgbClr val="FFFFFF"/>
                </a:solidFill>
                <a:latin typeface="Comic Sans MS" pitchFamily="66" charset="0"/>
              </a:rPr>
              <a:t>l</a:t>
            </a:r>
            <a:r>
              <a:rPr lang="en-US" sz="3800" dirty="0" smtClean="0">
                <a:solidFill>
                  <a:srgbClr val="FFFFFF"/>
                </a:solidFill>
                <a:latin typeface="Comic Sans MS" pitchFamily="66" charset="0"/>
              </a:rPr>
              <a:t>aw</a:t>
            </a:r>
            <a:endParaRPr lang="en-US" sz="3800" dirty="0">
              <a:solidFill>
                <a:srgbClr val="FFFFFF"/>
              </a:solidFill>
              <a:latin typeface="Comic Sans MS" pitchFamily="66" charset="0"/>
            </a:endParaRPr>
          </a:p>
        </p:txBody>
      </p:sp>
      <p:sp>
        <p:nvSpPr>
          <p:cNvPr id="56323" name="Text Box 7"/>
          <p:cNvSpPr txBox="1">
            <a:spLocks noChangeArrowheads="1"/>
          </p:cNvSpPr>
          <p:nvPr/>
        </p:nvSpPr>
        <p:spPr bwMode="auto">
          <a:xfrm>
            <a:off x="0" y="1600200"/>
            <a:ext cx="8534400" cy="4918269"/>
          </a:xfrm>
          <a:prstGeom prst="rect">
            <a:avLst/>
          </a:prstGeom>
          <a:noFill/>
          <a:ln w="9525">
            <a:noFill/>
            <a:miter lim="800000"/>
            <a:headEnd/>
            <a:tailEnd/>
          </a:ln>
        </p:spPr>
        <p:txBody>
          <a:bodyPr>
            <a:spAutoFit/>
          </a:bodyPr>
          <a:lstStyle/>
          <a:p>
            <a:pPr marL="234950" lvl="1" indent="-1588">
              <a:spcBef>
                <a:spcPct val="30000"/>
              </a:spcBef>
            </a:pPr>
            <a:r>
              <a:rPr lang="en-US" sz="2800" dirty="0">
                <a:latin typeface="Comic Sans MS" pitchFamily="66" charset="0"/>
              </a:rPr>
              <a:t>To determine whether </a:t>
            </a:r>
            <a:r>
              <a:rPr lang="en-US" sz="2800" dirty="0" smtClean="0">
                <a:latin typeface="Comic Sans MS" pitchFamily="66" charset="0"/>
              </a:rPr>
              <a:t>a use </a:t>
            </a:r>
            <a:r>
              <a:rPr lang="en-US" sz="2800" dirty="0">
                <a:latin typeface="Comic Sans MS" pitchFamily="66" charset="0"/>
              </a:rPr>
              <a:t>is a “fair use</a:t>
            </a:r>
            <a:r>
              <a:rPr lang="en-US" sz="2800" dirty="0" smtClean="0">
                <a:latin typeface="Comic Sans MS" pitchFamily="66" charset="0"/>
              </a:rPr>
              <a:t>”, </a:t>
            </a:r>
            <a:r>
              <a:rPr lang="en-US" sz="2800" dirty="0">
                <a:latin typeface="Comic Sans MS" pitchFamily="66" charset="0"/>
              </a:rPr>
              <a:t>one must consider the:</a:t>
            </a:r>
          </a:p>
          <a:p>
            <a:pPr marL="982663" lvl="2" indent="-457200">
              <a:spcBef>
                <a:spcPct val="30000"/>
              </a:spcBef>
              <a:buFontTx/>
              <a:buAutoNum type="arabicPeriod"/>
            </a:pPr>
            <a:r>
              <a:rPr lang="en-US" sz="2800" dirty="0">
                <a:latin typeface="Comic Sans MS" pitchFamily="66" charset="0"/>
              </a:rPr>
              <a:t>purpose and character of use (including whether the use is commercially motivated or </a:t>
            </a:r>
            <a:r>
              <a:rPr lang="en-US" sz="2800" dirty="0" smtClean="0">
                <a:latin typeface="Comic Sans MS" pitchFamily="66" charset="0"/>
              </a:rPr>
              <a:t>is </a:t>
            </a:r>
            <a:r>
              <a:rPr lang="en-US" sz="2800" dirty="0">
                <a:latin typeface="Comic Sans MS" pitchFamily="66" charset="0"/>
              </a:rPr>
              <a:t>for nonprofit educational purposes)</a:t>
            </a:r>
          </a:p>
          <a:p>
            <a:pPr marL="982663" lvl="2" indent="-457200">
              <a:spcBef>
                <a:spcPct val="30000"/>
              </a:spcBef>
              <a:buFontTx/>
              <a:buAutoNum type="arabicPeriod"/>
            </a:pPr>
            <a:r>
              <a:rPr lang="en-US" sz="2800" dirty="0">
                <a:latin typeface="Comic Sans MS" pitchFamily="66" charset="0"/>
              </a:rPr>
              <a:t>nature of the copyrighted work</a:t>
            </a:r>
          </a:p>
          <a:p>
            <a:pPr marL="982663" lvl="2" indent="-457200">
              <a:spcBef>
                <a:spcPct val="30000"/>
              </a:spcBef>
              <a:buFontTx/>
              <a:buAutoNum type="arabicPeriod"/>
            </a:pPr>
            <a:r>
              <a:rPr lang="en-US" sz="2800" dirty="0">
                <a:latin typeface="Comic Sans MS" pitchFamily="66" charset="0"/>
              </a:rPr>
              <a:t>amount and substantiality of the portion used in relation to whole</a:t>
            </a:r>
          </a:p>
          <a:p>
            <a:pPr marL="982663" lvl="2" indent="-457200">
              <a:spcBef>
                <a:spcPct val="30000"/>
              </a:spcBef>
              <a:buFontTx/>
              <a:buAutoNum type="arabicPeriod"/>
            </a:pPr>
            <a:r>
              <a:rPr lang="en-US" sz="2800" dirty="0">
                <a:latin typeface="Comic Sans MS" pitchFamily="66" charset="0"/>
              </a:rPr>
              <a:t>effect </a:t>
            </a:r>
            <a:r>
              <a:rPr lang="en-US" sz="2800" dirty="0" smtClean="0">
                <a:latin typeface="Comic Sans MS" pitchFamily="66" charset="0"/>
              </a:rPr>
              <a:t>the </a:t>
            </a:r>
            <a:r>
              <a:rPr lang="en-US" sz="2800" dirty="0">
                <a:latin typeface="Comic Sans MS" pitchFamily="66" charset="0"/>
              </a:rPr>
              <a:t>use </a:t>
            </a:r>
            <a:r>
              <a:rPr lang="en-US" sz="2800" dirty="0" smtClean="0">
                <a:latin typeface="Comic Sans MS" pitchFamily="66" charset="0"/>
              </a:rPr>
              <a:t>has on </a:t>
            </a:r>
            <a:r>
              <a:rPr lang="en-US" sz="2800" dirty="0">
                <a:latin typeface="Comic Sans MS" pitchFamily="66" charset="0"/>
              </a:rPr>
              <a:t>potential </a:t>
            </a:r>
            <a:r>
              <a:rPr lang="en-US" sz="2800" dirty="0" smtClean="0">
                <a:latin typeface="Comic Sans MS" pitchFamily="66" charset="0"/>
              </a:rPr>
              <a:t>market opportunities for the original work</a:t>
            </a:r>
            <a:endParaRPr lang="en-US" sz="2800" dirty="0">
              <a:latin typeface="Comic Sans MS" pitchFamily="66" charset="0"/>
            </a:endParaRPr>
          </a:p>
        </p:txBody>
      </p:sp>
    </p:spTree>
    <p:extLst>
      <p:ext uri="{BB962C8B-B14F-4D97-AF65-F5344CB8AC3E}">
        <p14:creationId xmlns:p14="http://schemas.microsoft.com/office/powerpoint/2010/main" val="3348894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219200"/>
            <a:ext cx="9144000" cy="5410200"/>
          </a:xfrm>
        </p:spPr>
        <p:txBody>
          <a:bodyPr/>
          <a:lstStyle/>
          <a:p>
            <a:pPr marL="342900" lvl="1" indent="-342900">
              <a:buClr>
                <a:schemeClr val="accent6">
                  <a:lumMod val="50000"/>
                </a:schemeClr>
              </a:buClr>
              <a:buSzTx/>
              <a:buNone/>
              <a:defRPr/>
            </a:pPr>
            <a:r>
              <a:rPr lang="en-US" sz="2400" dirty="0" smtClean="0">
                <a:latin typeface="Comic Sans MS" pitchFamily="66" charset="0"/>
              </a:rPr>
              <a:t>	Two decades after its passage (December 2002) the </a:t>
            </a:r>
            <a:r>
              <a:rPr lang="en-US" sz="2400" dirty="0">
                <a:latin typeface="Comic Sans MS" pitchFamily="66" charset="0"/>
              </a:rPr>
              <a:t>Economist Technology </a:t>
            </a:r>
            <a:r>
              <a:rPr lang="en-US" sz="2400" dirty="0" smtClean="0">
                <a:latin typeface="Comic Sans MS" pitchFamily="66" charset="0"/>
              </a:rPr>
              <a:t>Quarterly declared the Bayh-Dole Act to be:         </a:t>
            </a:r>
            <a:endParaRPr lang="en-US" sz="2400" b="1" u="sng" dirty="0">
              <a:solidFill>
                <a:srgbClr val="1C9903"/>
              </a:solidFill>
              <a:latin typeface="Comic Sans MS" pitchFamily="66" charset="0"/>
            </a:endParaRPr>
          </a:p>
          <a:p>
            <a:pPr>
              <a:buClr>
                <a:schemeClr val="accent6">
                  <a:lumMod val="50000"/>
                </a:schemeClr>
              </a:buClr>
              <a:buSzTx/>
              <a:buFont typeface="Wingdings" pitchFamily="2" charset="2"/>
              <a:buNone/>
              <a:defRPr/>
            </a:pPr>
            <a:endParaRPr lang="en-US" sz="2000" b="1" dirty="0" smtClean="0">
              <a:solidFill>
                <a:schemeClr val="accent6">
                  <a:lumMod val="50000"/>
                </a:schemeClr>
              </a:solidFill>
              <a:latin typeface="Comic Sans MS" pitchFamily="66" charset="0"/>
            </a:endParaRPr>
          </a:p>
          <a:p>
            <a:pPr lvl="1">
              <a:buClr>
                <a:schemeClr val="accent6">
                  <a:lumMod val="50000"/>
                </a:schemeClr>
              </a:buClr>
              <a:buSzTx/>
              <a:buFontTx/>
              <a:buNone/>
              <a:defRPr/>
            </a:pPr>
            <a:r>
              <a:rPr lang="en-US" sz="2400" dirty="0" smtClean="0">
                <a:latin typeface="Comic Sans MS" pitchFamily="66" charset="0"/>
              </a:rPr>
              <a:t>	</a:t>
            </a:r>
            <a:r>
              <a:rPr lang="en-US" sz="3000" dirty="0" smtClean="0">
                <a:latin typeface="Comic Sans MS" pitchFamily="66" charset="0"/>
              </a:rPr>
              <a:t>“Possibly the most inspired piece of social legislation to be enacted in America over the past half-century … More than anything, this single policy measure </a:t>
            </a:r>
            <a:r>
              <a:rPr lang="en-US" sz="3000" u="sng" dirty="0" smtClean="0">
                <a:solidFill>
                  <a:srgbClr val="C00000"/>
                </a:solidFill>
                <a:latin typeface="Comic Sans MS" pitchFamily="66" charset="0"/>
              </a:rPr>
              <a:t>helped reverse America’s precipitous slide into industrial irrelevance</a:t>
            </a:r>
            <a:r>
              <a:rPr lang="en-US" sz="3000" dirty="0" smtClean="0">
                <a:solidFill>
                  <a:srgbClr val="C00000"/>
                </a:solidFill>
                <a:latin typeface="Comic Sans MS" pitchFamily="66" charset="0"/>
              </a:rPr>
              <a:t>.” </a:t>
            </a:r>
          </a:p>
          <a:p>
            <a:pPr lvl="1">
              <a:buClr>
                <a:schemeClr val="accent6">
                  <a:lumMod val="50000"/>
                </a:schemeClr>
              </a:buClr>
              <a:buSzTx/>
              <a:buFontTx/>
              <a:buNone/>
              <a:defRPr/>
            </a:pPr>
            <a:endParaRPr lang="en-US" sz="2400" dirty="0" smtClean="0">
              <a:latin typeface="Comic Sans MS" pitchFamily="66" charset="0"/>
            </a:endParaRPr>
          </a:p>
        </p:txBody>
      </p:sp>
      <p:sp>
        <p:nvSpPr>
          <p:cNvPr id="5" name="Text Box 3"/>
          <p:cNvSpPr txBox="1">
            <a:spLocks noGrp="1" noChangeArrowheads="1"/>
          </p:cNvSpPr>
          <p:nvPr>
            <p:ph type="title"/>
          </p:nvPr>
        </p:nvSpPr>
        <p:spPr bwMode="auto">
          <a:xfrm>
            <a:off x="609600" y="304800"/>
            <a:ext cx="7696200" cy="643766"/>
          </a:xfrm>
          <a:prstGeom prst="rect">
            <a:avLst/>
          </a:prstGeom>
          <a:solidFill>
            <a:srgbClr val="C00000"/>
          </a:solidFill>
          <a:ln w="38100">
            <a:solidFill>
              <a:schemeClr val="tx1"/>
            </a:solidFill>
            <a:miter lim="800000"/>
            <a:headEnd/>
            <a:tailEnd/>
          </a:ln>
        </p:spPr>
        <p:txBody>
          <a:bodyPr wrap="square">
            <a:spAutoFit/>
          </a:bodyPr>
          <a:lstStyle/>
          <a:p>
            <a:pPr>
              <a:spcBef>
                <a:spcPct val="50000"/>
              </a:spcBef>
            </a:pPr>
            <a:r>
              <a:rPr lang="en-US" sz="3600" dirty="0" smtClean="0">
                <a:solidFill>
                  <a:srgbClr val="FFFFFF"/>
                </a:solidFill>
                <a:latin typeface="Comic Sans MS" pitchFamily="66" charset="0"/>
              </a:rPr>
              <a:t>           Three </a:t>
            </a:r>
            <a:r>
              <a:rPr lang="en-US" sz="3600" dirty="0">
                <a:solidFill>
                  <a:srgbClr val="FFFFFF"/>
                </a:solidFill>
                <a:latin typeface="Comic Sans MS" pitchFamily="66" charset="0"/>
              </a:rPr>
              <a:t>levels of law </a:t>
            </a:r>
            <a:r>
              <a:rPr lang="en-US" sz="3600" dirty="0" smtClean="0">
                <a:solidFill>
                  <a:srgbClr val="FFFFFF"/>
                </a:solidFill>
                <a:latin typeface="Comic Sans MS" pitchFamily="66" charset="0"/>
              </a:rPr>
              <a:t>apply</a:t>
            </a:r>
            <a:endParaRPr lang="en-US" sz="3600" dirty="0">
              <a:solidFill>
                <a:srgbClr val="FFFFFF"/>
              </a:solidFill>
              <a:latin typeface="Comic Sans MS" pitchFamily="66" charset="0"/>
            </a:endParaRPr>
          </a:p>
        </p:txBody>
      </p:sp>
      <p:sp>
        <p:nvSpPr>
          <p:cNvPr id="6" name="Text Box 3"/>
          <p:cNvSpPr txBox="1">
            <a:spLocks noChangeArrowheads="1"/>
          </p:cNvSpPr>
          <p:nvPr/>
        </p:nvSpPr>
        <p:spPr bwMode="auto">
          <a:xfrm>
            <a:off x="152400" y="3048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Bayh-Dole </a:t>
            </a:r>
            <a:r>
              <a:rPr lang="en-US" sz="3800" dirty="0">
                <a:solidFill>
                  <a:srgbClr val="FFFFFF"/>
                </a:solidFill>
                <a:latin typeface="Comic Sans MS" pitchFamily="66" charset="0"/>
              </a:rPr>
              <a:t>Act of 1980</a:t>
            </a:r>
          </a:p>
        </p:txBody>
      </p:sp>
    </p:spTree>
    <p:extLst>
      <p:ext uri="{BB962C8B-B14F-4D97-AF65-F5344CB8AC3E}">
        <p14:creationId xmlns:p14="http://schemas.microsoft.com/office/powerpoint/2010/main" val="4240605467"/>
      </p:ext>
    </p:extLst>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228600" y="288925"/>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1. Purpose and Character or Use</a:t>
            </a:r>
          </a:p>
        </p:txBody>
      </p:sp>
      <p:sp>
        <p:nvSpPr>
          <p:cNvPr id="26627" name="Text Box 6"/>
          <p:cNvSpPr txBox="1">
            <a:spLocks noChangeArrowheads="1"/>
          </p:cNvSpPr>
          <p:nvPr/>
        </p:nvSpPr>
        <p:spPr bwMode="auto">
          <a:xfrm>
            <a:off x="0" y="1598235"/>
            <a:ext cx="9144000" cy="3847207"/>
          </a:xfrm>
          <a:prstGeom prst="rect">
            <a:avLst/>
          </a:prstGeom>
          <a:noFill/>
          <a:ln w="9525">
            <a:noFill/>
            <a:miter lim="800000"/>
            <a:headEnd/>
            <a:tailEnd/>
          </a:ln>
        </p:spPr>
        <p:txBody>
          <a:bodyPr>
            <a:spAutoFit/>
          </a:bodyPr>
          <a:lstStyle/>
          <a:p>
            <a:pPr marL="63500">
              <a:spcBef>
                <a:spcPts val="1200"/>
              </a:spcBef>
              <a:buClr>
                <a:schemeClr val="tx2"/>
              </a:buClr>
              <a:defRPr/>
            </a:pPr>
            <a:r>
              <a:rPr lang="en-US" sz="3200" dirty="0" smtClean="0">
                <a:latin typeface="Comic Sans MS" pitchFamily="66" charset="0"/>
              </a:rPr>
              <a:t>To </a:t>
            </a:r>
            <a:r>
              <a:rPr lang="en-US" sz="3200" dirty="0">
                <a:latin typeface="Comic Sans MS" pitchFamily="66" charset="0"/>
              </a:rPr>
              <a:t>justify the use as </a:t>
            </a:r>
            <a:r>
              <a:rPr lang="en-US" sz="3200" dirty="0" smtClean="0">
                <a:latin typeface="Comic Sans MS" pitchFamily="66" charset="0"/>
              </a:rPr>
              <a:t>fair:</a:t>
            </a:r>
          </a:p>
          <a:p>
            <a:pPr marL="520700" indent="-457200">
              <a:spcBef>
                <a:spcPts val="1200"/>
              </a:spcBef>
              <a:buClr>
                <a:schemeClr val="bg1">
                  <a:lumMod val="25000"/>
                </a:schemeClr>
              </a:buClr>
              <a:buFont typeface="Wingdings" pitchFamily="2" charset="2"/>
              <a:buChar char="§"/>
              <a:defRPr/>
            </a:pPr>
            <a:r>
              <a:rPr lang="en-US" sz="3200" dirty="0" smtClean="0">
                <a:latin typeface="Comic Sans MS" pitchFamily="66" charset="0"/>
              </a:rPr>
              <a:t> 	One </a:t>
            </a:r>
            <a:r>
              <a:rPr lang="en-US" sz="3200" dirty="0">
                <a:latin typeface="Comic Sans MS" pitchFamily="66" charset="0"/>
              </a:rPr>
              <a:t>must </a:t>
            </a:r>
            <a:r>
              <a:rPr lang="en-US" sz="3200" dirty="0" smtClean="0">
                <a:latin typeface="Comic Sans MS" pitchFamily="66" charset="0"/>
              </a:rPr>
              <a:t>demonstrate </a:t>
            </a:r>
            <a:r>
              <a:rPr lang="en-US" sz="3200" dirty="0">
                <a:latin typeface="Comic Sans MS" pitchFamily="66" charset="0"/>
              </a:rPr>
              <a:t>how </a:t>
            </a:r>
            <a:r>
              <a:rPr lang="en-US" sz="3200" dirty="0" smtClean="0">
                <a:latin typeface="Comic Sans MS" pitchFamily="66" charset="0"/>
              </a:rPr>
              <a:t>the use  	either advances knowledge </a:t>
            </a:r>
            <a:r>
              <a:rPr lang="en-US" sz="3200" dirty="0">
                <a:latin typeface="Comic Sans MS" pitchFamily="66" charset="0"/>
              </a:rPr>
              <a:t>or the </a:t>
            </a:r>
            <a:r>
              <a:rPr lang="en-US" sz="3200" dirty="0" smtClean="0">
                <a:latin typeface="Comic Sans MS" pitchFamily="66" charset="0"/>
              </a:rPr>
              <a:t>	progress </a:t>
            </a:r>
            <a:r>
              <a:rPr lang="en-US" sz="3200" dirty="0">
                <a:latin typeface="Comic Sans MS" pitchFamily="66" charset="0"/>
              </a:rPr>
              <a:t>of </a:t>
            </a:r>
            <a:r>
              <a:rPr lang="en-US" sz="3200" dirty="0" smtClean="0">
                <a:latin typeface="Comic Sans MS" pitchFamily="66" charset="0"/>
              </a:rPr>
              <a:t>the </a:t>
            </a:r>
            <a:r>
              <a:rPr lang="en-US" sz="3200" dirty="0">
                <a:latin typeface="Comic Sans MS" pitchFamily="66" charset="0"/>
              </a:rPr>
              <a:t>arts </a:t>
            </a:r>
            <a:r>
              <a:rPr lang="en-US" sz="3200" dirty="0" smtClean="0">
                <a:latin typeface="Comic Sans MS" pitchFamily="66" charset="0"/>
              </a:rPr>
              <a:t>through </a:t>
            </a:r>
            <a:r>
              <a:rPr lang="en-US" sz="3200" dirty="0">
                <a:latin typeface="Comic Sans MS" pitchFamily="66" charset="0"/>
              </a:rPr>
              <a:t>the addition </a:t>
            </a:r>
            <a:r>
              <a:rPr lang="en-US" sz="3200" dirty="0" smtClean="0">
                <a:latin typeface="Comic Sans MS" pitchFamily="66" charset="0"/>
              </a:rPr>
              <a:t>	of </a:t>
            </a:r>
            <a:r>
              <a:rPr lang="en-US" sz="3200" u="sng" dirty="0" smtClean="0">
                <a:latin typeface="Comic Sans MS" pitchFamily="66" charset="0"/>
              </a:rPr>
              <a:t>something new</a:t>
            </a:r>
            <a:r>
              <a:rPr lang="en-US" sz="3200" dirty="0" smtClean="0">
                <a:latin typeface="Comic Sans MS" pitchFamily="66" charset="0"/>
              </a:rPr>
              <a:t>!</a:t>
            </a:r>
            <a:endParaRPr lang="en-US" sz="3200" dirty="0">
              <a:latin typeface="Comic Sans MS" pitchFamily="66" charset="0"/>
            </a:endParaRPr>
          </a:p>
          <a:p>
            <a:pPr marL="520700" indent="-457200">
              <a:spcBef>
                <a:spcPts val="1200"/>
              </a:spcBef>
              <a:buClr>
                <a:schemeClr val="bg1">
                  <a:lumMod val="25000"/>
                </a:schemeClr>
              </a:buClr>
              <a:buFont typeface="Wingdings" pitchFamily="2" charset="2"/>
              <a:buChar char="§"/>
              <a:defRPr/>
            </a:pPr>
            <a:r>
              <a:rPr lang="en-US" sz="3200" dirty="0" smtClean="0">
                <a:latin typeface="Comic Sans MS" pitchFamily="66" charset="0"/>
              </a:rPr>
              <a:t>   The </a:t>
            </a:r>
            <a:r>
              <a:rPr lang="en-US" sz="3200" dirty="0">
                <a:latin typeface="Comic Sans MS" pitchFamily="66" charset="0"/>
              </a:rPr>
              <a:t>use must be </a:t>
            </a:r>
            <a:r>
              <a:rPr lang="en-US" sz="3200" b="1" dirty="0" smtClean="0">
                <a:latin typeface="Comic Sans MS" pitchFamily="66" charset="0"/>
              </a:rPr>
              <a:t>transformative</a:t>
            </a:r>
            <a:r>
              <a:rPr lang="en-US" sz="3200" dirty="0" smtClean="0">
                <a:latin typeface="Comic Sans MS" pitchFamily="66" charset="0"/>
              </a:rPr>
              <a:t>, not 	merely </a:t>
            </a:r>
            <a:r>
              <a:rPr lang="en-US" sz="3200" dirty="0">
                <a:latin typeface="Comic Sans MS" pitchFamily="66" charset="0"/>
              </a:rPr>
              <a:t>for personal gain!</a:t>
            </a:r>
          </a:p>
        </p:txBody>
      </p:sp>
    </p:spTree>
    <p:extLst>
      <p:ext uri="{BB962C8B-B14F-4D97-AF65-F5344CB8AC3E}">
        <p14:creationId xmlns:p14="http://schemas.microsoft.com/office/powerpoint/2010/main" val="268065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allAtOnce"/>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228600" y="288925"/>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2. Nature of the Copied Work</a:t>
            </a:r>
          </a:p>
        </p:txBody>
      </p:sp>
      <p:sp>
        <p:nvSpPr>
          <p:cNvPr id="26627" name="Text Box 6"/>
          <p:cNvSpPr txBox="1">
            <a:spLocks noChangeArrowheads="1"/>
          </p:cNvSpPr>
          <p:nvPr/>
        </p:nvSpPr>
        <p:spPr bwMode="auto">
          <a:xfrm>
            <a:off x="0" y="1160462"/>
            <a:ext cx="8991600" cy="6002338"/>
          </a:xfrm>
          <a:prstGeom prst="rect">
            <a:avLst/>
          </a:prstGeom>
          <a:noFill/>
          <a:ln w="9525">
            <a:noFill/>
            <a:miter lim="800000"/>
            <a:headEnd/>
            <a:tailEnd/>
          </a:ln>
        </p:spPr>
        <p:txBody>
          <a:bodyPr>
            <a:spAutoFit/>
          </a:bodyPr>
          <a:lstStyle/>
          <a:p>
            <a:pPr marL="63500" indent="508000">
              <a:spcBef>
                <a:spcPts val="1200"/>
              </a:spcBef>
              <a:buClr>
                <a:schemeClr val="bg1">
                  <a:lumMod val="25000"/>
                </a:schemeClr>
              </a:buClr>
              <a:buFont typeface="Wingdings" pitchFamily="2" charset="2"/>
              <a:buChar char="§"/>
              <a:defRPr/>
            </a:pPr>
            <a:r>
              <a:rPr lang="en-US" sz="3200" b="1" i="1" dirty="0">
                <a:latin typeface="Times New Roman" pitchFamily="18" charset="0"/>
              </a:rPr>
              <a:t>   </a:t>
            </a:r>
            <a:r>
              <a:rPr lang="en-US" sz="3200" dirty="0">
                <a:latin typeface="Comic Sans MS" pitchFamily="66" charset="0"/>
              </a:rPr>
              <a:t>Facts and ideas are separate from 	copyright – only their particular 	expression or fixation is subject to 	copyright </a:t>
            </a:r>
            <a:r>
              <a:rPr lang="en-US" sz="3200" dirty="0" smtClean="0">
                <a:latin typeface="Comic Sans MS" pitchFamily="66" charset="0"/>
              </a:rPr>
              <a:t>protection.</a:t>
            </a:r>
            <a:endParaRPr lang="en-US" sz="3200" dirty="0">
              <a:latin typeface="Comic Sans MS" pitchFamily="66" charset="0"/>
            </a:endParaRPr>
          </a:p>
          <a:p>
            <a:pPr marL="685800" indent="-520700">
              <a:spcBef>
                <a:spcPts val="1200"/>
              </a:spcBef>
              <a:buClr>
                <a:schemeClr val="bg1">
                  <a:lumMod val="25000"/>
                </a:schemeClr>
              </a:buClr>
              <a:buFont typeface="Wingdings" pitchFamily="2" charset="2"/>
              <a:buChar char="§"/>
              <a:defRPr/>
            </a:pPr>
            <a:r>
              <a:rPr lang="en-US" sz="3200" dirty="0">
                <a:latin typeface="Comic Sans MS" pitchFamily="66" charset="0"/>
              </a:rPr>
              <a:t>  </a:t>
            </a:r>
            <a:r>
              <a:rPr lang="en-US" sz="3200" dirty="0" smtClean="0">
                <a:latin typeface="Comic Sans MS" pitchFamily="66" charset="0"/>
              </a:rPr>
              <a:t>The </a:t>
            </a:r>
            <a:r>
              <a:rPr lang="en-US" sz="3200" dirty="0">
                <a:latin typeface="Comic Sans MS" pitchFamily="66" charset="0"/>
              </a:rPr>
              <a:t>social importance of the </a:t>
            </a:r>
            <a:r>
              <a:rPr lang="en-US" sz="3200" dirty="0" smtClean="0">
                <a:latin typeface="Comic Sans MS" pitchFamily="66" charset="0"/>
              </a:rPr>
              <a:t>work may 	 trump </a:t>
            </a:r>
            <a:r>
              <a:rPr lang="en-US" sz="3200" dirty="0">
                <a:latin typeface="Comic Sans MS" pitchFamily="66" charset="0"/>
              </a:rPr>
              <a:t>copyright protection:</a:t>
            </a:r>
          </a:p>
          <a:p>
            <a:pPr marL="1371600" indent="-457200">
              <a:spcBef>
                <a:spcPts val="1200"/>
              </a:spcBef>
              <a:buClr>
                <a:schemeClr val="bg1">
                  <a:lumMod val="25000"/>
                </a:schemeClr>
              </a:buClr>
              <a:buFont typeface="Wingdings" pitchFamily="2" charset="2"/>
              <a:buChar char="§"/>
              <a:defRPr/>
            </a:pPr>
            <a:r>
              <a:rPr lang="en-US" sz="2400" dirty="0" err="1" smtClean="0">
                <a:latin typeface="Comic Sans MS" pitchFamily="66" charset="0"/>
              </a:rPr>
              <a:t>Zapruder’s</a:t>
            </a:r>
            <a:r>
              <a:rPr lang="en-US" sz="2400" dirty="0" smtClean="0">
                <a:latin typeface="Comic Sans MS" pitchFamily="66" charset="0"/>
              </a:rPr>
              <a:t> </a:t>
            </a:r>
            <a:r>
              <a:rPr lang="en-US" sz="2400" dirty="0">
                <a:latin typeface="Comic Sans MS" pitchFamily="66" charset="0"/>
              </a:rPr>
              <a:t>film of JFK’s assassination was purchased by Time Magazine and </a:t>
            </a:r>
            <a:r>
              <a:rPr lang="en-US" sz="2400" dirty="0" smtClean="0">
                <a:latin typeface="Comic Sans MS" pitchFamily="66" charset="0"/>
              </a:rPr>
              <a:t>copyrighted.</a:t>
            </a:r>
            <a:r>
              <a:rPr lang="en-US" sz="2400" dirty="0">
                <a:latin typeface="Comic Sans MS" pitchFamily="66" charset="0"/>
              </a:rPr>
              <a:t>	</a:t>
            </a:r>
          </a:p>
          <a:p>
            <a:pPr marL="1371600" indent="-457200">
              <a:spcBef>
                <a:spcPts val="1200"/>
              </a:spcBef>
              <a:buClr>
                <a:schemeClr val="bg1">
                  <a:lumMod val="25000"/>
                </a:schemeClr>
              </a:buClr>
              <a:buFont typeface="Wingdings" pitchFamily="2" charset="2"/>
              <a:buChar char="§"/>
              <a:defRPr/>
            </a:pPr>
            <a:r>
              <a:rPr lang="en-US" sz="2400" dirty="0" smtClean="0">
                <a:latin typeface="Comic Sans MS" pitchFamily="66" charset="0"/>
              </a:rPr>
              <a:t>The copyright </a:t>
            </a:r>
            <a:r>
              <a:rPr lang="en-US" sz="2400" dirty="0">
                <a:latin typeface="Comic Sans MS" pitchFamily="66" charset="0"/>
              </a:rPr>
              <a:t>was </a:t>
            </a:r>
            <a:r>
              <a:rPr lang="en-US" sz="2400" dirty="0" smtClean="0">
                <a:latin typeface="Comic Sans MS" pitchFamily="66" charset="0"/>
              </a:rPr>
              <a:t>challenged and overturned in “</a:t>
            </a:r>
            <a:r>
              <a:rPr lang="en-US" sz="2400" dirty="0">
                <a:latin typeface="Comic Sans MS" pitchFamily="66" charset="0"/>
              </a:rPr>
              <a:t>Time Inc. v. Bernard </a:t>
            </a:r>
            <a:r>
              <a:rPr lang="en-US" sz="2400" dirty="0" err="1">
                <a:latin typeface="Comic Sans MS" pitchFamily="66" charset="0"/>
              </a:rPr>
              <a:t>Geis</a:t>
            </a:r>
            <a:r>
              <a:rPr lang="en-US" sz="2400" dirty="0">
                <a:latin typeface="Comic Sans MS" pitchFamily="66" charset="0"/>
              </a:rPr>
              <a:t> Associates” </a:t>
            </a:r>
            <a:r>
              <a:rPr lang="en-US" sz="2400" dirty="0" smtClean="0">
                <a:latin typeface="Comic Sans MS" pitchFamily="66" charset="0"/>
              </a:rPr>
              <a:t>which dealt </a:t>
            </a:r>
            <a:r>
              <a:rPr lang="en-US" sz="2400" dirty="0">
                <a:latin typeface="Comic Sans MS" pitchFamily="66" charset="0"/>
              </a:rPr>
              <a:t>with publishing stills from the </a:t>
            </a:r>
            <a:r>
              <a:rPr lang="en-US" sz="2400" dirty="0" smtClean="0">
                <a:latin typeface="Comic Sans MS" pitchFamily="66" charset="0"/>
              </a:rPr>
              <a:t>film.</a:t>
            </a:r>
            <a:endParaRPr lang="en-US" sz="2400" dirty="0">
              <a:latin typeface="Comic Sans MS" pitchFamily="66" charset="0"/>
            </a:endParaRPr>
          </a:p>
          <a:p>
            <a:pPr marL="520700" indent="-520700">
              <a:spcBef>
                <a:spcPts val="1200"/>
              </a:spcBef>
              <a:buClr>
                <a:schemeClr val="accent6">
                  <a:lumMod val="50000"/>
                </a:schemeClr>
              </a:buClr>
              <a:defRPr/>
            </a:pPr>
            <a:endParaRPr lang="en-US" sz="3200" dirty="0">
              <a:latin typeface="Times New Roman" pitchFamily="18" charset="0"/>
            </a:endParaRPr>
          </a:p>
        </p:txBody>
      </p:sp>
    </p:spTree>
    <p:extLst>
      <p:ext uri="{BB962C8B-B14F-4D97-AF65-F5344CB8AC3E}">
        <p14:creationId xmlns:p14="http://schemas.microsoft.com/office/powerpoint/2010/main" val="93043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allAtOnce"/>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228600" y="288925"/>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3. Amount and Substantiality</a:t>
            </a:r>
          </a:p>
        </p:txBody>
      </p:sp>
      <p:sp>
        <p:nvSpPr>
          <p:cNvPr id="26627" name="Text Box 6"/>
          <p:cNvSpPr txBox="1">
            <a:spLocks noChangeArrowheads="1"/>
          </p:cNvSpPr>
          <p:nvPr/>
        </p:nvSpPr>
        <p:spPr bwMode="auto">
          <a:xfrm>
            <a:off x="0" y="1269623"/>
            <a:ext cx="9144000" cy="5663089"/>
          </a:xfrm>
          <a:prstGeom prst="rect">
            <a:avLst/>
          </a:prstGeom>
          <a:noFill/>
          <a:ln w="9525">
            <a:noFill/>
            <a:miter lim="800000"/>
            <a:headEnd/>
            <a:tailEnd/>
          </a:ln>
        </p:spPr>
        <p:txBody>
          <a:bodyPr wrap="square">
            <a:spAutoFit/>
          </a:bodyPr>
          <a:lstStyle/>
          <a:p>
            <a:pPr marL="914400" indent="-571500">
              <a:spcBef>
                <a:spcPts val="1200"/>
              </a:spcBef>
              <a:buClr>
                <a:schemeClr val="bg1">
                  <a:lumMod val="25000"/>
                </a:schemeClr>
              </a:buClr>
              <a:buFont typeface="Wingdings" pitchFamily="2" charset="2"/>
              <a:buChar char="§"/>
              <a:defRPr/>
            </a:pPr>
            <a:r>
              <a:rPr lang="en-US" sz="3200" dirty="0">
                <a:latin typeface="Comic Sans MS" pitchFamily="66" charset="0"/>
              </a:rPr>
              <a:t>Generally the less that is used in relation to the whole, the more likely the use will be viewed as </a:t>
            </a:r>
            <a:r>
              <a:rPr lang="en-US" sz="3200" b="1" u="sng" dirty="0" smtClean="0">
                <a:solidFill>
                  <a:schemeClr val="bg1">
                    <a:lumMod val="25000"/>
                  </a:schemeClr>
                </a:solidFill>
                <a:latin typeface="Comic Sans MS" pitchFamily="66" charset="0"/>
              </a:rPr>
              <a:t>fair</a:t>
            </a:r>
            <a:r>
              <a:rPr lang="en-US" sz="3200" b="1" dirty="0" smtClean="0">
                <a:solidFill>
                  <a:schemeClr val="bg1">
                    <a:lumMod val="25000"/>
                  </a:schemeClr>
                </a:solidFill>
                <a:latin typeface="Comic Sans MS" pitchFamily="66" charset="0"/>
              </a:rPr>
              <a:t>.</a:t>
            </a:r>
            <a:endParaRPr lang="en-US" sz="3200" b="1" dirty="0">
              <a:solidFill>
                <a:schemeClr val="bg1">
                  <a:lumMod val="25000"/>
                </a:schemeClr>
              </a:solidFill>
              <a:latin typeface="Comic Sans MS" pitchFamily="66" charset="0"/>
            </a:endParaRPr>
          </a:p>
          <a:p>
            <a:pPr marL="914400" indent="-571500">
              <a:spcBef>
                <a:spcPts val="1200"/>
              </a:spcBef>
              <a:buClr>
                <a:schemeClr val="bg1">
                  <a:lumMod val="25000"/>
                </a:schemeClr>
              </a:buClr>
              <a:buFont typeface="Wingdings" pitchFamily="2" charset="2"/>
              <a:buChar char="§"/>
              <a:defRPr/>
            </a:pPr>
            <a:r>
              <a:rPr lang="en-US" sz="3200" dirty="0">
                <a:latin typeface="Comic Sans MS" pitchFamily="66" charset="0"/>
              </a:rPr>
              <a:t>However, in “Harper &amp; Row Publishers, Inc. v. Nation Enters”:</a:t>
            </a:r>
          </a:p>
          <a:p>
            <a:pPr marL="1435100" indent="-520700">
              <a:spcBef>
                <a:spcPts val="1200"/>
              </a:spcBef>
              <a:buClr>
                <a:schemeClr val="bg1">
                  <a:lumMod val="25000"/>
                </a:schemeClr>
              </a:buClr>
              <a:buFont typeface="Wingdings" pitchFamily="2" charset="2"/>
              <a:buChar char="§"/>
              <a:defRPr/>
            </a:pPr>
            <a:r>
              <a:rPr lang="en-US" sz="2800" dirty="0" smtClean="0">
                <a:latin typeface="Comic Sans MS" pitchFamily="66" charset="0"/>
              </a:rPr>
              <a:t>The use </a:t>
            </a:r>
            <a:r>
              <a:rPr lang="en-US" sz="2800" dirty="0">
                <a:latin typeface="Comic Sans MS" pitchFamily="66" charset="0"/>
              </a:rPr>
              <a:t>of 400 words from President Ford’s memoir by a political opinion magazine was ruled an </a:t>
            </a:r>
            <a:r>
              <a:rPr lang="en-US" sz="2800" dirty="0" smtClean="0">
                <a:latin typeface="Comic Sans MS" pitchFamily="66" charset="0"/>
              </a:rPr>
              <a:t>infringement</a:t>
            </a:r>
            <a:r>
              <a:rPr lang="en-US" sz="2800" dirty="0">
                <a:latin typeface="Comic Sans MS" pitchFamily="66" charset="0"/>
              </a:rPr>
              <a:t> </a:t>
            </a:r>
            <a:r>
              <a:rPr lang="en-US" sz="2800" dirty="0" smtClean="0">
                <a:latin typeface="Comic Sans MS" pitchFamily="66" charset="0"/>
              </a:rPr>
              <a:t>because </a:t>
            </a:r>
            <a:r>
              <a:rPr lang="en-US" sz="2800" dirty="0">
                <a:latin typeface="Comic Sans MS" pitchFamily="66" charset="0"/>
              </a:rPr>
              <a:t>those particular words were viewed </a:t>
            </a:r>
            <a:r>
              <a:rPr lang="en-US" sz="2800" dirty="0" smtClean="0">
                <a:latin typeface="Comic Sans MS" pitchFamily="66" charset="0"/>
              </a:rPr>
              <a:t>as the </a:t>
            </a:r>
            <a:r>
              <a:rPr lang="en-US" sz="2800" b="1" dirty="0" smtClean="0">
                <a:solidFill>
                  <a:schemeClr val="bg1">
                    <a:lumMod val="25000"/>
                  </a:schemeClr>
                </a:solidFill>
                <a:latin typeface="Comic Sans MS" pitchFamily="66" charset="0"/>
              </a:rPr>
              <a:t>“</a:t>
            </a:r>
            <a:r>
              <a:rPr lang="en-US" sz="2800" u="sng" dirty="0">
                <a:solidFill>
                  <a:schemeClr val="bg1">
                    <a:lumMod val="25000"/>
                  </a:schemeClr>
                </a:solidFill>
                <a:latin typeface="Comic Sans MS" pitchFamily="66" charset="0"/>
              </a:rPr>
              <a:t>heart of the book</a:t>
            </a:r>
            <a:r>
              <a:rPr lang="en-US" sz="2800" dirty="0" smtClean="0">
                <a:solidFill>
                  <a:schemeClr val="bg1">
                    <a:lumMod val="25000"/>
                  </a:schemeClr>
                </a:solidFill>
                <a:latin typeface="Comic Sans MS" pitchFamily="66" charset="0"/>
              </a:rPr>
              <a:t>”</a:t>
            </a:r>
            <a:r>
              <a:rPr lang="en-US" sz="2800" dirty="0">
                <a:latin typeface="Comic Sans MS" pitchFamily="66" charset="0"/>
              </a:rPr>
              <a:t> </a:t>
            </a:r>
            <a:r>
              <a:rPr lang="en-US" sz="2800" dirty="0" smtClean="0">
                <a:latin typeface="Comic Sans MS" pitchFamily="66" charset="0"/>
              </a:rPr>
              <a:t>- </a:t>
            </a:r>
            <a:r>
              <a:rPr lang="en-US" sz="2800" dirty="0">
                <a:latin typeface="Comic Sans MS" pitchFamily="66" charset="0"/>
              </a:rPr>
              <a:t>thus </a:t>
            </a:r>
            <a:r>
              <a:rPr lang="en-US" sz="2800" dirty="0" smtClean="0">
                <a:latin typeface="Comic Sans MS" pitchFamily="66" charset="0"/>
              </a:rPr>
              <a:t>substantial</a:t>
            </a:r>
            <a:r>
              <a:rPr lang="en-US" sz="2800" dirty="0">
                <a:latin typeface="Comic Sans MS" pitchFamily="66" charset="0"/>
              </a:rPr>
              <a:t>! </a:t>
            </a:r>
          </a:p>
          <a:p>
            <a:pPr marL="520700" indent="-520700">
              <a:spcBef>
                <a:spcPts val="1200"/>
              </a:spcBef>
              <a:buClr>
                <a:schemeClr val="tx2"/>
              </a:buClr>
              <a:buFont typeface="Arial" pitchFamily="34" charset="0"/>
              <a:buChar char="•"/>
              <a:defRPr/>
            </a:pPr>
            <a:endParaRPr lang="en-US" sz="3200" dirty="0">
              <a:latin typeface="Comic Sans MS" pitchFamily="66" charset="0"/>
            </a:endParaRPr>
          </a:p>
        </p:txBody>
      </p:sp>
    </p:spTree>
    <p:extLst>
      <p:ext uri="{BB962C8B-B14F-4D97-AF65-F5344CB8AC3E}">
        <p14:creationId xmlns:p14="http://schemas.microsoft.com/office/powerpoint/2010/main" val="64192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allAtOnce"/>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228600" y="288925"/>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4. Effect Upon the Work’s Value</a:t>
            </a:r>
          </a:p>
        </p:txBody>
      </p:sp>
      <p:sp>
        <p:nvSpPr>
          <p:cNvPr id="26627" name="Text Box 6"/>
          <p:cNvSpPr txBox="1">
            <a:spLocks noChangeArrowheads="1"/>
          </p:cNvSpPr>
          <p:nvPr/>
        </p:nvSpPr>
        <p:spPr bwMode="auto">
          <a:xfrm>
            <a:off x="0" y="1131887"/>
            <a:ext cx="8915400" cy="5878513"/>
          </a:xfrm>
          <a:prstGeom prst="rect">
            <a:avLst/>
          </a:prstGeom>
          <a:noFill/>
          <a:ln w="9525">
            <a:noFill/>
            <a:miter lim="800000"/>
            <a:headEnd/>
            <a:tailEnd/>
          </a:ln>
        </p:spPr>
        <p:txBody>
          <a:bodyPr>
            <a:spAutoFit/>
          </a:bodyPr>
          <a:lstStyle/>
          <a:p>
            <a:pPr marL="63500" indent="508000">
              <a:spcBef>
                <a:spcPts val="1200"/>
              </a:spcBef>
              <a:buClr>
                <a:schemeClr val="bg1">
                  <a:lumMod val="25000"/>
                </a:schemeClr>
              </a:buClr>
              <a:buFont typeface="Wingdings" pitchFamily="2" charset="2"/>
              <a:buChar char="§"/>
              <a:defRPr/>
            </a:pPr>
            <a:r>
              <a:rPr lang="en-US" sz="3200" b="1" i="1" dirty="0">
                <a:latin typeface="Times New Roman" pitchFamily="18" charset="0"/>
              </a:rPr>
              <a:t>   </a:t>
            </a:r>
            <a:r>
              <a:rPr lang="en-US" sz="3200" dirty="0" smtClean="0">
                <a:latin typeface="Comic Sans MS" pitchFamily="66" charset="0"/>
              </a:rPr>
              <a:t>The Supreme Court, </a:t>
            </a:r>
            <a:r>
              <a:rPr lang="en-US" sz="3200" dirty="0">
                <a:latin typeface="Comic Sans MS" pitchFamily="66" charset="0"/>
              </a:rPr>
              <a:t>in </a:t>
            </a:r>
            <a:r>
              <a:rPr lang="en-US" sz="3200" dirty="0" smtClean="0">
                <a:latin typeface="Comic Sans MS" pitchFamily="66" charset="0"/>
              </a:rPr>
              <a:t>the previously 	mentioned “</a:t>
            </a:r>
            <a:r>
              <a:rPr lang="en-US" sz="3200" dirty="0">
                <a:latin typeface="Comic Sans MS" pitchFamily="66" charset="0"/>
              </a:rPr>
              <a:t>Nations” </a:t>
            </a:r>
            <a:r>
              <a:rPr lang="en-US" sz="3200" dirty="0" smtClean="0">
                <a:latin typeface="Comic Sans MS" pitchFamily="66" charset="0"/>
              </a:rPr>
              <a:t>case, </a:t>
            </a:r>
            <a:r>
              <a:rPr lang="en-US" sz="3200" dirty="0">
                <a:latin typeface="Comic Sans MS" pitchFamily="66" charset="0"/>
              </a:rPr>
              <a:t>called this the </a:t>
            </a:r>
            <a:r>
              <a:rPr lang="en-US" sz="3200" dirty="0" smtClean="0">
                <a:latin typeface="Comic Sans MS" pitchFamily="66" charset="0"/>
              </a:rPr>
              <a:t>	</a:t>
            </a:r>
            <a:r>
              <a:rPr lang="en-US" sz="3200" dirty="0" smtClean="0">
                <a:solidFill>
                  <a:schemeClr val="bg1">
                    <a:lumMod val="25000"/>
                  </a:schemeClr>
                </a:solidFill>
                <a:latin typeface="Comic Sans MS" pitchFamily="66" charset="0"/>
              </a:rPr>
              <a:t>“</a:t>
            </a:r>
            <a:r>
              <a:rPr lang="en-US" sz="3200" u="sng" dirty="0">
                <a:solidFill>
                  <a:schemeClr val="bg1">
                    <a:lumMod val="25000"/>
                  </a:schemeClr>
                </a:solidFill>
                <a:latin typeface="Comic Sans MS" pitchFamily="66" charset="0"/>
              </a:rPr>
              <a:t>single </a:t>
            </a:r>
            <a:r>
              <a:rPr lang="en-US" sz="3200" u="sng" dirty="0" smtClean="0">
                <a:solidFill>
                  <a:schemeClr val="bg1">
                    <a:lumMod val="25000"/>
                  </a:schemeClr>
                </a:solidFill>
                <a:latin typeface="Comic Sans MS" pitchFamily="66" charset="0"/>
              </a:rPr>
              <a:t>most </a:t>
            </a:r>
            <a:r>
              <a:rPr lang="en-US" sz="3200" u="sng" dirty="0">
                <a:solidFill>
                  <a:schemeClr val="bg1">
                    <a:lumMod val="25000"/>
                  </a:schemeClr>
                </a:solidFill>
                <a:latin typeface="Comic Sans MS" pitchFamily="66" charset="0"/>
              </a:rPr>
              <a:t>important issue</a:t>
            </a:r>
            <a:r>
              <a:rPr lang="en-US" sz="3200" dirty="0">
                <a:solidFill>
                  <a:schemeClr val="bg1">
                    <a:lumMod val="25000"/>
                  </a:schemeClr>
                </a:solidFill>
                <a:latin typeface="Comic Sans MS" pitchFamily="66" charset="0"/>
              </a:rPr>
              <a:t>” </a:t>
            </a:r>
            <a:r>
              <a:rPr lang="en-US" sz="3200" dirty="0">
                <a:latin typeface="Comic Sans MS" pitchFamily="66" charset="0"/>
              </a:rPr>
              <a:t>in </a:t>
            </a:r>
            <a:r>
              <a:rPr lang="en-US" sz="3200" dirty="0" smtClean="0">
                <a:latin typeface="Comic Sans MS" pitchFamily="66" charset="0"/>
              </a:rPr>
              <a:t>	determining fair use.</a:t>
            </a:r>
            <a:endParaRPr lang="en-US" sz="3200" u="sng" dirty="0">
              <a:solidFill>
                <a:srgbClr val="077F43"/>
              </a:solidFill>
              <a:latin typeface="Comic Sans MS" pitchFamily="66" charset="0"/>
            </a:endParaRPr>
          </a:p>
          <a:p>
            <a:pPr marL="63500" indent="508000">
              <a:spcBef>
                <a:spcPts val="1200"/>
              </a:spcBef>
              <a:buClr>
                <a:schemeClr val="bg1">
                  <a:lumMod val="25000"/>
                </a:schemeClr>
              </a:buClr>
              <a:buFont typeface="Wingdings" pitchFamily="2" charset="2"/>
              <a:buChar char="§"/>
              <a:defRPr/>
            </a:pPr>
            <a:r>
              <a:rPr lang="en-US" sz="3200" dirty="0">
                <a:latin typeface="Comic Sans MS" pitchFamily="66" charset="0"/>
              </a:rPr>
              <a:t>   Two kinds of harm to potential markets 	</a:t>
            </a:r>
            <a:r>
              <a:rPr lang="en-US" sz="3200" dirty="0" smtClean="0">
                <a:latin typeface="Comic Sans MS" pitchFamily="66" charset="0"/>
              </a:rPr>
              <a:t> are </a:t>
            </a:r>
            <a:r>
              <a:rPr lang="en-US" sz="3200" dirty="0">
                <a:latin typeface="Comic Sans MS" pitchFamily="66" charset="0"/>
              </a:rPr>
              <a:t>considered:</a:t>
            </a:r>
          </a:p>
          <a:p>
            <a:pPr marL="1435100" indent="-520700">
              <a:spcBef>
                <a:spcPts val="1200"/>
              </a:spcBef>
              <a:buClr>
                <a:schemeClr val="bg1">
                  <a:lumMod val="25000"/>
                </a:schemeClr>
              </a:buClr>
              <a:buFont typeface="Wingdings" pitchFamily="2" charset="2"/>
              <a:buChar char="§"/>
              <a:defRPr/>
            </a:pPr>
            <a:r>
              <a:rPr lang="en-US" sz="2800" dirty="0">
                <a:latin typeface="Comic Sans MS" pitchFamily="66" charset="0"/>
              </a:rPr>
              <a:t>Is the use a direct market substitute for original work?	</a:t>
            </a:r>
          </a:p>
          <a:p>
            <a:pPr marL="1435100" indent="-520700">
              <a:spcBef>
                <a:spcPts val="1200"/>
              </a:spcBef>
              <a:buClr>
                <a:schemeClr val="bg1">
                  <a:lumMod val="25000"/>
                </a:schemeClr>
              </a:buClr>
              <a:buFont typeface="Wingdings" pitchFamily="2" charset="2"/>
              <a:buChar char="§"/>
              <a:defRPr/>
            </a:pPr>
            <a:r>
              <a:rPr lang="en-US" sz="2800" dirty="0">
                <a:latin typeface="Comic Sans MS" pitchFamily="66" charset="0"/>
              </a:rPr>
              <a:t>Does the use limit other potential market opportunities, e.g., licensing?</a:t>
            </a:r>
          </a:p>
          <a:p>
            <a:pPr marL="520700" indent="-520700">
              <a:spcBef>
                <a:spcPts val="1200"/>
              </a:spcBef>
              <a:buClr>
                <a:schemeClr val="tx2"/>
              </a:buClr>
              <a:buFont typeface="Arial" pitchFamily="34" charset="0"/>
              <a:buChar char="•"/>
              <a:defRPr/>
            </a:pPr>
            <a:endParaRPr lang="en-US" sz="3200" dirty="0">
              <a:latin typeface="Comic Sans MS" pitchFamily="66" charset="0"/>
            </a:endParaRPr>
          </a:p>
        </p:txBody>
      </p:sp>
    </p:spTree>
    <p:extLst>
      <p:ext uri="{BB962C8B-B14F-4D97-AF65-F5344CB8AC3E}">
        <p14:creationId xmlns:p14="http://schemas.microsoft.com/office/powerpoint/2010/main" val="401669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allAtOnce"/>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381000" y="304800"/>
            <a:ext cx="8458200" cy="677108"/>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defRPr/>
            </a:pPr>
            <a:r>
              <a:rPr lang="en-US" sz="3800" dirty="0">
                <a:solidFill>
                  <a:srgbClr val="FFFFFF"/>
                </a:solidFill>
                <a:latin typeface="Comic Sans MS" pitchFamily="66" charset="0"/>
              </a:rPr>
              <a:t>Case Law: Test of “Fair Use”</a:t>
            </a:r>
          </a:p>
        </p:txBody>
      </p:sp>
      <p:sp>
        <p:nvSpPr>
          <p:cNvPr id="52227" name="Text Box 6"/>
          <p:cNvSpPr txBox="1">
            <a:spLocks noChangeArrowheads="1"/>
          </p:cNvSpPr>
          <p:nvPr/>
        </p:nvSpPr>
        <p:spPr bwMode="auto">
          <a:xfrm>
            <a:off x="0" y="1295400"/>
            <a:ext cx="9144000" cy="5003800"/>
          </a:xfrm>
          <a:prstGeom prst="rect">
            <a:avLst/>
          </a:prstGeom>
          <a:noFill/>
          <a:ln w="9525">
            <a:noFill/>
            <a:miter lim="800000"/>
            <a:headEnd/>
            <a:tailEnd/>
          </a:ln>
        </p:spPr>
        <p:txBody>
          <a:bodyPr>
            <a:spAutoFit/>
          </a:bodyPr>
          <a:lstStyle/>
          <a:p>
            <a:pPr marL="338138" indent="-338138" algn="ctr">
              <a:spcBef>
                <a:spcPct val="50000"/>
              </a:spcBef>
              <a:buClr>
                <a:schemeClr val="tx2"/>
              </a:buClr>
              <a:defRPr/>
            </a:pPr>
            <a:r>
              <a:rPr lang="en-US" sz="2400" b="1" dirty="0">
                <a:latin typeface="Times New Roman" pitchFamily="18" charset="0"/>
              </a:rPr>
              <a:t>	</a:t>
            </a:r>
            <a:r>
              <a:rPr lang="en-US" sz="3600" b="1" dirty="0">
                <a:solidFill>
                  <a:schemeClr val="bg1">
                    <a:lumMod val="25000"/>
                  </a:schemeClr>
                </a:solidFill>
                <a:latin typeface="Comic Sans MS" pitchFamily="66" charset="0"/>
              </a:rPr>
              <a:t>1991 – Basic Books, Inc. v. Kinko’s Graphics Corp.</a:t>
            </a:r>
            <a:endParaRPr lang="en-US" sz="2400" b="1" dirty="0">
              <a:solidFill>
                <a:schemeClr val="bg1">
                  <a:lumMod val="25000"/>
                </a:schemeClr>
              </a:solidFill>
              <a:latin typeface="Comic Sans MS" pitchFamily="66" charset="0"/>
            </a:endParaRPr>
          </a:p>
          <a:p>
            <a:pPr marL="458788" lvl="1" indent="-6350">
              <a:spcBef>
                <a:spcPct val="30000"/>
              </a:spcBef>
              <a:defRPr/>
            </a:pPr>
            <a:r>
              <a:rPr lang="en-US" sz="2400" dirty="0">
                <a:latin typeface="Comic Sans MS" pitchFamily="66" charset="0"/>
              </a:rPr>
              <a:t>A Federal District Court in New York ruled that Kinko’s Graphic Corporation infringed copyrights, and </a:t>
            </a:r>
            <a:r>
              <a:rPr lang="en-US" sz="2400" b="1" u="sng" dirty="0">
                <a:latin typeface="Comic Sans MS" pitchFamily="66" charset="0"/>
              </a:rPr>
              <a:t>did not exercise fair use</a:t>
            </a:r>
            <a:r>
              <a:rPr lang="en-US" sz="2400" b="1" dirty="0">
                <a:latin typeface="Comic Sans MS" pitchFamily="66" charset="0"/>
              </a:rPr>
              <a:t>,</a:t>
            </a:r>
            <a:r>
              <a:rPr lang="en-US" sz="2400" dirty="0">
                <a:latin typeface="Comic Sans MS" pitchFamily="66" charset="0"/>
              </a:rPr>
              <a:t> when it photocopied course packs that included book chapters, and then sold them to students for class work.  The court found that most of the fair use factors worked against Kinko’s in this case, especially given Kinko’s </a:t>
            </a:r>
            <a:r>
              <a:rPr lang="en-US" sz="2400" b="1" u="sng" dirty="0">
                <a:latin typeface="Comic Sans MS" pitchFamily="66" charset="0"/>
              </a:rPr>
              <a:t>profit motive</a:t>
            </a:r>
            <a:r>
              <a:rPr lang="en-US" sz="2400" b="1" dirty="0">
                <a:latin typeface="Comic Sans MS" pitchFamily="66" charset="0"/>
              </a:rPr>
              <a:t> </a:t>
            </a:r>
            <a:r>
              <a:rPr lang="en-US" sz="2400" dirty="0">
                <a:latin typeface="Comic Sans MS" pitchFamily="66" charset="0"/>
              </a:rPr>
              <a:t>in making the copies.  Additionally, the court found that the classroom guidelines did not apply to Kinko’s.  The court did not rule that course packs cannot constitute fair use in other circumstances.</a:t>
            </a:r>
          </a:p>
        </p:txBody>
      </p:sp>
    </p:spTree>
    <p:extLst>
      <p:ext uri="{BB962C8B-B14F-4D97-AF65-F5344CB8AC3E}">
        <p14:creationId xmlns:p14="http://schemas.microsoft.com/office/powerpoint/2010/main" val="207999401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228600" y="288925"/>
            <a:ext cx="8686800" cy="1261884"/>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Other </a:t>
            </a:r>
            <a:r>
              <a:rPr lang="en-US" sz="3800" dirty="0" smtClean="0">
                <a:solidFill>
                  <a:srgbClr val="FFFFFF"/>
                </a:solidFill>
                <a:latin typeface="Comic Sans MS" pitchFamily="66" charset="0"/>
              </a:rPr>
              <a:t>factors </a:t>
            </a:r>
            <a:r>
              <a:rPr lang="en-US" sz="3800" dirty="0">
                <a:solidFill>
                  <a:srgbClr val="FFFFFF"/>
                </a:solidFill>
                <a:latin typeface="Comic Sans MS" pitchFamily="66" charset="0"/>
              </a:rPr>
              <a:t>c</a:t>
            </a:r>
            <a:r>
              <a:rPr lang="en-US" sz="3800" dirty="0" smtClean="0">
                <a:solidFill>
                  <a:srgbClr val="FFFFFF"/>
                </a:solidFill>
                <a:latin typeface="Comic Sans MS" pitchFamily="66" charset="0"/>
              </a:rPr>
              <a:t>onsidered </a:t>
            </a:r>
            <a:r>
              <a:rPr lang="en-US" sz="3800" dirty="0">
                <a:solidFill>
                  <a:srgbClr val="FFFFFF"/>
                </a:solidFill>
                <a:latin typeface="Comic Sans MS" pitchFamily="66" charset="0"/>
              </a:rPr>
              <a:t>by the </a:t>
            </a:r>
            <a:r>
              <a:rPr lang="en-US" sz="3800" dirty="0" smtClean="0">
                <a:solidFill>
                  <a:srgbClr val="FFFFFF"/>
                </a:solidFill>
                <a:latin typeface="Comic Sans MS" pitchFamily="66" charset="0"/>
              </a:rPr>
              <a:t>courts </a:t>
            </a:r>
            <a:r>
              <a:rPr lang="en-US" sz="3800" dirty="0">
                <a:solidFill>
                  <a:srgbClr val="FFFFFF"/>
                </a:solidFill>
                <a:latin typeface="Comic Sans MS" pitchFamily="66" charset="0"/>
              </a:rPr>
              <a:t>in </a:t>
            </a:r>
            <a:r>
              <a:rPr lang="en-US" sz="3800" dirty="0" smtClean="0">
                <a:solidFill>
                  <a:srgbClr val="FFFFFF"/>
                </a:solidFill>
                <a:latin typeface="Comic Sans MS" pitchFamily="66" charset="0"/>
              </a:rPr>
              <a:t>determining </a:t>
            </a:r>
            <a:r>
              <a:rPr lang="en-US" sz="3800" dirty="0">
                <a:solidFill>
                  <a:srgbClr val="FFFFFF"/>
                </a:solidFill>
                <a:latin typeface="Comic Sans MS" pitchFamily="66" charset="0"/>
              </a:rPr>
              <a:t>Fair Use</a:t>
            </a:r>
          </a:p>
        </p:txBody>
      </p:sp>
      <p:sp>
        <p:nvSpPr>
          <p:cNvPr id="53251" name="Text Box 6"/>
          <p:cNvSpPr txBox="1">
            <a:spLocks noChangeArrowheads="1"/>
          </p:cNvSpPr>
          <p:nvPr/>
        </p:nvSpPr>
        <p:spPr bwMode="auto">
          <a:xfrm>
            <a:off x="0" y="1905000"/>
            <a:ext cx="9144000" cy="3895725"/>
          </a:xfrm>
          <a:prstGeom prst="rect">
            <a:avLst/>
          </a:prstGeom>
          <a:noFill/>
          <a:ln w="9525">
            <a:noFill/>
            <a:miter lim="800000"/>
            <a:headEnd/>
            <a:tailEnd/>
          </a:ln>
        </p:spPr>
        <p:txBody>
          <a:bodyPr>
            <a:spAutoFit/>
          </a:bodyPr>
          <a:lstStyle/>
          <a:p>
            <a:pPr>
              <a:spcBef>
                <a:spcPts val="1200"/>
              </a:spcBef>
              <a:buClr>
                <a:schemeClr val="accent6">
                  <a:lumMod val="75000"/>
                </a:schemeClr>
              </a:buClr>
              <a:defRPr/>
            </a:pPr>
            <a:r>
              <a:rPr lang="en-US" sz="3600" b="1" dirty="0">
                <a:latin typeface="Times New Roman" pitchFamily="18" charset="0"/>
              </a:rPr>
              <a:t>  </a:t>
            </a:r>
            <a:r>
              <a:rPr lang="en-US" sz="3600" dirty="0">
                <a:latin typeface="Comic Sans MS" pitchFamily="66" charset="0"/>
              </a:rPr>
              <a:t>Codes Developed by Professional Groups:</a:t>
            </a:r>
          </a:p>
          <a:p>
            <a:pPr marL="746125" lvl="1" indent="-231775">
              <a:spcBef>
                <a:spcPct val="20000"/>
              </a:spcBef>
              <a:buClr>
                <a:schemeClr val="bg1">
                  <a:lumMod val="25000"/>
                </a:schemeClr>
              </a:buClr>
              <a:buFont typeface="Wingdings" pitchFamily="2" charset="2"/>
              <a:buChar char="§"/>
              <a:defRPr/>
            </a:pPr>
            <a:r>
              <a:rPr lang="en-US" sz="3200" dirty="0">
                <a:latin typeface="Comic Sans MS" pitchFamily="66" charset="0"/>
              </a:rPr>
              <a:t>Documentary Filmmakers Statement of Best Practices for Fair Use - 2005</a:t>
            </a:r>
          </a:p>
          <a:p>
            <a:pPr marL="746125" lvl="1" indent="-231775">
              <a:spcBef>
                <a:spcPct val="20000"/>
              </a:spcBef>
              <a:buClr>
                <a:schemeClr val="bg1">
                  <a:lumMod val="25000"/>
                </a:schemeClr>
              </a:buClr>
              <a:buFont typeface="Wingdings" pitchFamily="2" charset="2"/>
              <a:buChar char="§"/>
              <a:defRPr/>
            </a:pPr>
            <a:r>
              <a:rPr lang="en-US" sz="3200" dirty="0">
                <a:latin typeface="Comic Sans MS" pitchFamily="66" charset="0"/>
              </a:rPr>
              <a:t>Code of Best Practices for Fair Use in Media Literacy Education - 2008</a:t>
            </a:r>
          </a:p>
          <a:p>
            <a:pPr marL="746125" lvl="1" indent="-231775">
              <a:spcBef>
                <a:spcPct val="20000"/>
              </a:spcBef>
              <a:buClr>
                <a:schemeClr val="bg1">
                  <a:lumMod val="25000"/>
                </a:schemeClr>
              </a:buClr>
              <a:buFont typeface="Wingdings" pitchFamily="2" charset="2"/>
              <a:buChar char="§"/>
              <a:defRPr/>
            </a:pPr>
            <a:r>
              <a:rPr lang="en-US" sz="3200" dirty="0">
                <a:latin typeface="Comic Sans MS" pitchFamily="66" charset="0"/>
              </a:rPr>
              <a:t>Code of Best Practices for Fair Use for Online Video - 2009 </a:t>
            </a:r>
          </a:p>
        </p:txBody>
      </p:sp>
    </p:spTree>
    <p:extLst>
      <p:ext uri="{BB962C8B-B14F-4D97-AF65-F5344CB8AC3E}">
        <p14:creationId xmlns:p14="http://schemas.microsoft.com/office/powerpoint/2010/main" val="357797329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228600" y="288925"/>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Fair Use </a:t>
            </a:r>
            <a:r>
              <a:rPr lang="en-US" sz="3800" dirty="0" smtClean="0">
                <a:solidFill>
                  <a:srgbClr val="FFFFFF"/>
                </a:solidFill>
                <a:latin typeface="Comic Sans MS" pitchFamily="66" charset="0"/>
              </a:rPr>
              <a:t>summary </a:t>
            </a:r>
            <a:r>
              <a:rPr lang="en-US" sz="3800" dirty="0">
                <a:solidFill>
                  <a:srgbClr val="FFFFFF"/>
                </a:solidFill>
                <a:latin typeface="Comic Sans MS" pitchFamily="66" charset="0"/>
              </a:rPr>
              <a:t>for </a:t>
            </a:r>
            <a:r>
              <a:rPr lang="en-US" sz="3800" dirty="0" smtClean="0">
                <a:solidFill>
                  <a:srgbClr val="FFFFFF"/>
                </a:solidFill>
                <a:latin typeface="Comic Sans MS" pitchFamily="66" charset="0"/>
              </a:rPr>
              <a:t>educators</a:t>
            </a:r>
            <a:endParaRPr lang="en-US" sz="3800" dirty="0">
              <a:solidFill>
                <a:srgbClr val="FFFFFF"/>
              </a:solidFill>
              <a:latin typeface="Comic Sans MS" pitchFamily="66" charset="0"/>
            </a:endParaRPr>
          </a:p>
        </p:txBody>
      </p:sp>
      <p:sp>
        <p:nvSpPr>
          <p:cNvPr id="26627" name="Text Box 6"/>
          <p:cNvSpPr txBox="1">
            <a:spLocks noChangeArrowheads="1"/>
          </p:cNvSpPr>
          <p:nvPr/>
        </p:nvSpPr>
        <p:spPr bwMode="auto">
          <a:xfrm>
            <a:off x="76200" y="609600"/>
            <a:ext cx="9144000" cy="5539978"/>
          </a:xfrm>
          <a:prstGeom prst="rect">
            <a:avLst/>
          </a:prstGeom>
          <a:noFill/>
          <a:ln w="9525">
            <a:noFill/>
            <a:miter lim="800000"/>
            <a:headEnd/>
            <a:tailEnd/>
          </a:ln>
        </p:spPr>
        <p:txBody>
          <a:bodyPr>
            <a:spAutoFit/>
          </a:bodyPr>
          <a:lstStyle/>
          <a:p>
            <a:pPr marL="63500" indent="508000">
              <a:spcBef>
                <a:spcPts val="1200"/>
              </a:spcBef>
              <a:buClr>
                <a:schemeClr val="tx2"/>
              </a:buClr>
              <a:defRPr/>
            </a:pPr>
            <a:r>
              <a:rPr lang="en-US" sz="3200" b="1" i="1" dirty="0">
                <a:latin typeface="Times New Roman" pitchFamily="18" charset="0"/>
              </a:rPr>
              <a:t>   </a:t>
            </a:r>
            <a:endParaRPr lang="en-US" sz="3200" b="1" i="1" u="sng" dirty="0">
              <a:solidFill>
                <a:srgbClr val="077F43"/>
              </a:solidFill>
              <a:latin typeface="Times New Roman" pitchFamily="18" charset="0"/>
            </a:endParaRPr>
          </a:p>
          <a:p>
            <a:pPr marL="63500">
              <a:spcBef>
                <a:spcPts val="1200"/>
              </a:spcBef>
              <a:buClr>
                <a:schemeClr val="accent6">
                  <a:lumMod val="50000"/>
                </a:schemeClr>
              </a:buClr>
              <a:defRPr/>
            </a:pPr>
            <a:r>
              <a:rPr lang="en-US" sz="3000" dirty="0" smtClean="0">
                <a:latin typeface="Comic Sans MS" pitchFamily="66" charset="0"/>
              </a:rPr>
              <a:t>Examples </a:t>
            </a:r>
            <a:r>
              <a:rPr lang="en-US" sz="3000" dirty="0">
                <a:latin typeface="Comic Sans MS" pitchFamily="66" charset="0"/>
              </a:rPr>
              <a:t>of Fair Use in education:</a:t>
            </a:r>
          </a:p>
          <a:p>
            <a:pPr marL="1092200" indent="-228600">
              <a:spcBef>
                <a:spcPts val="1200"/>
              </a:spcBef>
              <a:buClr>
                <a:schemeClr val="bg1">
                  <a:lumMod val="25000"/>
                </a:schemeClr>
              </a:buClr>
              <a:buFont typeface="Wingdings" pitchFamily="2" charset="2"/>
              <a:buChar char="§"/>
              <a:defRPr/>
            </a:pPr>
            <a:r>
              <a:rPr lang="en-US" sz="2800" dirty="0">
                <a:latin typeface="Comic Sans MS" pitchFamily="66" charset="0"/>
              </a:rPr>
              <a:t>Minimal use for classroom </a:t>
            </a:r>
            <a:r>
              <a:rPr lang="en-US" sz="2800" dirty="0" smtClean="0">
                <a:latin typeface="Comic Sans MS" pitchFamily="66" charset="0"/>
              </a:rPr>
              <a:t>instruction. </a:t>
            </a:r>
            <a:endParaRPr lang="en-US" sz="2800" dirty="0">
              <a:latin typeface="Comic Sans MS" pitchFamily="66" charset="0"/>
            </a:endParaRPr>
          </a:p>
          <a:p>
            <a:pPr marL="1143000" indent="-279400">
              <a:spcBef>
                <a:spcPts val="1200"/>
              </a:spcBef>
              <a:buClr>
                <a:schemeClr val="bg1">
                  <a:lumMod val="25000"/>
                </a:schemeClr>
              </a:buClr>
              <a:buFont typeface="Wingdings" pitchFamily="2" charset="2"/>
              <a:buChar char="§"/>
              <a:defRPr/>
            </a:pPr>
            <a:r>
              <a:rPr lang="en-US" sz="2800" dirty="0">
                <a:latin typeface="Comic Sans MS" pitchFamily="66" charset="0"/>
              </a:rPr>
              <a:t>Using quotes </a:t>
            </a:r>
            <a:r>
              <a:rPr lang="en-US" sz="2800" dirty="0" smtClean="0">
                <a:latin typeface="Comic Sans MS" pitchFamily="66" charset="0"/>
              </a:rPr>
              <a:t>in </a:t>
            </a:r>
            <a:r>
              <a:rPr lang="en-US" sz="2800" dirty="0">
                <a:latin typeface="Comic Sans MS" pitchFamily="66" charset="0"/>
              </a:rPr>
              <a:t>a book review to illustrate the author’s </a:t>
            </a:r>
            <a:r>
              <a:rPr lang="en-US" sz="2800" dirty="0" smtClean="0">
                <a:latin typeface="Comic Sans MS" pitchFamily="66" charset="0"/>
              </a:rPr>
              <a:t>style.</a:t>
            </a:r>
          </a:p>
          <a:p>
            <a:pPr marL="1143000" indent="-279400">
              <a:spcBef>
                <a:spcPts val="1200"/>
              </a:spcBef>
              <a:buClr>
                <a:schemeClr val="bg1">
                  <a:lumMod val="25000"/>
                </a:schemeClr>
              </a:buClr>
              <a:buFont typeface="Wingdings" pitchFamily="2" charset="2"/>
              <a:buChar char="§"/>
              <a:defRPr/>
            </a:pPr>
            <a:r>
              <a:rPr lang="en-US" sz="2800" b="1" u="sng" dirty="0" smtClean="0">
                <a:solidFill>
                  <a:schemeClr val="bg1">
                    <a:lumMod val="25000"/>
                  </a:schemeClr>
                </a:solidFill>
                <a:latin typeface="Comic Sans MS" pitchFamily="66" charset="0"/>
              </a:rPr>
              <a:t>Be </a:t>
            </a:r>
            <a:r>
              <a:rPr lang="en-US" sz="2800" b="1" u="sng" dirty="0">
                <a:solidFill>
                  <a:schemeClr val="bg1">
                    <a:lumMod val="25000"/>
                  </a:schemeClr>
                </a:solidFill>
                <a:latin typeface="Comic Sans MS" pitchFamily="66" charset="0"/>
              </a:rPr>
              <a:t>careful with web postings</a:t>
            </a:r>
            <a:r>
              <a:rPr lang="en-US" sz="2800" b="1" dirty="0">
                <a:solidFill>
                  <a:schemeClr val="bg1">
                    <a:lumMod val="25000"/>
                  </a:schemeClr>
                </a:solidFill>
                <a:latin typeface="Comic Sans MS" pitchFamily="66" charset="0"/>
              </a:rPr>
              <a:t>! </a:t>
            </a:r>
            <a:r>
              <a:rPr lang="en-US" sz="2800" dirty="0">
                <a:latin typeface="Comic Sans MS" pitchFamily="66" charset="0"/>
              </a:rPr>
              <a:t>In 2000, the court found Free Republic guilty of copyright infringement </a:t>
            </a:r>
            <a:r>
              <a:rPr lang="en-US" sz="2800" dirty="0" smtClean="0">
                <a:latin typeface="Comic Sans MS" pitchFamily="66" charset="0"/>
              </a:rPr>
              <a:t>for </a:t>
            </a:r>
            <a:r>
              <a:rPr lang="en-US" sz="2800" dirty="0">
                <a:latin typeface="Comic Sans MS" pitchFamily="66" charset="0"/>
              </a:rPr>
              <a:t>copying the full text of LA Times news articles and </a:t>
            </a:r>
            <a:r>
              <a:rPr lang="en-US" sz="2800" dirty="0" smtClean="0">
                <a:latin typeface="Comic Sans MS" pitchFamily="66" charset="0"/>
              </a:rPr>
              <a:t>them posting </a:t>
            </a:r>
            <a:r>
              <a:rPr lang="en-US" sz="2800" dirty="0">
                <a:latin typeface="Comic Sans MS" pitchFamily="66" charset="0"/>
              </a:rPr>
              <a:t>for free on their website, thus allowing readers to avoid paying normal fees to the LA Times!   </a:t>
            </a:r>
          </a:p>
        </p:txBody>
      </p:sp>
    </p:spTree>
    <p:extLst>
      <p:ext uri="{BB962C8B-B14F-4D97-AF65-F5344CB8AC3E}">
        <p14:creationId xmlns:p14="http://schemas.microsoft.com/office/powerpoint/2010/main" val="263007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
          <p:cNvSpPr txBox="1">
            <a:spLocks noChangeArrowheads="1"/>
          </p:cNvSpPr>
          <p:nvPr/>
        </p:nvSpPr>
        <p:spPr bwMode="auto">
          <a:xfrm>
            <a:off x="241300" y="292100"/>
            <a:ext cx="8686800" cy="1261884"/>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Parody: Fair Use or Copyright Infringement?</a:t>
            </a:r>
          </a:p>
        </p:txBody>
      </p:sp>
      <p:sp>
        <p:nvSpPr>
          <p:cNvPr id="55299" name="Text Box 7"/>
          <p:cNvSpPr txBox="1">
            <a:spLocks noChangeArrowheads="1"/>
          </p:cNvSpPr>
          <p:nvPr/>
        </p:nvSpPr>
        <p:spPr bwMode="auto">
          <a:xfrm>
            <a:off x="0" y="1581150"/>
            <a:ext cx="8763000" cy="4601260"/>
          </a:xfrm>
          <a:prstGeom prst="rect">
            <a:avLst/>
          </a:prstGeom>
          <a:noFill/>
          <a:ln w="9525">
            <a:noFill/>
            <a:miter lim="800000"/>
            <a:headEnd/>
            <a:tailEnd/>
          </a:ln>
        </p:spPr>
        <p:txBody>
          <a:bodyPr>
            <a:spAutoFit/>
          </a:bodyPr>
          <a:lstStyle/>
          <a:p>
            <a:pPr marL="695325" lvl="1" indent="-293688">
              <a:spcBef>
                <a:spcPct val="50000"/>
              </a:spcBef>
              <a:spcAft>
                <a:spcPct val="50000"/>
              </a:spcAft>
              <a:buClr>
                <a:schemeClr val="tx2"/>
              </a:buClr>
              <a:defRPr/>
            </a:pPr>
            <a:r>
              <a:rPr lang="en-US" sz="3200" b="1" i="1" dirty="0">
                <a:latin typeface="Times New Roman" pitchFamily="18" charset="0"/>
              </a:rPr>
              <a:t>	</a:t>
            </a:r>
            <a:r>
              <a:rPr lang="en-US" sz="2900" dirty="0">
                <a:latin typeface="Comic Sans MS" pitchFamily="66" charset="0"/>
              </a:rPr>
              <a:t>A </a:t>
            </a:r>
            <a:r>
              <a:rPr lang="en-US" sz="2900" b="1" u="sng" dirty="0">
                <a:solidFill>
                  <a:schemeClr val="bg1">
                    <a:lumMod val="25000"/>
                  </a:schemeClr>
                </a:solidFill>
                <a:latin typeface="Comic Sans MS" pitchFamily="66" charset="0"/>
              </a:rPr>
              <a:t>parody</a:t>
            </a:r>
            <a:r>
              <a:rPr lang="en-US" sz="2900" dirty="0">
                <a:latin typeface="Comic Sans MS" pitchFamily="66" charset="0"/>
              </a:rPr>
              <a:t>, because it is a method of criticism, must inevitably make use of another creative work.  This inherently creates a conflict between the creator of the work that is being parodied </a:t>
            </a:r>
            <a:r>
              <a:rPr lang="en-US" sz="2900" dirty="0" smtClean="0">
                <a:latin typeface="Comic Sans MS" pitchFamily="66" charset="0"/>
              </a:rPr>
              <a:t>(no </a:t>
            </a:r>
            <a:r>
              <a:rPr lang="en-US" sz="2900" dirty="0">
                <a:latin typeface="Comic Sans MS" pitchFamily="66" charset="0"/>
              </a:rPr>
              <a:t>one likes to be criticized, made fun of or ridiculed) and the creator of the parody.  It is also highly unlikely that a copyright owner will grant permission or a license to a parodist to use their copyright protected work in creating a parody.</a:t>
            </a:r>
          </a:p>
        </p:txBody>
      </p:sp>
    </p:spTree>
    <p:extLst>
      <p:ext uri="{BB962C8B-B14F-4D97-AF65-F5344CB8AC3E}">
        <p14:creationId xmlns:p14="http://schemas.microsoft.com/office/powerpoint/2010/main" val="421675880"/>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82" name="Text Box 6"/>
          <p:cNvSpPr txBox="1">
            <a:spLocks noChangeArrowheads="1"/>
          </p:cNvSpPr>
          <p:nvPr/>
        </p:nvSpPr>
        <p:spPr bwMode="auto">
          <a:xfrm>
            <a:off x="0" y="1647825"/>
            <a:ext cx="8763000" cy="4246563"/>
          </a:xfrm>
          <a:prstGeom prst="rect">
            <a:avLst/>
          </a:prstGeom>
          <a:noFill/>
          <a:ln w="9525">
            <a:noFill/>
            <a:miter lim="800000"/>
            <a:headEnd/>
            <a:tailEnd/>
          </a:ln>
        </p:spPr>
        <p:txBody>
          <a:bodyPr>
            <a:spAutoFit/>
          </a:bodyPr>
          <a:lstStyle/>
          <a:p>
            <a:pPr marL="695325" lvl="1" indent="-293688">
              <a:spcBef>
                <a:spcPct val="50000"/>
              </a:spcBef>
              <a:spcAft>
                <a:spcPct val="50000"/>
              </a:spcAft>
              <a:buClr>
                <a:schemeClr val="bg1">
                  <a:lumMod val="25000"/>
                </a:schemeClr>
              </a:buClr>
              <a:buFont typeface="Wingdings" pitchFamily="2" charset="2"/>
              <a:buChar char="§"/>
              <a:defRPr/>
            </a:pPr>
            <a:r>
              <a:rPr lang="en-US" sz="3000" dirty="0">
                <a:latin typeface="Comic Sans MS" pitchFamily="66" charset="0"/>
              </a:rPr>
              <a:t>Since copyright law prohibits the substantial use of a copyrighted work without permission of the copyright owner, it may be necessary for the parodist to rely on the </a:t>
            </a:r>
            <a:r>
              <a:rPr lang="en-US" sz="3000" b="1" u="sng" dirty="0">
                <a:solidFill>
                  <a:schemeClr val="bg1">
                    <a:lumMod val="25000"/>
                  </a:schemeClr>
                </a:solidFill>
                <a:latin typeface="Comic Sans MS" pitchFamily="66" charset="0"/>
              </a:rPr>
              <a:t>fair-use defense</a:t>
            </a:r>
            <a:r>
              <a:rPr lang="en-US" sz="3000" b="1" dirty="0">
                <a:solidFill>
                  <a:schemeClr val="bg1">
                    <a:lumMod val="25000"/>
                  </a:schemeClr>
                </a:solidFill>
                <a:latin typeface="Comic Sans MS" pitchFamily="66" charset="0"/>
              </a:rPr>
              <a:t> </a:t>
            </a:r>
            <a:r>
              <a:rPr lang="en-US" sz="3000" dirty="0">
                <a:latin typeface="Comic Sans MS" pitchFamily="66" charset="0"/>
              </a:rPr>
              <a:t>to forestall any liability for copyright infringement. </a:t>
            </a:r>
          </a:p>
          <a:p>
            <a:pPr marL="695325" lvl="1" indent="-293688">
              <a:spcBef>
                <a:spcPct val="50000"/>
              </a:spcBef>
              <a:spcAft>
                <a:spcPct val="50000"/>
              </a:spcAft>
              <a:buClr>
                <a:schemeClr val="bg1">
                  <a:lumMod val="25000"/>
                </a:schemeClr>
              </a:buClr>
              <a:buFont typeface="Wingdings" pitchFamily="2" charset="2"/>
              <a:buChar char="§"/>
              <a:defRPr/>
            </a:pPr>
            <a:r>
              <a:rPr lang="en-US" sz="3000" dirty="0">
                <a:latin typeface="Comic Sans MS" pitchFamily="66" charset="0"/>
              </a:rPr>
              <a:t>Another defense – first amendment right of </a:t>
            </a:r>
            <a:r>
              <a:rPr lang="en-US" sz="3000" b="1" u="sng" dirty="0">
                <a:solidFill>
                  <a:schemeClr val="bg1">
                    <a:lumMod val="25000"/>
                  </a:schemeClr>
                </a:solidFill>
                <a:latin typeface="Comic Sans MS" pitchFamily="66" charset="0"/>
              </a:rPr>
              <a:t>free speech</a:t>
            </a:r>
            <a:r>
              <a:rPr lang="en-US" sz="3000" b="1" dirty="0">
                <a:solidFill>
                  <a:schemeClr val="bg1">
                    <a:lumMod val="25000"/>
                  </a:schemeClr>
                </a:solidFill>
                <a:latin typeface="Comic Sans MS" pitchFamily="66" charset="0"/>
              </a:rPr>
              <a:t>!</a:t>
            </a:r>
          </a:p>
        </p:txBody>
      </p:sp>
      <p:sp>
        <p:nvSpPr>
          <p:cNvPr id="5" name="Text Box 5"/>
          <p:cNvSpPr txBox="1">
            <a:spLocks noChangeArrowheads="1"/>
          </p:cNvSpPr>
          <p:nvPr/>
        </p:nvSpPr>
        <p:spPr bwMode="auto">
          <a:xfrm>
            <a:off x="241300" y="292100"/>
            <a:ext cx="8686800" cy="1261884"/>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Parody: Fair Use or Copyright Infringement?</a:t>
            </a:r>
          </a:p>
        </p:txBody>
      </p:sp>
    </p:spTree>
    <p:extLst>
      <p:ext uri="{BB962C8B-B14F-4D97-AF65-F5344CB8AC3E}">
        <p14:creationId xmlns:p14="http://schemas.microsoft.com/office/powerpoint/2010/main" val="115632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3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auto">
          <a:xfrm>
            <a:off x="228600" y="1677987"/>
            <a:ext cx="9144000" cy="4708981"/>
          </a:xfrm>
          <a:prstGeom prst="rect">
            <a:avLst/>
          </a:prstGeom>
          <a:noFill/>
          <a:ln w="9525">
            <a:noFill/>
            <a:miter lim="800000"/>
            <a:headEnd/>
            <a:tailEnd/>
          </a:ln>
        </p:spPr>
        <p:txBody>
          <a:bodyPr>
            <a:spAutoFit/>
          </a:bodyPr>
          <a:lstStyle/>
          <a:p>
            <a:pPr marL="520700" indent="-457200">
              <a:spcBef>
                <a:spcPts val="0"/>
              </a:spcBef>
              <a:buClr>
                <a:schemeClr val="bg1">
                  <a:lumMod val="25000"/>
                </a:schemeClr>
              </a:buClr>
              <a:buFont typeface="Wingdings" pitchFamily="2" charset="2"/>
              <a:buChar char="§"/>
              <a:defRPr/>
            </a:pPr>
            <a:r>
              <a:rPr lang="en-US" sz="3200" b="1" i="1" dirty="0">
                <a:latin typeface="Times New Roman" pitchFamily="18" charset="0"/>
              </a:rPr>
              <a:t>   </a:t>
            </a:r>
            <a:r>
              <a:rPr lang="en-US" sz="3000" dirty="0">
                <a:latin typeface="Comic Sans MS" pitchFamily="66" charset="0"/>
              </a:rPr>
              <a:t>The courts have distinguished between 	</a:t>
            </a:r>
            <a:r>
              <a:rPr lang="en-US" sz="3000" b="1" u="sng" dirty="0">
                <a:solidFill>
                  <a:schemeClr val="bg1">
                    <a:lumMod val="25000"/>
                  </a:schemeClr>
                </a:solidFill>
                <a:latin typeface="Comic Sans MS" pitchFamily="66" charset="0"/>
              </a:rPr>
              <a:t>parody</a:t>
            </a:r>
            <a:r>
              <a:rPr lang="en-US" sz="3000" dirty="0">
                <a:solidFill>
                  <a:schemeClr val="bg1">
                    <a:lumMod val="25000"/>
                  </a:schemeClr>
                </a:solidFill>
                <a:latin typeface="Comic Sans MS" pitchFamily="66" charset="0"/>
              </a:rPr>
              <a:t> </a:t>
            </a:r>
            <a:r>
              <a:rPr lang="en-US" sz="3000" dirty="0">
                <a:latin typeface="Comic Sans MS" pitchFamily="66" charset="0"/>
              </a:rPr>
              <a:t>(using a work in order to poke fun at 	or comment on the work itself) and </a:t>
            </a:r>
            <a:r>
              <a:rPr lang="en-US" sz="3000" b="1" u="sng" dirty="0">
                <a:solidFill>
                  <a:schemeClr val="bg1">
                    <a:lumMod val="25000"/>
                  </a:schemeClr>
                </a:solidFill>
                <a:latin typeface="Comic Sans MS" pitchFamily="66" charset="0"/>
              </a:rPr>
              <a:t>satire</a:t>
            </a:r>
            <a:r>
              <a:rPr lang="en-US" sz="3000" dirty="0">
                <a:latin typeface="Comic Sans MS" pitchFamily="66" charset="0"/>
              </a:rPr>
              <a:t>  	(using a work to poke fun at or comment on 	something else</a:t>
            </a:r>
            <a:r>
              <a:rPr lang="en-US" sz="3000" dirty="0" smtClean="0">
                <a:latin typeface="Comic Sans MS" pitchFamily="66" charset="0"/>
              </a:rPr>
              <a:t>).</a:t>
            </a:r>
          </a:p>
          <a:p>
            <a:pPr marL="349250" indent="-285750">
              <a:spcBef>
                <a:spcPts val="0"/>
              </a:spcBef>
              <a:buClr>
                <a:schemeClr val="bg1">
                  <a:lumMod val="25000"/>
                </a:schemeClr>
              </a:buClr>
              <a:buFont typeface="Wingdings" pitchFamily="2" charset="2"/>
              <a:buChar char="§"/>
              <a:defRPr/>
            </a:pPr>
            <a:endParaRPr lang="en-US" sz="1400" dirty="0">
              <a:latin typeface="Comic Sans MS" pitchFamily="66" charset="0"/>
            </a:endParaRPr>
          </a:p>
          <a:p>
            <a:pPr marL="520700" indent="-457200">
              <a:spcBef>
                <a:spcPts val="0"/>
              </a:spcBef>
              <a:buClr>
                <a:schemeClr val="bg1">
                  <a:lumMod val="25000"/>
                </a:schemeClr>
              </a:buClr>
              <a:buFont typeface="Wingdings" pitchFamily="2" charset="2"/>
              <a:buChar char="§"/>
              <a:defRPr/>
            </a:pPr>
            <a:r>
              <a:rPr lang="en-US" sz="3000" dirty="0">
                <a:latin typeface="Comic Sans MS" pitchFamily="66" charset="0"/>
              </a:rPr>
              <a:t>   Parodies seem to get more favorable 	</a:t>
            </a:r>
            <a:r>
              <a:rPr lang="en-US" sz="3000" dirty="0" smtClean="0">
                <a:latin typeface="Comic Sans MS" pitchFamily="66" charset="0"/>
              </a:rPr>
              <a:t>treatment.</a:t>
            </a:r>
            <a:endParaRPr lang="en-US" sz="3000" dirty="0">
              <a:latin typeface="Comic Sans MS" pitchFamily="66" charset="0"/>
            </a:endParaRPr>
          </a:p>
          <a:p>
            <a:pPr marL="285750" indent="-285750">
              <a:spcBef>
                <a:spcPts val="0"/>
              </a:spcBef>
              <a:buClr>
                <a:schemeClr val="bg1">
                  <a:lumMod val="25000"/>
                </a:schemeClr>
              </a:buClr>
              <a:buFont typeface="Wingdings" pitchFamily="2" charset="2"/>
              <a:buChar char="§"/>
              <a:defRPr/>
            </a:pPr>
            <a:endParaRPr lang="en-US" sz="1400" dirty="0">
              <a:latin typeface="Comic Sans MS" pitchFamily="66" charset="0"/>
            </a:endParaRPr>
          </a:p>
          <a:p>
            <a:pPr marL="520700" indent="-520700">
              <a:spcBef>
                <a:spcPts val="0"/>
              </a:spcBef>
              <a:buClr>
                <a:schemeClr val="bg1">
                  <a:lumMod val="25000"/>
                </a:schemeClr>
              </a:buClr>
              <a:buFont typeface="Wingdings" pitchFamily="2" charset="2"/>
              <a:buChar char="§"/>
              <a:defRPr/>
            </a:pPr>
            <a:r>
              <a:rPr lang="en-US" sz="3000" dirty="0">
                <a:latin typeface="Comic Sans MS" pitchFamily="66" charset="0"/>
              </a:rPr>
              <a:t>    In the end, “fair use” is determined by 	application of the same four </a:t>
            </a:r>
            <a:r>
              <a:rPr lang="en-US" sz="3000" dirty="0" smtClean="0">
                <a:latin typeface="Comic Sans MS" pitchFamily="66" charset="0"/>
              </a:rPr>
              <a:t>rules.</a:t>
            </a:r>
            <a:endParaRPr lang="en-US" sz="3000" dirty="0">
              <a:latin typeface="Comic Sans MS" pitchFamily="66" charset="0"/>
            </a:endParaRPr>
          </a:p>
        </p:txBody>
      </p:sp>
      <p:sp>
        <p:nvSpPr>
          <p:cNvPr id="5" name="Text Box 5"/>
          <p:cNvSpPr txBox="1">
            <a:spLocks noChangeArrowheads="1"/>
          </p:cNvSpPr>
          <p:nvPr/>
        </p:nvSpPr>
        <p:spPr bwMode="auto">
          <a:xfrm>
            <a:off x="241300" y="292100"/>
            <a:ext cx="8686800" cy="1261884"/>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a:solidFill>
                  <a:srgbClr val="FFFFFF"/>
                </a:solidFill>
                <a:latin typeface="Comic Sans MS" pitchFamily="66" charset="0"/>
              </a:rPr>
              <a:t>Parody: Fair Use or Copyright Infringement?</a:t>
            </a:r>
          </a:p>
        </p:txBody>
      </p:sp>
    </p:spTree>
    <p:extLst>
      <p:ext uri="{BB962C8B-B14F-4D97-AF65-F5344CB8AC3E}">
        <p14:creationId xmlns:p14="http://schemas.microsoft.com/office/powerpoint/2010/main" val="11129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8600" y="1676400"/>
            <a:ext cx="8763000" cy="4572000"/>
          </a:xfrm>
          <a:ln w="38100">
            <a:noFill/>
          </a:ln>
        </p:spPr>
        <p:txBody>
          <a:bodyPr/>
          <a:lstStyle/>
          <a:p>
            <a:pPr marL="233363" lvl="1" indent="50800">
              <a:buClr>
                <a:schemeClr val="accent6">
                  <a:lumMod val="50000"/>
                </a:schemeClr>
              </a:buClr>
              <a:buSzTx/>
              <a:buFontTx/>
              <a:buNone/>
              <a:defRPr/>
            </a:pPr>
            <a:r>
              <a:rPr lang="en-US" b="1" dirty="0" smtClean="0">
                <a:solidFill>
                  <a:schemeClr val="bg1">
                    <a:lumMod val="25000"/>
                  </a:schemeClr>
                </a:solidFill>
                <a:latin typeface="Comic Sans MS" pitchFamily="66" charset="0"/>
              </a:rPr>
              <a:t>The Tech Transfer Office as “Profit Center”</a:t>
            </a:r>
          </a:p>
          <a:p>
            <a:pPr marL="233363" lvl="1" indent="50800">
              <a:buClr>
                <a:schemeClr val="accent6">
                  <a:lumMod val="50000"/>
                </a:schemeClr>
              </a:buClr>
              <a:buSzTx/>
              <a:buFontTx/>
              <a:buNone/>
              <a:defRPr/>
            </a:pPr>
            <a:r>
              <a:rPr lang="en-US" sz="2600" dirty="0" smtClean="0">
                <a:solidFill>
                  <a:srgbClr val="C00000"/>
                </a:solidFill>
                <a:latin typeface="Comic Sans MS" pitchFamily="66" charset="0"/>
              </a:rPr>
              <a:t>Cherry-picking</a:t>
            </a:r>
            <a:r>
              <a:rPr lang="en-US" sz="2600" dirty="0" smtClean="0">
                <a:latin typeface="Comic Sans MS" pitchFamily="66" charset="0"/>
              </a:rPr>
              <a:t> - Inventions are evaluated using strict business criteria and only the ones predicted to produce the “greatest financial gain” are pursued!</a:t>
            </a:r>
          </a:p>
          <a:p>
            <a:pPr marL="914400" lvl="2" indent="0">
              <a:buClr>
                <a:schemeClr val="accent6">
                  <a:lumMod val="50000"/>
                </a:schemeClr>
              </a:buClr>
              <a:buSzTx/>
              <a:buNone/>
              <a:defRPr/>
            </a:pPr>
            <a:endParaRPr lang="en-US" sz="1400" dirty="0" smtClean="0">
              <a:latin typeface="Comic Sans MS" pitchFamily="66" charset="0"/>
            </a:endParaRPr>
          </a:p>
          <a:p>
            <a:pPr marL="690563" lvl="3">
              <a:buClr>
                <a:srgbClr val="C00000"/>
              </a:buClr>
              <a:buSzTx/>
              <a:buFont typeface="Wingdings" pitchFamily="2" charset="2"/>
              <a:buChar char="ü"/>
              <a:tabLst>
                <a:tab pos="1143000" algn="l"/>
              </a:tabLst>
              <a:defRPr/>
            </a:pPr>
            <a:r>
              <a:rPr lang="en-US" sz="2400" dirty="0" smtClean="0">
                <a:solidFill>
                  <a:srgbClr val="C00000"/>
                </a:solidFill>
                <a:latin typeface="Comic Sans MS" pitchFamily="66" charset="0"/>
              </a:rPr>
              <a:t>  Problem 1</a:t>
            </a:r>
            <a:r>
              <a:rPr lang="en-US" sz="2400" dirty="0" smtClean="0">
                <a:latin typeface="Comic Sans MS" pitchFamily="66" charset="0"/>
              </a:rPr>
              <a:t> – Can’t predict winners accurately. </a:t>
            </a:r>
          </a:p>
          <a:p>
            <a:pPr marL="690563" lvl="3" defTabSz="571500">
              <a:buClr>
                <a:srgbClr val="C00000"/>
              </a:buClr>
              <a:buSzTx/>
              <a:buFont typeface="Wingdings" pitchFamily="2" charset="2"/>
              <a:buChar char="ü"/>
              <a:tabLst>
                <a:tab pos="914400" algn="l"/>
                <a:tab pos="1087438" algn="l"/>
                <a:tab pos="1544638" algn="l"/>
                <a:tab pos="1549400" algn="l"/>
              </a:tabLst>
              <a:defRPr/>
            </a:pPr>
            <a:r>
              <a:rPr lang="en-US" sz="2400" dirty="0" smtClean="0">
                <a:solidFill>
                  <a:srgbClr val="C00000"/>
                </a:solidFill>
                <a:latin typeface="Comic Sans MS" pitchFamily="66" charset="0"/>
              </a:rPr>
              <a:t>  Problem 2</a:t>
            </a:r>
            <a:r>
              <a:rPr lang="en-US" sz="2400" dirty="0" smtClean="0">
                <a:latin typeface="Comic Sans MS" pitchFamily="66" charset="0"/>
              </a:rPr>
              <a:t> - Many good inventions are “left on the  </a:t>
            </a:r>
            <a:r>
              <a:rPr lang="en-US" sz="2400" dirty="0">
                <a:latin typeface="Comic Sans MS" pitchFamily="66" charset="0"/>
              </a:rPr>
              <a:t> </a:t>
            </a:r>
            <a:r>
              <a:rPr lang="en-US" sz="2400" dirty="0" smtClean="0">
                <a:latin typeface="Comic Sans MS" pitchFamily="66" charset="0"/>
              </a:rPr>
              <a:t>	shelf” and are not given the attention they deserve.</a:t>
            </a:r>
          </a:p>
          <a:p>
            <a:pPr marL="690563" lvl="3">
              <a:buClr>
                <a:srgbClr val="C00000"/>
              </a:buClr>
              <a:buSzTx/>
              <a:buFont typeface="Wingdings" pitchFamily="2" charset="2"/>
              <a:buChar char="ü"/>
              <a:tabLst>
                <a:tab pos="914400" algn="l"/>
                <a:tab pos="1025525" algn="l"/>
                <a:tab pos="1549400" algn="l"/>
              </a:tabLst>
              <a:defRPr/>
            </a:pPr>
            <a:r>
              <a:rPr lang="en-US" sz="2400" dirty="0" smtClean="0">
                <a:solidFill>
                  <a:srgbClr val="C00000"/>
                </a:solidFill>
                <a:latin typeface="Comic Sans MS" pitchFamily="66" charset="0"/>
              </a:rPr>
              <a:t>  Problem 3</a:t>
            </a:r>
            <a:r>
              <a:rPr lang="en-US" sz="2400" dirty="0" smtClean="0">
                <a:latin typeface="Comic Sans MS" pitchFamily="66" charset="0"/>
              </a:rPr>
              <a:t> – IP that ultimately provides the most 	societal benefit can’t always be measured purely in 	financial terms.</a:t>
            </a:r>
          </a:p>
        </p:txBody>
      </p:sp>
      <p:sp>
        <p:nvSpPr>
          <p:cNvPr id="4" name="Text Box 3"/>
          <p:cNvSpPr txBox="1">
            <a:spLocks noChangeArrowheads="1"/>
          </p:cNvSpPr>
          <p:nvPr/>
        </p:nvSpPr>
        <p:spPr bwMode="auto">
          <a:xfrm>
            <a:off x="152400" y="304800"/>
            <a:ext cx="8839200" cy="1261884"/>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My view of the “wrong” approach to handling university Tech Transfer</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4032474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228600" y="1143000"/>
            <a:ext cx="8610600" cy="6223000"/>
          </a:xfrm>
          <a:prstGeom prst="rect">
            <a:avLst/>
          </a:prstGeom>
          <a:noFill/>
          <a:ln w="9525">
            <a:noFill/>
            <a:miter lim="800000"/>
            <a:headEnd/>
            <a:tailEnd/>
          </a:ln>
        </p:spPr>
        <p:txBody>
          <a:bodyPr>
            <a:spAutoFit/>
          </a:bodyPr>
          <a:lstStyle/>
          <a:p>
            <a:pPr marL="338138" indent="-338138">
              <a:spcBef>
                <a:spcPct val="50000"/>
              </a:spcBef>
              <a:buClr>
                <a:schemeClr val="bg1">
                  <a:lumMod val="25000"/>
                </a:schemeClr>
              </a:buClr>
              <a:buFont typeface="Wingdings" pitchFamily="2" charset="2"/>
              <a:buChar char="§"/>
              <a:defRPr/>
            </a:pPr>
            <a:r>
              <a:rPr lang="en-US" sz="2800" dirty="0">
                <a:latin typeface="Comic Sans MS" pitchFamily="66" charset="0"/>
              </a:rPr>
              <a:t>Roy Orbison’s publisher, </a:t>
            </a:r>
            <a:r>
              <a:rPr lang="en-US" sz="2800" dirty="0" err="1">
                <a:latin typeface="Comic Sans MS" pitchFamily="66" charset="0"/>
              </a:rPr>
              <a:t>Acuff</a:t>
            </a:r>
            <a:r>
              <a:rPr lang="en-US" sz="2800" dirty="0">
                <a:latin typeface="Comic Sans MS" pitchFamily="66" charset="0"/>
              </a:rPr>
              <a:t>-Rose Music Inc. sued 2 Live Crew in 1989 for their use of Orbison’s “Oh, Pretty Woman” in a mocking rap version with altered </a:t>
            </a:r>
            <a:r>
              <a:rPr lang="en-US" sz="2800" dirty="0" smtClean="0">
                <a:latin typeface="Comic Sans MS" pitchFamily="66" charset="0"/>
              </a:rPr>
              <a:t>lyrics.</a:t>
            </a:r>
            <a:endParaRPr lang="en-US" sz="2800" dirty="0">
              <a:latin typeface="Comic Sans MS" pitchFamily="66" charset="0"/>
            </a:endParaRPr>
          </a:p>
          <a:p>
            <a:pPr marL="338138" indent="-338138">
              <a:spcBef>
                <a:spcPct val="50000"/>
              </a:spcBef>
              <a:buClr>
                <a:schemeClr val="bg1">
                  <a:lumMod val="25000"/>
                </a:schemeClr>
              </a:buClr>
              <a:buFont typeface="Wingdings" pitchFamily="2" charset="2"/>
              <a:buChar char="§"/>
              <a:defRPr/>
            </a:pPr>
            <a:r>
              <a:rPr lang="en-US" sz="2800" dirty="0">
                <a:latin typeface="Comic Sans MS" pitchFamily="66" charset="0"/>
              </a:rPr>
              <a:t>The court viewed 2 Live Crew’s version to be a </a:t>
            </a:r>
            <a:r>
              <a:rPr lang="en-US" sz="2800" b="1" dirty="0">
                <a:solidFill>
                  <a:schemeClr val="bg1">
                    <a:lumMod val="25000"/>
                  </a:schemeClr>
                </a:solidFill>
                <a:latin typeface="Comic Sans MS" pitchFamily="66" charset="0"/>
              </a:rPr>
              <a:t>“ridiculing commentary” </a:t>
            </a:r>
            <a:r>
              <a:rPr lang="en-US" sz="2800" dirty="0">
                <a:latin typeface="Comic Sans MS" pitchFamily="66" charset="0"/>
              </a:rPr>
              <a:t>(thus a parody) on the earlier </a:t>
            </a:r>
            <a:r>
              <a:rPr lang="en-US" sz="2800" dirty="0" smtClean="0">
                <a:latin typeface="Comic Sans MS" pitchFamily="66" charset="0"/>
              </a:rPr>
              <a:t>work.</a:t>
            </a:r>
            <a:endParaRPr lang="en-US" sz="2800" dirty="0">
              <a:latin typeface="Comic Sans MS" pitchFamily="66" charset="0"/>
            </a:endParaRPr>
          </a:p>
          <a:p>
            <a:pPr marL="338138" indent="-338138">
              <a:spcBef>
                <a:spcPct val="50000"/>
              </a:spcBef>
              <a:buClr>
                <a:schemeClr val="bg1">
                  <a:lumMod val="25000"/>
                </a:schemeClr>
              </a:buClr>
              <a:buFont typeface="Wingdings" pitchFamily="2" charset="2"/>
              <a:buChar char="§"/>
              <a:defRPr/>
            </a:pPr>
            <a:r>
              <a:rPr lang="en-US" sz="2800" dirty="0">
                <a:latin typeface="Comic Sans MS" pitchFamily="66" charset="0"/>
              </a:rPr>
              <a:t>The court established that a </a:t>
            </a:r>
            <a:r>
              <a:rPr lang="en-US" sz="2800" dirty="0">
                <a:solidFill>
                  <a:schemeClr val="bg1">
                    <a:lumMod val="25000"/>
                  </a:schemeClr>
                </a:solidFill>
                <a:latin typeface="Comic Sans MS" pitchFamily="66" charset="0"/>
              </a:rPr>
              <a:t>commercial use could be a fair use especially when the markets for an original work and a transformative work are </a:t>
            </a:r>
            <a:r>
              <a:rPr lang="en-US" sz="2800" dirty="0" smtClean="0">
                <a:solidFill>
                  <a:schemeClr val="bg1">
                    <a:lumMod val="25000"/>
                  </a:schemeClr>
                </a:solidFill>
                <a:latin typeface="Comic Sans MS" pitchFamily="66" charset="0"/>
              </a:rPr>
              <a:t>different.</a:t>
            </a:r>
            <a:endParaRPr lang="en-US" sz="2800" dirty="0">
              <a:solidFill>
                <a:schemeClr val="bg1">
                  <a:lumMod val="25000"/>
                </a:schemeClr>
              </a:solidFill>
              <a:latin typeface="Comic Sans MS" pitchFamily="66" charset="0"/>
            </a:endParaRPr>
          </a:p>
          <a:p>
            <a:pPr marL="338138" indent="-338138">
              <a:spcBef>
                <a:spcPct val="50000"/>
              </a:spcBef>
              <a:buClr>
                <a:schemeClr val="tx2"/>
              </a:buClr>
              <a:buFont typeface="Wingdings" pitchFamily="2" charset="2"/>
              <a:buChar char="§"/>
              <a:defRPr/>
            </a:pPr>
            <a:endParaRPr lang="en-US" sz="2400" b="1" dirty="0">
              <a:latin typeface="Times New Roman" pitchFamily="18" charset="0"/>
            </a:endParaRPr>
          </a:p>
          <a:p>
            <a:pPr marL="342900" indent="-342900">
              <a:spcBef>
                <a:spcPct val="10000"/>
              </a:spcBef>
              <a:buClr>
                <a:schemeClr val="tx2"/>
              </a:buClr>
              <a:buFont typeface="Arial" pitchFamily="34" charset="0"/>
              <a:buChar char="•"/>
              <a:defRPr/>
            </a:pPr>
            <a:endParaRPr lang="en-US" sz="2400" b="1" dirty="0">
              <a:latin typeface="Times New Roman" pitchFamily="18" charset="0"/>
            </a:endParaRPr>
          </a:p>
        </p:txBody>
      </p:sp>
      <p:sp>
        <p:nvSpPr>
          <p:cNvPr id="58371" name="Text Box 6"/>
          <p:cNvSpPr txBox="1">
            <a:spLocks noChangeArrowheads="1"/>
          </p:cNvSpPr>
          <p:nvPr/>
        </p:nvSpPr>
        <p:spPr bwMode="auto">
          <a:xfrm>
            <a:off x="228600" y="304800"/>
            <a:ext cx="8763000" cy="677108"/>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marL="338138" indent="-338138" algn="ctr">
              <a:spcBef>
                <a:spcPct val="50000"/>
              </a:spcBef>
              <a:buClr>
                <a:schemeClr val="tx2"/>
              </a:buClr>
              <a:defRPr/>
            </a:pPr>
            <a:r>
              <a:rPr lang="en-US" sz="3800" dirty="0" smtClean="0">
                <a:solidFill>
                  <a:srgbClr val="FFFFFF"/>
                </a:solidFill>
                <a:latin typeface="Comic Sans MS" pitchFamily="66" charset="0"/>
              </a:rPr>
              <a:t>1991 </a:t>
            </a:r>
            <a:r>
              <a:rPr lang="en-US" sz="3800" dirty="0">
                <a:solidFill>
                  <a:srgbClr val="FFFFFF"/>
                </a:solidFill>
                <a:latin typeface="Comic Sans MS" pitchFamily="66" charset="0"/>
              </a:rPr>
              <a:t>Campbell v. </a:t>
            </a:r>
            <a:r>
              <a:rPr lang="en-US" sz="3800" dirty="0" err="1">
                <a:solidFill>
                  <a:srgbClr val="FFFFFF"/>
                </a:solidFill>
                <a:latin typeface="Comic Sans MS" pitchFamily="66" charset="0"/>
              </a:rPr>
              <a:t>Acuff</a:t>
            </a:r>
            <a:r>
              <a:rPr lang="en-US" sz="3800" dirty="0">
                <a:solidFill>
                  <a:srgbClr val="FFFFFF"/>
                </a:solidFill>
                <a:latin typeface="Comic Sans MS" pitchFamily="66" charset="0"/>
              </a:rPr>
              <a:t>-Rose Music</a:t>
            </a:r>
          </a:p>
        </p:txBody>
      </p:sp>
    </p:spTree>
    <p:extLst>
      <p:ext uri="{BB962C8B-B14F-4D97-AF65-F5344CB8AC3E}">
        <p14:creationId xmlns:p14="http://schemas.microsoft.com/office/powerpoint/2010/main" val="80634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228600" y="288925"/>
            <a:ext cx="8686800" cy="708025"/>
          </a:xfrm>
          <a:prstGeom prst="rect">
            <a:avLst/>
          </a:prstGeom>
          <a:noFill/>
          <a:ln w="9525">
            <a:noFill/>
            <a:miter lim="800000"/>
            <a:headEnd/>
            <a:tailEnd/>
          </a:ln>
        </p:spPr>
        <p:txBody>
          <a:bodyPr>
            <a:spAutoFit/>
          </a:bodyPr>
          <a:lstStyle/>
          <a:p>
            <a:pPr algn="ctr">
              <a:defRPr/>
            </a:pPr>
            <a:r>
              <a:rPr lang="en-US" sz="4000" b="1" dirty="0">
                <a:solidFill>
                  <a:schemeClr val="bg1">
                    <a:lumMod val="25000"/>
                  </a:schemeClr>
                </a:solidFill>
                <a:latin typeface="Comic Sans MS" pitchFamily="66" charset="0"/>
              </a:rPr>
              <a:t>Food Chain Barbie!</a:t>
            </a:r>
          </a:p>
        </p:txBody>
      </p:sp>
      <p:sp>
        <p:nvSpPr>
          <p:cNvPr id="26627" name="Text Box 6"/>
          <p:cNvSpPr txBox="1">
            <a:spLocks noChangeArrowheads="1"/>
          </p:cNvSpPr>
          <p:nvPr/>
        </p:nvSpPr>
        <p:spPr bwMode="auto">
          <a:xfrm>
            <a:off x="0" y="2818924"/>
            <a:ext cx="9144000" cy="3200876"/>
          </a:xfrm>
          <a:prstGeom prst="rect">
            <a:avLst/>
          </a:prstGeom>
          <a:noFill/>
          <a:ln w="9525">
            <a:noFill/>
            <a:miter lim="800000"/>
            <a:headEnd/>
            <a:tailEnd/>
          </a:ln>
        </p:spPr>
        <p:txBody>
          <a:bodyPr>
            <a:spAutoFit/>
          </a:bodyPr>
          <a:lstStyle/>
          <a:p>
            <a:pPr marL="63500" indent="508000">
              <a:spcBef>
                <a:spcPts val="1200"/>
              </a:spcBef>
              <a:buClr>
                <a:schemeClr val="bg1">
                  <a:lumMod val="25000"/>
                </a:schemeClr>
              </a:buClr>
              <a:buFont typeface="Wingdings" pitchFamily="2" charset="2"/>
              <a:buChar char="§"/>
              <a:tabLst>
                <a:tab pos="520700" algn="l"/>
                <a:tab pos="800100" algn="l"/>
              </a:tabLst>
              <a:defRPr/>
            </a:pPr>
            <a:r>
              <a:rPr lang="en-US" sz="2600" dirty="0">
                <a:latin typeface="Comic Sans MS" pitchFamily="66" charset="0"/>
                <a:cs typeface="Times New Roman" pitchFamily="18" charset="0"/>
              </a:rPr>
              <a:t>Artist Tom Forsythe’s series of 78 photographs titled 	“Food Chain Barbie” showed pictures of Barbie 	being attacked by vintage household appliances as a 	parody of </a:t>
            </a:r>
            <a:r>
              <a:rPr lang="en-US" sz="2600" b="1" dirty="0">
                <a:solidFill>
                  <a:schemeClr val="bg1">
                    <a:lumMod val="25000"/>
                  </a:schemeClr>
                </a:solidFill>
                <a:latin typeface="Comic Sans MS" pitchFamily="66" charset="0"/>
                <a:cs typeface="Times New Roman" pitchFamily="18" charset="0"/>
              </a:rPr>
              <a:t>“</a:t>
            </a:r>
            <a:r>
              <a:rPr lang="en-US" sz="2600" b="1" u="sng" dirty="0">
                <a:solidFill>
                  <a:schemeClr val="bg1">
                    <a:lumMod val="25000"/>
                  </a:schemeClr>
                </a:solidFill>
                <a:latin typeface="Comic Sans MS" pitchFamily="66" charset="0"/>
                <a:cs typeface="Times New Roman" pitchFamily="18" charset="0"/>
              </a:rPr>
              <a:t>mindless consumer </a:t>
            </a:r>
            <a:r>
              <a:rPr lang="en-US" sz="2600" b="1" u="sng" dirty="0" smtClean="0">
                <a:solidFill>
                  <a:schemeClr val="bg1">
                    <a:lumMod val="25000"/>
                  </a:schemeClr>
                </a:solidFill>
                <a:latin typeface="Comic Sans MS" pitchFamily="66" charset="0"/>
                <a:cs typeface="Times New Roman" pitchFamily="18" charset="0"/>
              </a:rPr>
              <a:t>advertising</a:t>
            </a:r>
            <a:r>
              <a:rPr lang="en-US" sz="2600" b="1" dirty="0" smtClean="0">
                <a:solidFill>
                  <a:schemeClr val="bg1">
                    <a:lumMod val="25000"/>
                  </a:schemeClr>
                </a:solidFill>
                <a:latin typeface="Comic Sans MS" pitchFamily="66" charset="0"/>
                <a:cs typeface="Times New Roman" pitchFamily="18" charset="0"/>
              </a:rPr>
              <a:t>.”</a:t>
            </a:r>
          </a:p>
          <a:p>
            <a:pPr marL="63500" indent="508000">
              <a:spcBef>
                <a:spcPts val="1200"/>
              </a:spcBef>
              <a:buClr>
                <a:schemeClr val="bg1">
                  <a:lumMod val="25000"/>
                </a:schemeClr>
              </a:buClr>
              <a:buFont typeface="Wingdings" pitchFamily="2" charset="2"/>
              <a:buChar char="§"/>
              <a:tabLst>
                <a:tab pos="520700" algn="l"/>
                <a:tab pos="800100" algn="l"/>
              </a:tabLst>
              <a:defRPr/>
            </a:pPr>
            <a:r>
              <a:rPr lang="en-US" sz="2600" dirty="0" smtClean="0">
                <a:latin typeface="Comic Sans MS" pitchFamily="66" charset="0"/>
                <a:cs typeface="Times New Roman" pitchFamily="18" charset="0"/>
              </a:rPr>
              <a:t>Mattel </a:t>
            </a:r>
            <a:r>
              <a:rPr lang="en-US" sz="2600" dirty="0">
                <a:latin typeface="Comic Sans MS" pitchFamily="66" charset="0"/>
                <a:cs typeface="Times New Roman" pitchFamily="18" charset="0"/>
              </a:rPr>
              <a:t>sued for copyright &amp; trademark </a:t>
            </a:r>
            <a:r>
              <a:rPr lang="en-US" sz="2600" dirty="0" smtClean="0">
                <a:latin typeface="Comic Sans MS" pitchFamily="66" charset="0"/>
                <a:cs typeface="Times New Roman" pitchFamily="18" charset="0"/>
              </a:rPr>
              <a:t>infringement.</a:t>
            </a:r>
          </a:p>
          <a:p>
            <a:pPr marL="63500" indent="508000">
              <a:spcBef>
                <a:spcPts val="1200"/>
              </a:spcBef>
              <a:buClr>
                <a:schemeClr val="bg1">
                  <a:lumMod val="25000"/>
                </a:schemeClr>
              </a:buClr>
              <a:buFont typeface="Wingdings" pitchFamily="2" charset="2"/>
              <a:buChar char="§"/>
              <a:tabLst>
                <a:tab pos="520700" algn="l"/>
                <a:tab pos="800100" algn="l"/>
              </a:tabLst>
              <a:defRPr/>
            </a:pPr>
            <a:r>
              <a:rPr lang="en-US" sz="2600" dirty="0" smtClean="0">
                <a:latin typeface="Comic Sans MS" pitchFamily="66" charset="0"/>
                <a:cs typeface="Times New Roman" pitchFamily="18" charset="0"/>
              </a:rPr>
              <a:t>Forsythe</a:t>
            </a:r>
            <a:r>
              <a:rPr lang="en-US" sz="2600" dirty="0">
                <a:latin typeface="Comic Sans MS" pitchFamily="66" charset="0"/>
                <a:cs typeface="Times New Roman" pitchFamily="18" charset="0"/>
              </a:rPr>
              <a:t>, defended by the ACLU, prevailed and </a:t>
            </a:r>
            <a:r>
              <a:rPr lang="en-US" sz="2600" dirty="0" smtClean="0">
                <a:latin typeface="Comic Sans MS" pitchFamily="66" charset="0"/>
                <a:cs typeface="Times New Roman" pitchFamily="18" charset="0"/>
              </a:rPr>
              <a:t>	Mattel </a:t>
            </a:r>
            <a:r>
              <a:rPr lang="en-US" sz="2600" dirty="0">
                <a:latin typeface="Comic Sans MS" pitchFamily="66" charset="0"/>
                <a:cs typeface="Times New Roman" pitchFamily="18" charset="0"/>
              </a:rPr>
              <a:t>lost its final appeal in 2003.</a:t>
            </a:r>
          </a:p>
        </p:txBody>
      </p:sp>
      <p:pic>
        <p:nvPicPr>
          <p:cNvPr id="68612" name="Picture 2" descr="C:\Documents and Settings\quigg\Desktop\forsythe-a.jpg"/>
          <p:cNvPicPr>
            <a:picLocks noChangeAspect="1" noChangeArrowheads="1"/>
          </p:cNvPicPr>
          <p:nvPr/>
        </p:nvPicPr>
        <p:blipFill>
          <a:blip r:embed="rId3" cstate="print"/>
          <a:srcRect/>
          <a:stretch>
            <a:fillRect/>
          </a:stretch>
        </p:blipFill>
        <p:spPr bwMode="auto">
          <a:xfrm>
            <a:off x="304800" y="533400"/>
            <a:ext cx="1066800" cy="1603375"/>
          </a:xfrm>
          <a:prstGeom prst="rect">
            <a:avLst/>
          </a:prstGeom>
          <a:noFill/>
          <a:ln w="9525">
            <a:noFill/>
            <a:miter lim="800000"/>
            <a:headEnd/>
            <a:tailEnd/>
          </a:ln>
        </p:spPr>
      </p:pic>
      <p:pic>
        <p:nvPicPr>
          <p:cNvPr id="68613" name="Picture 3" descr="C:\Documents and Settings\quigg\Desktop\barbiemixer.gif"/>
          <p:cNvPicPr>
            <a:picLocks noChangeAspect="1" noChangeArrowheads="1"/>
          </p:cNvPicPr>
          <p:nvPr/>
        </p:nvPicPr>
        <p:blipFill>
          <a:blip r:embed="rId4" cstate="print"/>
          <a:srcRect/>
          <a:stretch>
            <a:fillRect/>
          </a:stretch>
        </p:blipFill>
        <p:spPr bwMode="auto">
          <a:xfrm>
            <a:off x="1524000" y="1219200"/>
            <a:ext cx="1828800" cy="1219200"/>
          </a:xfrm>
          <a:prstGeom prst="rect">
            <a:avLst/>
          </a:prstGeom>
          <a:noFill/>
          <a:ln w="9525">
            <a:noFill/>
            <a:miter lim="800000"/>
            <a:headEnd/>
            <a:tailEnd/>
          </a:ln>
        </p:spPr>
      </p:pic>
      <p:pic>
        <p:nvPicPr>
          <p:cNvPr id="68614" name="Picture 4" descr="C:\Documents and Settings\quigg\Desktop\forsythe-c.jpg"/>
          <p:cNvPicPr>
            <a:picLocks noChangeAspect="1" noChangeArrowheads="1"/>
          </p:cNvPicPr>
          <p:nvPr/>
        </p:nvPicPr>
        <p:blipFill>
          <a:blip r:embed="rId5" cstate="print"/>
          <a:srcRect/>
          <a:stretch>
            <a:fillRect/>
          </a:stretch>
        </p:blipFill>
        <p:spPr bwMode="auto">
          <a:xfrm>
            <a:off x="3657600" y="1066800"/>
            <a:ext cx="1676400" cy="1387475"/>
          </a:xfrm>
          <a:prstGeom prst="rect">
            <a:avLst/>
          </a:prstGeom>
          <a:noFill/>
          <a:ln w="9525">
            <a:noFill/>
            <a:miter lim="800000"/>
            <a:headEnd/>
            <a:tailEnd/>
          </a:ln>
        </p:spPr>
      </p:pic>
      <p:pic>
        <p:nvPicPr>
          <p:cNvPr id="68615" name="Picture 5" descr="C:\Documents and Settings\quigg\Desktop\index.jpg"/>
          <p:cNvPicPr>
            <a:picLocks noChangeAspect="1" noChangeArrowheads="1"/>
          </p:cNvPicPr>
          <p:nvPr/>
        </p:nvPicPr>
        <p:blipFill>
          <a:blip r:embed="rId6" cstate="print"/>
          <a:srcRect/>
          <a:stretch>
            <a:fillRect/>
          </a:stretch>
        </p:blipFill>
        <p:spPr bwMode="auto">
          <a:xfrm>
            <a:off x="7762875" y="533400"/>
            <a:ext cx="1228725" cy="1296988"/>
          </a:xfrm>
          <a:prstGeom prst="rect">
            <a:avLst/>
          </a:prstGeom>
          <a:noFill/>
          <a:ln w="9525">
            <a:noFill/>
            <a:miter lim="800000"/>
            <a:headEnd/>
            <a:tailEnd/>
          </a:ln>
        </p:spPr>
      </p:pic>
      <p:pic>
        <p:nvPicPr>
          <p:cNvPr id="68616" name="Picture 6" descr="C:\Documents and Settings\quigg\Desktop\forsythe-b.jpg"/>
          <p:cNvPicPr>
            <a:picLocks noChangeAspect="1" noChangeArrowheads="1"/>
          </p:cNvPicPr>
          <p:nvPr/>
        </p:nvPicPr>
        <p:blipFill>
          <a:blip r:embed="rId7" cstate="print"/>
          <a:srcRect/>
          <a:stretch>
            <a:fillRect/>
          </a:stretch>
        </p:blipFill>
        <p:spPr bwMode="auto">
          <a:xfrm>
            <a:off x="5562600" y="1219200"/>
            <a:ext cx="1752600" cy="1147763"/>
          </a:xfrm>
          <a:prstGeom prst="rect">
            <a:avLst/>
          </a:prstGeom>
          <a:noFill/>
          <a:ln w="9525">
            <a:noFill/>
            <a:miter lim="800000"/>
            <a:headEnd/>
            <a:tailEnd/>
          </a:ln>
        </p:spPr>
      </p:pic>
    </p:spTree>
    <p:extLst>
      <p:ext uri="{BB962C8B-B14F-4D97-AF65-F5344CB8AC3E}">
        <p14:creationId xmlns:p14="http://schemas.microsoft.com/office/powerpoint/2010/main" val="1897199913"/>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Four </a:t>
            </a:r>
            <a:r>
              <a:rPr lang="en-US" sz="3800" dirty="0">
                <a:solidFill>
                  <a:srgbClr val="FFFFFF"/>
                </a:solidFill>
                <a:latin typeface="Comic Sans MS" pitchFamily="66" charset="0"/>
              </a:rPr>
              <a:t>C</a:t>
            </a:r>
            <a:r>
              <a:rPr lang="en-US" sz="3800" dirty="0" smtClean="0">
                <a:solidFill>
                  <a:srgbClr val="FFFFFF"/>
                </a:solidFill>
                <a:latin typeface="Comic Sans MS" pitchFamily="66" charset="0"/>
              </a:rPr>
              <a:t>ategories of IP law</a:t>
            </a:r>
            <a:endParaRPr lang="en-US" sz="3800" dirty="0">
              <a:solidFill>
                <a:srgbClr val="FFFFFF"/>
              </a:solidFill>
              <a:latin typeface="Comic Sans MS" pitchFamily="66" charset="0"/>
            </a:endParaRPr>
          </a:p>
        </p:txBody>
      </p:sp>
      <p:sp>
        <p:nvSpPr>
          <p:cNvPr id="840708" name="Text Box 4"/>
          <p:cNvSpPr txBox="1">
            <a:spLocks noChangeArrowheads="1"/>
          </p:cNvSpPr>
          <p:nvPr/>
        </p:nvSpPr>
        <p:spPr bwMode="auto">
          <a:xfrm>
            <a:off x="304800" y="2310825"/>
            <a:ext cx="8839200" cy="707886"/>
          </a:xfrm>
          <a:prstGeom prst="rect">
            <a:avLst/>
          </a:prstGeom>
          <a:noFill/>
          <a:ln w="9525">
            <a:noFill/>
            <a:miter lim="800000"/>
            <a:headEnd/>
            <a:tailEnd/>
          </a:ln>
        </p:spPr>
        <p:txBody>
          <a:bodyPr>
            <a:spAutoFit/>
          </a:bodyPr>
          <a:lstStyle/>
          <a:p>
            <a:pPr lvl="1">
              <a:buClr>
                <a:srgbClr val="C00000"/>
              </a:buClr>
              <a:tabLst>
                <a:tab pos="0" algn="l"/>
              </a:tabLst>
              <a:defRPr/>
            </a:pPr>
            <a:r>
              <a:rPr lang="en-US" sz="3000" b="1" dirty="0">
                <a:latin typeface="Times New Roman" pitchFamily="18" charset="0"/>
              </a:rPr>
              <a:t>	</a:t>
            </a:r>
            <a:r>
              <a:rPr lang="en-US" sz="3000" b="1" dirty="0" smtClean="0">
                <a:latin typeface="Times New Roman" pitchFamily="18" charset="0"/>
              </a:rPr>
              <a:t>	    </a:t>
            </a:r>
            <a:r>
              <a:rPr lang="en-US" sz="4000" dirty="0" smtClean="0">
                <a:latin typeface="Comic Sans MS" pitchFamily="66" charset="0"/>
              </a:rPr>
              <a:t>Trademark </a:t>
            </a:r>
            <a:r>
              <a:rPr lang="en-US" sz="4000" dirty="0">
                <a:latin typeface="Comic Sans MS" pitchFamily="66" charset="0"/>
              </a:rPr>
              <a:t>Law</a:t>
            </a:r>
          </a:p>
        </p:txBody>
      </p:sp>
      <p:sp>
        <p:nvSpPr>
          <p:cNvPr id="2" name="Rectangle 1"/>
          <p:cNvSpPr/>
          <p:nvPr/>
        </p:nvSpPr>
        <p:spPr>
          <a:xfrm>
            <a:off x="0" y="1219200"/>
            <a:ext cx="9144000" cy="1015663"/>
          </a:xfrm>
          <a:prstGeom prst="rect">
            <a:avLst/>
          </a:prstGeom>
        </p:spPr>
        <p:txBody>
          <a:bodyPr wrap="square">
            <a:spAutoFit/>
          </a:bodyPr>
          <a:lstStyle/>
          <a:p>
            <a:pPr algn="ctr">
              <a:spcBef>
                <a:spcPct val="50000"/>
              </a:spcBef>
            </a:pPr>
            <a:r>
              <a:rPr lang="en-US" sz="3000" dirty="0" smtClean="0">
                <a:latin typeface="Comic Sans MS" pitchFamily="66" charset="0"/>
              </a:rPr>
              <a:t>Each protects a different form </a:t>
            </a:r>
            <a:r>
              <a:rPr lang="en-US" sz="3000" dirty="0">
                <a:latin typeface="Comic Sans MS" pitchFamily="66" charset="0"/>
              </a:rPr>
              <a:t>of IP and each extends different </a:t>
            </a:r>
            <a:r>
              <a:rPr lang="en-US" sz="3000" dirty="0" smtClean="0">
                <a:latin typeface="Comic Sans MS" pitchFamily="66" charset="0"/>
              </a:rPr>
              <a:t>rights to the author/inventor. </a:t>
            </a:r>
            <a:endParaRPr lang="en-US" sz="3000" dirty="0">
              <a:latin typeface="Comic Sans MS" pitchFamily="66" charset="0"/>
            </a:endParaRPr>
          </a:p>
        </p:txBody>
      </p:sp>
      <p:sp>
        <p:nvSpPr>
          <p:cNvPr id="7" name="Rounded Rectangle 6"/>
          <p:cNvSpPr/>
          <p:nvPr/>
        </p:nvSpPr>
        <p:spPr bwMode="auto">
          <a:xfrm>
            <a:off x="5212080" y="3073400"/>
            <a:ext cx="3398520" cy="32512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2400" dirty="0">
                <a:solidFill>
                  <a:srgbClr val="FFFFFF"/>
                </a:solidFill>
                <a:latin typeface="Comic Sans MS" pitchFamily="66" charset="0"/>
              </a:rPr>
              <a:t>The Patent and Trademark Office (PTO) </a:t>
            </a:r>
            <a:r>
              <a:rPr lang="en-US" sz="2400" dirty="0" smtClean="0">
                <a:solidFill>
                  <a:srgbClr val="FFFFFF"/>
                </a:solidFill>
                <a:latin typeface="Comic Sans MS" pitchFamily="66" charset="0"/>
              </a:rPr>
              <a:t>processes </a:t>
            </a:r>
            <a:r>
              <a:rPr lang="en-US" sz="2400" dirty="0">
                <a:solidFill>
                  <a:srgbClr val="FFFFFF"/>
                </a:solidFill>
                <a:latin typeface="Comic Sans MS" pitchFamily="66" charset="0"/>
              </a:rPr>
              <a:t>applications </a:t>
            </a:r>
            <a:r>
              <a:rPr lang="en-US" sz="2400" dirty="0" smtClean="0">
                <a:solidFill>
                  <a:srgbClr val="FFFFFF"/>
                </a:solidFill>
                <a:latin typeface="Comic Sans MS" pitchFamily="66" charset="0"/>
              </a:rPr>
              <a:t>for registering trademarks. </a:t>
            </a:r>
            <a:endParaRPr lang="en-US" sz="2400" dirty="0">
              <a:solidFill>
                <a:srgbClr val="FFFFFF"/>
              </a:solidFill>
              <a:latin typeface="Comic Sans MS" pitchFamily="66" charset="0"/>
            </a:endParaRPr>
          </a:p>
          <a:p>
            <a:pPr algn="ctr">
              <a:spcBef>
                <a:spcPct val="50000"/>
              </a:spcBef>
              <a:defRPr/>
            </a:pPr>
            <a:endParaRPr lang="en-US" sz="2400" dirty="0">
              <a:solidFill>
                <a:srgbClr val="FFFFFF"/>
              </a:solidFill>
              <a:latin typeface="Comic Sans MS" pitchFamily="66" charset="0"/>
            </a:endParaRPr>
          </a:p>
        </p:txBody>
      </p:sp>
      <p:sp>
        <p:nvSpPr>
          <p:cNvPr id="3" name="Rounded Rectangle 2"/>
          <p:cNvSpPr/>
          <p:nvPr/>
        </p:nvSpPr>
        <p:spPr bwMode="auto">
          <a:xfrm>
            <a:off x="533400" y="3124200"/>
            <a:ext cx="4038600" cy="3276600"/>
          </a:xfrm>
          <a:prstGeom prst="roundRect">
            <a:avLst/>
          </a:prstGeom>
          <a:solidFill>
            <a:srgbClr val="C0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rgbClr val="FFFFFF"/>
                </a:solidFill>
                <a:latin typeface="Comic Sans MS" pitchFamily="66" charset="0"/>
              </a:rPr>
              <a:t>A trademark is a word, phrase, symbol or design, or a combination thereof, that identifies and distinguishes the source of the goods of one party from those of others. </a:t>
            </a:r>
            <a:endParaRPr kumimoji="0" lang="en-US" sz="2400" b="0" i="0" u="none" strike="noStrike" cap="none" normalizeH="0" baseline="0" dirty="0" smtClean="0">
              <a:ln>
                <a:noFill/>
              </a:ln>
              <a:solidFill>
                <a:srgbClr val="FFFFFF"/>
              </a:solidFill>
              <a:effectLst/>
              <a:latin typeface="Comic Sans MS" pitchFamily="66" charset="0"/>
            </a:endParaRPr>
          </a:p>
        </p:txBody>
      </p:sp>
    </p:spTree>
    <p:extLst>
      <p:ext uri="{BB962C8B-B14F-4D97-AF65-F5344CB8AC3E}">
        <p14:creationId xmlns:p14="http://schemas.microsoft.com/office/powerpoint/2010/main" val="6890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rgbClr val="C00000"/>
          </a:solidFill>
          <a:ln w="38100">
            <a:solidFill>
              <a:schemeClr val="tx1"/>
            </a:solidFill>
            <a:miter lim="800000"/>
            <a:headEnd/>
            <a:tailEnd/>
          </a:ln>
        </p:spPr>
        <p:txBody>
          <a:bodyPr wrap="square">
            <a:spAutoFit/>
          </a:bodyPr>
          <a:lstStyle/>
          <a:p>
            <a:pPr lvl="1" algn="ctr">
              <a:buClr>
                <a:srgbClr val="C00000"/>
              </a:buClr>
              <a:tabLst>
                <a:tab pos="0" algn="l"/>
              </a:tabLst>
              <a:defRPr/>
            </a:pPr>
            <a:r>
              <a:rPr lang="en-US" sz="3800" dirty="0">
                <a:solidFill>
                  <a:srgbClr val="FFFFFF"/>
                </a:solidFill>
                <a:latin typeface="Comic Sans MS" pitchFamily="66" charset="0"/>
              </a:rPr>
              <a:t>Trademark Law</a:t>
            </a:r>
          </a:p>
        </p:txBody>
      </p:sp>
      <p:sp>
        <p:nvSpPr>
          <p:cNvPr id="840708" name="Text Box 4"/>
          <p:cNvSpPr txBox="1">
            <a:spLocks noChangeArrowheads="1"/>
          </p:cNvSpPr>
          <p:nvPr/>
        </p:nvSpPr>
        <p:spPr bwMode="auto">
          <a:xfrm>
            <a:off x="304800" y="2310825"/>
            <a:ext cx="8839200" cy="553998"/>
          </a:xfrm>
          <a:prstGeom prst="rect">
            <a:avLst/>
          </a:prstGeom>
          <a:noFill/>
          <a:ln w="9525">
            <a:noFill/>
            <a:miter lim="800000"/>
            <a:headEnd/>
            <a:tailEnd/>
          </a:ln>
        </p:spPr>
        <p:txBody>
          <a:bodyPr>
            <a:spAutoFit/>
          </a:bodyPr>
          <a:lstStyle/>
          <a:p>
            <a:pPr lvl="1">
              <a:buClr>
                <a:srgbClr val="C00000"/>
              </a:buClr>
              <a:tabLst>
                <a:tab pos="0" algn="l"/>
              </a:tabLst>
              <a:defRPr/>
            </a:pPr>
            <a:r>
              <a:rPr lang="en-US" sz="3000" b="1" dirty="0">
                <a:latin typeface="Times New Roman" pitchFamily="18" charset="0"/>
              </a:rPr>
              <a:t>	</a:t>
            </a:r>
            <a:r>
              <a:rPr lang="en-US" sz="3000" b="1" dirty="0" smtClean="0">
                <a:latin typeface="Times New Roman" pitchFamily="18" charset="0"/>
              </a:rPr>
              <a:t>	</a:t>
            </a:r>
            <a:endParaRPr lang="en-US" sz="4000" dirty="0">
              <a:latin typeface="Comic Sans MS" pitchFamily="66" charset="0"/>
            </a:endParaRPr>
          </a:p>
        </p:txBody>
      </p:sp>
      <p:sp>
        <p:nvSpPr>
          <p:cNvPr id="2" name="Rectangle 1"/>
          <p:cNvSpPr/>
          <p:nvPr/>
        </p:nvSpPr>
        <p:spPr>
          <a:xfrm>
            <a:off x="0" y="1219200"/>
            <a:ext cx="9144000" cy="646331"/>
          </a:xfrm>
          <a:prstGeom prst="rect">
            <a:avLst/>
          </a:prstGeom>
        </p:spPr>
        <p:txBody>
          <a:bodyPr wrap="square">
            <a:spAutoFit/>
          </a:bodyPr>
          <a:lstStyle/>
          <a:p>
            <a:pPr marL="0" lvl="2" algn="ctr"/>
            <a:r>
              <a:rPr lang="en-US" sz="3600" dirty="0">
                <a:latin typeface="Comic Sans MS" pitchFamily="66" charset="0"/>
              </a:rPr>
              <a:t>Benefits of Registration</a:t>
            </a:r>
          </a:p>
        </p:txBody>
      </p:sp>
      <p:sp>
        <p:nvSpPr>
          <p:cNvPr id="7" name="Rounded Rectangle 6"/>
          <p:cNvSpPr/>
          <p:nvPr/>
        </p:nvSpPr>
        <p:spPr bwMode="auto">
          <a:xfrm>
            <a:off x="5212080" y="2133600"/>
            <a:ext cx="3398520" cy="3251200"/>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03225" lvl="3" indent="-342900">
              <a:buFont typeface="Arial" pitchFamily="34" charset="0"/>
              <a:buChar char="•"/>
              <a:tabLst>
                <a:tab pos="60325" algn="l"/>
              </a:tabLst>
            </a:pPr>
            <a:r>
              <a:rPr lang="en-US" sz="1900" dirty="0">
                <a:solidFill>
                  <a:srgbClr val="C00000"/>
                </a:solidFill>
                <a:latin typeface="Comic Sans MS" pitchFamily="66" charset="0"/>
              </a:rPr>
              <a:t>The ability to bring an action concerning the mark in federal court; </a:t>
            </a:r>
            <a:r>
              <a:rPr lang="en-US" sz="1900" dirty="0" smtClean="0">
                <a:solidFill>
                  <a:srgbClr val="C00000"/>
                </a:solidFill>
                <a:latin typeface="Comic Sans MS" pitchFamily="66" charset="0"/>
              </a:rPr>
              <a:t>and</a:t>
            </a:r>
            <a:endParaRPr lang="en-US" sz="1900" dirty="0">
              <a:solidFill>
                <a:srgbClr val="C00000"/>
              </a:solidFill>
              <a:latin typeface="Comic Sans MS" pitchFamily="66" charset="0"/>
            </a:endParaRPr>
          </a:p>
          <a:p>
            <a:pPr marL="403225" lvl="3" indent="-342900">
              <a:buFont typeface="Arial" pitchFamily="34" charset="0"/>
              <a:buChar char="•"/>
            </a:pPr>
            <a:r>
              <a:rPr lang="en-US" sz="1900" dirty="0">
                <a:solidFill>
                  <a:srgbClr val="C00000"/>
                </a:solidFill>
                <a:latin typeface="Comic Sans MS" pitchFamily="66" charset="0"/>
              </a:rPr>
              <a:t>The use of the U.S registration as a basis to obtain registration in foreign </a:t>
            </a:r>
            <a:r>
              <a:rPr lang="en-US" sz="1900" dirty="0" smtClean="0">
                <a:solidFill>
                  <a:srgbClr val="C00000"/>
                </a:solidFill>
                <a:latin typeface="Comic Sans MS" pitchFamily="66" charset="0"/>
              </a:rPr>
              <a:t>countries</a:t>
            </a:r>
            <a:r>
              <a:rPr lang="en-US" sz="1900" dirty="0">
                <a:solidFill>
                  <a:srgbClr val="C00000"/>
                </a:solidFill>
                <a:latin typeface="Comic Sans MS" pitchFamily="66" charset="0"/>
              </a:rPr>
              <a:t>.</a:t>
            </a:r>
          </a:p>
        </p:txBody>
      </p:sp>
      <p:sp>
        <p:nvSpPr>
          <p:cNvPr id="3" name="Rounded Rectangle 2"/>
          <p:cNvSpPr/>
          <p:nvPr/>
        </p:nvSpPr>
        <p:spPr bwMode="auto">
          <a:xfrm>
            <a:off x="533400" y="2133600"/>
            <a:ext cx="4191000" cy="3276600"/>
          </a:xfrm>
          <a:prstGeom prst="round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a:p>
            <a:pPr marL="0" lvl="2"/>
            <a:endParaRPr lang="en-US" sz="1200" dirty="0">
              <a:solidFill>
                <a:srgbClr val="C00000"/>
              </a:solidFill>
              <a:latin typeface="Comic Sans MS" pitchFamily="66" charset="0"/>
            </a:endParaRPr>
          </a:p>
          <a:p>
            <a:pPr marL="403225" lvl="3" indent="-342900">
              <a:buFont typeface="Arial" pitchFamily="34" charset="0"/>
              <a:buChar char="•"/>
            </a:pPr>
            <a:r>
              <a:rPr lang="en-US" sz="1900" dirty="0" smtClean="0">
                <a:solidFill>
                  <a:srgbClr val="C00000"/>
                </a:solidFill>
                <a:latin typeface="Comic Sans MS" pitchFamily="66" charset="0"/>
              </a:rPr>
              <a:t>The </a:t>
            </a:r>
            <a:r>
              <a:rPr lang="en-US" sz="1900" dirty="0">
                <a:solidFill>
                  <a:srgbClr val="C00000"/>
                </a:solidFill>
                <a:latin typeface="Comic Sans MS" pitchFamily="66" charset="0"/>
              </a:rPr>
              <a:t>right to put an ® after the mark, which puts users on notice that the mark has been registered; </a:t>
            </a:r>
          </a:p>
          <a:p>
            <a:pPr marL="403225" lvl="3" indent="-342900">
              <a:buFont typeface="Arial" pitchFamily="34" charset="0"/>
              <a:buChar char="•"/>
            </a:pPr>
            <a:r>
              <a:rPr lang="en-US" sz="1900" dirty="0">
                <a:solidFill>
                  <a:srgbClr val="C00000"/>
                </a:solidFill>
                <a:latin typeface="Comic Sans MS" pitchFamily="66" charset="0"/>
              </a:rPr>
              <a:t>The legal presumption that the registrant is the owner of the mark; </a:t>
            </a:r>
          </a:p>
        </p:txBody>
      </p:sp>
    </p:spTree>
    <p:extLst>
      <p:ext uri="{BB962C8B-B14F-4D97-AF65-F5344CB8AC3E}">
        <p14:creationId xmlns:p14="http://schemas.microsoft.com/office/powerpoint/2010/main" val="4143070236"/>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381000" y="319088"/>
            <a:ext cx="8382000" cy="677108"/>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spcBef>
                <a:spcPct val="50000"/>
              </a:spcBef>
              <a:defRPr/>
            </a:pPr>
            <a:r>
              <a:rPr lang="en-US" sz="3800" dirty="0">
                <a:solidFill>
                  <a:srgbClr val="FFFFFF"/>
                </a:solidFill>
                <a:latin typeface="Comic Sans MS" pitchFamily="66" charset="0"/>
              </a:rPr>
              <a:t>What is a trademark?</a:t>
            </a:r>
            <a:endParaRPr lang="en-US" sz="3800" u="sng" dirty="0">
              <a:solidFill>
                <a:srgbClr val="FFFFFF"/>
              </a:solidFill>
              <a:latin typeface="Comic Sans MS" pitchFamily="66" charset="0"/>
            </a:endParaRPr>
          </a:p>
        </p:txBody>
      </p:sp>
      <p:sp>
        <p:nvSpPr>
          <p:cNvPr id="889865" name="Text Box 9"/>
          <p:cNvSpPr txBox="1">
            <a:spLocks noChangeArrowheads="1"/>
          </p:cNvSpPr>
          <p:nvPr/>
        </p:nvSpPr>
        <p:spPr bwMode="auto">
          <a:xfrm>
            <a:off x="-304800" y="1495485"/>
            <a:ext cx="9448800" cy="5016758"/>
          </a:xfrm>
          <a:prstGeom prst="rect">
            <a:avLst/>
          </a:prstGeom>
          <a:noFill/>
          <a:ln w="9525">
            <a:noFill/>
            <a:miter lim="800000"/>
            <a:headEnd/>
            <a:tailEnd/>
          </a:ln>
        </p:spPr>
        <p:txBody>
          <a:bodyPr wrap="square">
            <a:spAutoFit/>
          </a:bodyPr>
          <a:lstStyle/>
          <a:p>
            <a:pPr marL="863600" lvl="1" indent="-344488">
              <a:buClr>
                <a:schemeClr val="bg1">
                  <a:lumMod val="25000"/>
                </a:schemeClr>
              </a:buClr>
              <a:buFont typeface="Wingdings" pitchFamily="2" charset="2"/>
              <a:buChar char="§"/>
              <a:defRPr/>
            </a:pPr>
            <a:r>
              <a:rPr lang="en-US" sz="3200" dirty="0">
                <a:latin typeface="Comic Sans MS" pitchFamily="66" charset="0"/>
              </a:rPr>
              <a:t>Any </a:t>
            </a:r>
            <a:r>
              <a:rPr lang="en-US" sz="3200" dirty="0" smtClean="0">
                <a:latin typeface="Comic Sans MS" pitchFamily="66" charset="0"/>
              </a:rPr>
              <a:t>word, symbol or phrase that </a:t>
            </a:r>
            <a:r>
              <a:rPr lang="en-US" sz="3200" dirty="0">
                <a:latin typeface="Comic Sans MS" pitchFamily="66" charset="0"/>
              </a:rPr>
              <a:t>is consistently attached to a product to identify and distinguish it from others in the marketplace, e.g., a brand </a:t>
            </a:r>
            <a:r>
              <a:rPr lang="en-US" sz="3200" dirty="0" smtClean="0">
                <a:latin typeface="Comic Sans MS" pitchFamily="66" charset="0"/>
              </a:rPr>
              <a:t>name.</a:t>
            </a:r>
          </a:p>
          <a:p>
            <a:pPr marL="519112" lvl="1">
              <a:buClr>
                <a:schemeClr val="bg1">
                  <a:lumMod val="25000"/>
                </a:schemeClr>
              </a:buClr>
              <a:defRPr/>
            </a:pPr>
            <a:endParaRPr lang="en-US" sz="2000" dirty="0" smtClean="0">
              <a:latin typeface="Comic Sans MS" pitchFamily="66" charset="0"/>
            </a:endParaRPr>
          </a:p>
          <a:p>
            <a:pPr marL="863600" lvl="1" indent="-344488">
              <a:buClr>
                <a:schemeClr val="bg1">
                  <a:lumMod val="25000"/>
                </a:schemeClr>
              </a:buClr>
              <a:buFont typeface="Wingdings" pitchFamily="2" charset="2"/>
              <a:buChar char="§"/>
              <a:defRPr/>
            </a:pPr>
            <a:r>
              <a:rPr lang="en-US" sz="3200" dirty="0" smtClean="0">
                <a:latin typeface="Comic Sans MS" pitchFamily="66" charset="0"/>
              </a:rPr>
              <a:t>So the trademark </a:t>
            </a:r>
            <a:r>
              <a:rPr lang="en-US" sz="3200" dirty="0" smtClean="0">
                <a:solidFill>
                  <a:srgbClr val="C00000"/>
                </a:solidFill>
                <a:latin typeface="Comic Sans MS" pitchFamily="66" charset="0"/>
              </a:rPr>
              <a:t>“Coca-Cola”</a:t>
            </a:r>
            <a:r>
              <a:rPr lang="en-US" sz="3200" dirty="0" smtClean="0">
                <a:latin typeface="Comic Sans MS" pitchFamily="66" charset="0"/>
              </a:rPr>
              <a:t>,</a:t>
            </a:r>
            <a:r>
              <a:rPr lang="en-US" sz="3200" dirty="0" smtClean="0">
                <a:solidFill>
                  <a:schemeClr val="tx2"/>
                </a:solidFill>
                <a:latin typeface="Comic Sans MS" pitchFamily="66" charset="0"/>
              </a:rPr>
              <a:t> </a:t>
            </a:r>
            <a:r>
              <a:rPr lang="en-US" sz="3200" dirty="0" smtClean="0">
                <a:latin typeface="Comic Sans MS" pitchFamily="66" charset="0"/>
              </a:rPr>
              <a:t>distinguishes the brown-colored soda water of one particular manufacturer from the brown-colored soda water from another manufacturer </a:t>
            </a:r>
            <a:r>
              <a:rPr lang="en-US" sz="3200" dirty="0" smtClean="0">
                <a:solidFill>
                  <a:srgbClr val="C00000"/>
                </a:solidFill>
                <a:latin typeface="Comic Sans MS" pitchFamily="66" charset="0"/>
              </a:rPr>
              <a:t>“Pepsi”</a:t>
            </a:r>
            <a:r>
              <a:rPr lang="en-US" sz="3200" dirty="0" smtClean="0">
                <a:latin typeface="Comic Sans MS" pitchFamily="66" charset="0"/>
              </a:rPr>
              <a:t>.</a:t>
            </a:r>
            <a:endParaRPr lang="en-US" sz="3200" dirty="0" smtClean="0">
              <a:solidFill>
                <a:srgbClr val="C00000"/>
              </a:solidFill>
              <a:latin typeface="Comic Sans MS" pitchFamily="66" charset="0"/>
            </a:endParaRPr>
          </a:p>
        </p:txBody>
      </p:sp>
    </p:spTree>
    <p:extLst>
      <p:ext uri="{BB962C8B-B14F-4D97-AF65-F5344CB8AC3E}">
        <p14:creationId xmlns:p14="http://schemas.microsoft.com/office/powerpoint/2010/main" val="26581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98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304800" y="259140"/>
            <a:ext cx="86106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spcBef>
                <a:spcPct val="50000"/>
              </a:spcBef>
              <a:defRPr/>
            </a:pPr>
            <a:r>
              <a:rPr lang="en-US" sz="3800" dirty="0">
                <a:solidFill>
                  <a:srgbClr val="FFFFFF"/>
                </a:solidFill>
                <a:latin typeface="Comic Sans MS" pitchFamily="66" charset="0"/>
              </a:rPr>
              <a:t>What </a:t>
            </a:r>
            <a:r>
              <a:rPr lang="en-US" sz="3800" dirty="0" smtClean="0">
                <a:solidFill>
                  <a:srgbClr val="FFFFFF"/>
                </a:solidFill>
                <a:latin typeface="Comic Sans MS" pitchFamily="66" charset="0"/>
              </a:rPr>
              <a:t>can be protected by </a:t>
            </a:r>
            <a:r>
              <a:rPr lang="en-US" sz="3800" dirty="0">
                <a:solidFill>
                  <a:srgbClr val="FFFFFF"/>
                </a:solidFill>
                <a:latin typeface="Comic Sans MS" pitchFamily="66" charset="0"/>
              </a:rPr>
              <a:t>t</a:t>
            </a:r>
            <a:r>
              <a:rPr lang="en-US" sz="3800" dirty="0" smtClean="0">
                <a:solidFill>
                  <a:srgbClr val="FFFFFF"/>
                </a:solidFill>
                <a:latin typeface="Comic Sans MS" pitchFamily="66" charset="0"/>
              </a:rPr>
              <a:t>rademark </a:t>
            </a:r>
            <a:r>
              <a:rPr lang="en-US" sz="3800" dirty="0">
                <a:solidFill>
                  <a:srgbClr val="FFFFFF"/>
                </a:solidFill>
                <a:latin typeface="Comic Sans MS" pitchFamily="66" charset="0"/>
              </a:rPr>
              <a:t>l</a:t>
            </a:r>
            <a:r>
              <a:rPr lang="en-US" sz="3800" dirty="0" smtClean="0">
                <a:solidFill>
                  <a:srgbClr val="FFFFFF"/>
                </a:solidFill>
                <a:latin typeface="Comic Sans MS" pitchFamily="66" charset="0"/>
              </a:rPr>
              <a:t>aw?</a:t>
            </a:r>
            <a:endParaRPr lang="en-US" sz="3800" u="sng" dirty="0">
              <a:solidFill>
                <a:srgbClr val="FFFFFF"/>
              </a:solidFill>
              <a:latin typeface="Comic Sans MS" pitchFamily="66" charset="0"/>
            </a:endParaRPr>
          </a:p>
        </p:txBody>
      </p:sp>
      <p:sp>
        <p:nvSpPr>
          <p:cNvPr id="889865" name="Text Box 9"/>
          <p:cNvSpPr txBox="1">
            <a:spLocks noChangeArrowheads="1"/>
          </p:cNvSpPr>
          <p:nvPr/>
        </p:nvSpPr>
        <p:spPr bwMode="auto">
          <a:xfrm>
            <a:off x="-304800" y="1868198"/>
            <a:ext cx="9448800" cy="5066002"/>
          </a:xfrm>
          <a:prstGeom prst="rect">
            <a:avLst/>
          </a:prstGeom>
          <a:noFill/>
          <a:ln w="9525">
            <a:noFill/>
            <a:miter lim="800000"/>
            <a:headEnd/>
            <a:tailEnd/>
          </a:ln>
        </p:spPr>
        <p:txBody>
          <a:bodyPr wrap="square">
            <a:spAutoFit/>
          </a:bodyPr>
          <a:lstStyle/>
          <a:p>
            <a:pPr marL="920750" lvl="1" indent="-344488">
              <a:spcBef>
                <a:spcPct val="70000"/>
              </a:spcBef>
              <a:buClr>
                <a:schemeClr val="bg1">
                  <a:lumMod val="25000"/>
                </a:schemeClr>
              </a:buClr>
              <a:buFont typeface="Wingdings" pitchFamily="2" charset="2"/>
              <a:buChar char="§"/>
              <a:defRPr/>
            </a:pPr>
            <a:r>
              <a:rPr lang="en-US" sz="3200" dirty="0">
                <a:latin typeface="Comic Sans MS" pitchFamily="66" charset="0"/>
              </a:rPr>
              <a:t>Service Marks (Blue Cross/Blue Shield Emblem)</a:t>
            </a:r>
          </a:p>
          <a:p>
            <a:pPr marL="920750" lvl="1" indent="-344488">
              <a:spcBef>
                <a:spcPct val="70000"/>
              </a:spcBef>
              <a:buClr>
                <a:schemeClr val="bg1">
                  <a:lumMod val="25000"/>
                </a:schemeClr>
              </a:buClr>
              <a:buFont typeface="Wingdings" pitchFamily="2" charset="2"/>
              <a:buChar char="§"/>
              <a:defRPr/>
            </a:pPr>
            <a:r>
              <a:rPr lang="en-US" sz="3200" dirty="0">
                <a:latin typeface="Comic Sans MS" pitchFamily="66" charset="0"/>
              </a:rPr>
              <a:t>Certification Marks (Good Housekeeping Seal of Approval)</a:t>
            </a:r>
          </a:p>
          <a:p>
            <a:pPr marL="920750" lvl="1" indent="-344488">
              <a:spcBef>
                <a:spcPct val="70000"/>
              </a:spcBef>
              <a:buClr>
                <a:schemeClr val="bg1">
                  <a:lumMod val="25000"/>
                </a:schemeClr>
              </a:buClr>
              <a:buFont typeface="Wingdings" pitchFamily="2" charset="2"/>
              <a:buChar char="§"/>
              <a:defRPr/>
            </a:pPr>
            <a:r>
              <a:rPr lang="en-US" sz="3200" dirty="0">
                <a:latin typeface="Comic Sans MS" pitchFamily="66" charset="0"/>
              </a:rPr>
              <a:t>Collective Marks (FDIC Symbol)</a:t>
            </a:r>
          </a:p>
          <a:p>
            <a:pPr marL="920750" lvl="1" indent="-344488">
              <a:spcBef>
                <a:spcPct val="70000"/>
              </a:spcBef>
              <a:buClr>
                <a:schemeClr val="bg1">
                  <a:lumMod val="25000"/>
                </a:schemeClr>
              </a:buClr>
              <a:buFont typeface="Wingdings" pitchFamily="2" charset="2"/>
              <a:buChar char="§"/>
              <a:defRPr/>
            </a:pPr>
            <a:r>
              <a:rPr lang="en-US" sz="3200" dirty="0">
                <a:latin typeface="Comic Sans MS" pitchFamily="66" charset="0"/>
              </a:rPr>
              <a:t>Trade Name (Proctor &amp; Gamble is trade name - </a:t>
            </a:r>
            <a:r>
              <a:rPr lang="en-US" sz="3200" dirty="0" smtClean="0">
                <a:latin typeface="Comic Sans MS" pitchFamily="66" charset="0"/>
              </a:rPr>
              <a:t>Ivory </a:t>
            </a:r>
            <a:r>
              <a:rPr lang="en-US" sz="3200" dirty="0">
                <a:latin typeface="Comic Sans MS" pitchFamily="66" charset="0"/>
              </a:rPr>
              <a:t>is trademark)</a:t>
            </a:r>
          </a:p>
          <a:p>
            <a:pPr marL="863600" lvl="1" indent="-344488">
              <a:buClr>
                <a:schemeClr val="bg1">
                  <a:lumMod val="25000"/>
                </a:schemeClr>
              </a:buClr>
              <a:buFont typeface="Wingdings" pitchFamily="2" charset="2"/>
              <a:buChar char="§"/>
              <a:defRPr/>
            </a:pPr>
            <a:endParaRPr lang="en-US" sz="3200" dirty="0">
              <a:latin typeface="Comic Sans MS" pitchFamily="66" charset="0"/>
            </a:endParaRPr>
          </a:p>
        </p:txBody>
      </p:sp>
    </p:spTree>
    <p:extLst>
      <p:ext uri="{BB962C8B-B14F-4D97-AF65-F5344CB8AC3E}">
        <p14:creationId xmlns:p14="http://schemas.microsoft.com/office/powerpoint/2010/main" val="20443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98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98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98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98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228600" y="259140"/>
            <a:ext cx="86868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spcBef>
                <a:spcPct val="50000"/>
              </a:spcBef>
              <a:defRPr/>
            </a:pPr>
            <a:r>
              <a:rPr lang="en-US" sz="3800" dirty="0">
                <a:solidFill>
                  <a:srgbClr val="FFFFFF"/>
                </a:solidFill>
                <a:latin typeface="Comic Sans MS" pitchFamily="66" charset="0"/>
              </a:rPr>
              <a:t>What </a:t>
            </a:r>
            <a:r>
              <a:rPr lang="en-US" sz="3800" dirty="0" smtClean="0">
                <a:solidFill>
                  <a:srgbClr val="FFFFFF"/>
                </a:solidFill>
                <a:latin typeface="Comic Sans MS" pitchFamily="66" charset="0"/>
              </a:rPr>
              <a:t>else </a:t>
            </a:r>
            <a:r>
              <a:rPr lang="en-US" sz="3800" dirty="0">
                <a:solidFill>
                  <a:srgbClr val="FFFFFF"/>
                </a:solidFill>
                <a:latin typeface="Comic Sans MS" pitchFamily="66" charset="0"/>
              </a:rPr>
              <a:t>c</a:t>
            </a:r>
            <a:r>
              <a:rPr lang="en-US" sz="3800" dirty="0" smtClean="0">
                <a:solidFill>
                  <a:srgbClr val="FFFFFF"/>
                </a:solidFill>
                <a:latin typeface="Comic Sans MS" pitchFamily="66" charset="0"/>
              </a:rPr>
              <a:t>an </a:t>
            </a:r>
            <a:r>
              <a:rPr lang="en-US" sz="3800" dirty="0">
                <a:solidFill>
                  <a:srgbClr val="FFFFFF"/>
                </a:solidFill>
                <a:latin typeface="Comic Sans MS" pitchFamily="66" charset="0"/>
              </a:rPr>
              <a:t>be p</a:t>
            </a:r>
            <a:r>
              <a:rPr lang="en-US" sz="3800" dirty="0" smtClean="0">
                <a:solidFill>
                  <a:srgbClr val="FFFFFF"/>
                </a:solidFill>
                <a:latin typeface="Comic Sans MS" pitchFamily="66" charset="0"/>
              </a:rPr>
              <a:t>rotected by </a:t>
            </a:r>
            <a:r>
              <a:rPr lang="en-US" sz="3800" dirty="0">
                <a:solidFill>
                  <a:srgbClr val="FFFFFF"/>
                </a:solidFill>
                <a:latin typeface="Comic Sans MS" pitchFamily="66" charset="0"/>
              </a:rPr>
              <a:t>t</a:t>
            </a:r>
            <a:r>
              <a:rPr lang="en-US" sz="3800" dirty="0" smtClean="0">
                <a:solidFill>
                  <a:srgbClr val="FFFFFF"/>
                </a:solidFill>
                <a:latin typeface="Comic Sans MS" pitchFamily="66" charset="0"/>
              </a:rPr>
              <a:t>rademark </a:t>
            </a:r>
            <a:r>
              <a:rPr lang="en-US" sz="3800" dirty="0">
                <a:solidFill>
                  <a:srgbClr val="FFFFFF"/>
                </a:solidFill>
                <a:latin typeface="Comic Sans MS" pitchFamily="66" charset="0"/>
              </a:rPr>
              <a:t>l</a:t>
            </a:r>
            <a:r>
              <a:rPr lang="en-US" sz="3800" dirty="0" smtClean="0">
                <a:solidFill>
                  <a:srgbClr val="FFFFFF"/>
                </a:solidFill>
                <a:latin typeface="Comic Sans MS" pitchFamily="66" charset="0"/>
              </a:rPr>
              <a:t>aw</a:t>
            </a:r>
            <a:r>
              <a:rPr lang="en-US" sz="3800" dirty="0">
                <a:solidFill>
                  <a:srgbClr val="FFFFFF"/>
                </a:solidFill>
                <a:latin typeface="Comic Sans MS" pitchFamily="66" charset="0"/>
              </a:rPr>
              <a:t>?</a:t>
            </a:r>
            <a:endParaRPr lang="en-US" sz="3800" u="sng" dirty="0">
              <a:solidFill>
                <a:srgbClr val="FFFFFF"/>
              </a:solidFill>
              <a:latin typeface="Comic Sans MS" pitchFamily="66" charset="0"/>
            </a:endParaRPr>
          </a:p>
        </p:txBody>
      </p:sp>
      <p:sp>
        <p:nvSpPr>
          <p:cNvPr id="889865" name="Text Box 9"/>
          <p:cNvSpPr txBox="1">
            <a:spLocks noChangeArrowheads="1"/>
          </p:cNvSpPr>
          <p:nvPr/>
        </p:nvSpPr>
        <p:spPr bwMode="auto">
          <a:xfrm>
            <a:off x="0" y="2057400"/>
            <a:ext cx="8915400" cy="4524315"/>
          </a:xfrm>
          <a:prstGeom prst="rect">
            <a:avLst/>
          </a:prstGeom>
          <a:noFill/>
          <a:ln w="9525">
            <a:noFill/>
            <a:miter lim="800000"/>
            <a:headEnd/>
            <a:tailEnd/>
          </a:ln>
        </p:spPr>
        <p:txBody>
          <a:bodyPr wrap="square">
            <a:spAutoFit/>
          </a:bodyPr>
          <a:lstStyle/>
          <a:p>
            <a:pPr marL="406400" lvl="1" indent="112713" algn="ctr">
              <a:buClr>
                <a:schemeClr val="accent6">
                  <a:lumMod val="50000"/>
                </a:schemeClr>
              </a:buClr>
              <a:defRPr/>
            </a:pPr>
            <a:r>
              <a:rPr lang="en-US" sz="3200" dirty="0" smtClean="0">
                <a:latin typeface="Comic Sans MS" pitchFamily="66" charset="0"/>
              </a:rPr>
              <a:t>In </a:t>
            </a:r>
            <a:r>
              <a:rPr lang="en-US" sz="3200" dirty="0">
                <a:latin typeface="Comic Sans MS" pitchFamily="66" charset="0"/>
              </a:rPr>
              <a:t>some cases, trademark protection may extend beyond a word, symbol or </a:t>
            </a:r>
            <a:r>
              <a:rPr lang="en-US" sz="3200" dirty="0" smtClean="0">
                <a:latin typeface="Comic Sans MS" pitchFamily="66" charset="0"/>
              </a:rPr>
              <a:t>phrase.  For example, </a:t>
            </a:r>
            <a:r>
              <a:rPr lang="en-US" sz="3200" dirty="0">
                <a:latin typeface="Comic Sans MS" pitchFamily="66" charset="0"/>
              </a:rPr>
              <a:t>the </a:t>
            </a:r>
            <a:r>
              <a:rPr lang="en-US" sz="3200" dirty="0">
                <a:solidFill>
                  <a:srgbClr val="FF66CC"/>
                </a:solidFill>
                <a:latin typeface="Comic Sans MS" pitchFamily="66" charset="0"/>
              </a:rPr>
              <a:t>color pink </a:t>
            </a:r>
            <a:r>
              <a:rPr lang="en-US" sz="3200" dirty="0" smtClean="0">
                <a:latin typeface="Comic Sans MS" pitchFamily="66" charset="0"/>
              </a:rPr>
              <a:t>is trademarked by </a:t>
            </a:r>
            <a:r>
              <a:rPr lang="en-US" sz="3200" u="sng" dirty="0">
                <a:latin typeface="Comic Sans MS" pitchFamily="66" charset="0"/>
              </a:rPr>
              <a:t>Owens-Corning fiberglass insulation</a:t>
            </a:r>
            <a:r>
              <a:rPr lang="en-US" sz="3200" dirty="0">
                <a:latin typeface="Comic Sans MS" pitchFamily="66" charset="0"/>
              </a:rPr>
              <a:t> </a:t>
            </a:r>
            <a:r>
              <a:rPr lang="en-US" sz="3200" dirty="0" smtClean="0">
                <a:latin typeface="Comic Sans MS" pitchFamily="66" charset="0"/>
              </a:rPr>
              <a:t>and </a:t>
            </a:r>
            <a:r>
              <a:rPr lang="en-US" sz="3200" dirty="0">
                <a:latin typeface="Comic Sans MS" pitchFamily="66" charset="0"/>
              </a:rPr>
              <a:t>the unique shape of a Coca-Cola </a:t>
            </a:r>
            <a:r>
              <a:rPr lang="en-US" sz="3200" dirty="0" smtClean="0">
                <a:latin typeface="Comic Sans MS" pitchFamily="66" charset="0"/>
              </a:rPr>
              <a:t>bottle is also trademarked.  </a:t>
            </a:r>
            <a:r>
              <a:rPr lang="en-US" sz="3200" dirty="0">
                <a:latin typeface="Comic Sans MS" pitchFamily="66" charset="0"/>
              </a:rPr>
              <a:t>These are generally called “trade dress</a:t>
            </a:r>
            <a:r>
              <a:rPr lang="en-US" sz="3200" dirty="0" smtClean="0">
                <a:latin typeface="Comic Sans MS" pitchFamily="66" charset="0"/>
              </a:rPr>
              <a:t>”.</a:t>
            </a:r>
          </a:p>
          <a:p>
            <a:pPr marL="863600" lvl="1" indent="-344488">
              <a:buClr>
                <a:schemeClr val="accent6">
                  <a:lumMod val="50000"/>
                </a:schemeClr>
              </a:buClr>
              <a:defRPr/>
            </a:pPr>
            <a:endParaRPr lang="en-US" sz="3200" dirty="0">
              <a:latin typeface="Comic Sans MS" pitchFamily="66" charset="0"/>
            </a:endParaRPr>
          </a:p>
          <a:p>
            <a:pPr marL="863600" lvl="1" indent="-344488">
              <a:buClr>
                <a:schemeClr val="accent6">
                  <a:lumMod val="50000"/>
                </a:schemeClr>
              </a:buClr>
              <a:buFont typeface="Wingdings" pitchFamily="2" charset="2"/>
              <a:buChar char="§"/>
              <a:defRPr/>
            </a:pPr>
            <a:endParaRPr lang="en-US" sz="3200" dirty="0">
              <a:latin typeface="Comic Sans MS" pitchFamily="66" charset="0"/>
            </a:endParaRPr>
          </a:p>
        </p:txBody>
      </p:sp>
    </p:spTree>
    <p:extLst>
      <p:ext uri="{BB962C8B-B14F-4D97-AF65-F5344CB8AC3E}">
        <p14:creationId xmlns:p14="http://schemas.microsoft.com/office/powerpoint/2010/main" val="3538088418"/>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6"/>
          <p:cNvSpPr txBox="1">
            <a:spLocks noChangeArrowheads="1"/>
          </p:cNvSpPr>
          <p:nvPr/>
        </p:nvSpPr>
        <p:spPr bwMode="auto">
          <a:xfrm>
            <a:off x="0" y="304800"/>
            <a:ext cx="9144000" cy="4447371"/>
          </a:xfrm>
          <a:prstGeom prst="rect">
            <a:avLst/>
          </a:prstGeom>
          <a:noFill/>
          <a:ln w="9525">
            <a:noFill/>
            <a:miter lim="800000"/>
            <a:headEnd/>
            <a:tailEnd/>
          </a:ln>
        </p:spPr>
        <p:txBody>
          <a:bodyPr wrap="square">
            <a:spAutoFit/>
          </a:bodyPr>
          <a:lstStyle/>
          <a:p>
            <a:pPr marL="288925" lvl="2" indent="-288925" algn="ctr">
              <a:spcBef>
                <a:spcPts val="600"/>
              </a:spcBef>
              <a:spcAft>
                <a:spcPts val="600"/>
              </a:spcAft>
              <a:buClr>
                <a:schemeClr val="accent6">
                  <a:lumMod val="50000"/>
                </a:schemeClr>
              </a:buClr>
              <a:defRPr/>
            </a:pPr>
            <a:r>
              <a:rPr lang="en-US" sz="3200" dirty="0" smtClean="0">
                <a:latin typeface="Comic Sans MS" pitchFamily="66" charset="0"/>
              </a:rPr>
              <a:t>	</a:t>
            </a:r>
            <a:r>
              <a:rPr lang="en-US" sz="4000" dirty="0">
                <a:solidFill>
                  <a:schemeClr val="bg1">
                    <a:lumMod val="25000"/>
                  </a:schemeClr>
                </a:solidFill>
                <a:latin typeface="Comic Sans MS" pitchFamily="66" charset="0"/>
              </a:rPr>
              <a:t>Trademark names are common in our </a:t>
            </a:r>
            <a:r>
              <a:rPr lang="en-US" sz="4000" dirty="0" smtClean="0">
                <a:solidFill>
                  <a:schemeClr val="bg1">
                    <a:lumMod val="25000"/>
                  </a:schemeClr>
                </a:solidFill>
                <a:latin typeface="Comic Sans MS" pitchFamily="66" charset="0"/>
              </a:rPr>
              <a:t>vocabulary!</a:t>
            </a:r>
          </a:p>
          <a:p>
            <a:pPr marL="288925" lvl="2" indent="-288925" algn="ctr">
              <a:spcBef>
                <a:spcPct val="50000"/>
              </a:spcBef>
              <a:spcAft>
                <a:spcPct val="50000"/>
              </a:spcAft>
              <a:buClr>
                <a:schemeClr val="accent6">
                  <a:lumMod val="50000"/>
                </a:schemeClr>
              </a:buClr>
              <a:defRPr/>
            </a:pPr>
            <a:r>
              <a:rPr lang="en-US" sz="3200" b="1" dirty="0" smtClean="0">
                <a:solidFill>
                  <a:schemeClr val="tx2"/>
                </a:solidFill>
                <a:latin typeface="Comic Sans MS" pitchFamily="66" charset="0"/>
              </a:rPr>
              <a:t> </a:t>
            </a:r>
            <a:r>
              <a:rPr lang="en-US" sz="3000" dirty="0" smtClean="0">
                <a:latin typeface="Comic Sans MS" pitchFamily="66" charset="0"/>
              </a:rPr>
              <a:t>So, you need a </a:t>
            </a:r>
            <a:r>
              <a:rPr lang="en-US" sz="3000" u="sng" dirty="0" smtClean="0">
                <a:latin typeface="Comic Sans MS" pitchFamily="66" charset="0"/>
              </a:rPr>
              <a:t>Band-Aid</a:t>
            </a:r>
            <a:r>
              <a:rPr lang="en-US" sz="3000" dirty="0" smtClean="0">
                <a:latin typeface="Comic Sans MS" pitchFamily="66" charset="0"/>
              </a:rPr>
              <a:t> (sterile bandage strip) and an </a:t>
            </a:r>
            <a:r>
              <a:rPr lang="en-US" sz="3000" u="sng" dirty="0" smtClean="0">
                <a:latin typeface="Comic Sans MS" pitchFamily="66" charset="0"/>
              </a:rPr>
              <a:t>Aspirin</a:t>
            </a:r>
            <a:r>
              <a:rPr lang="en-US" sz="3000" dirty="0" smtClean="0">
                <a:latin typeface="Comic Sans MS" pitchFamily="66" charset="0"/>
              </a:rPr>
              <a:t> (acetylsalicylic </a:t>
            </a:r>
            <a:r>
              <a:rPr lang="en-US" sz="3000" dirty="0">
                <a:latin typeface="Comic Sans MS" pitchFamily="66" charset="0"/>
              </a:rPr>
              <a:t>acid), because while you </a:t>
            </a:r>
            <a:r>
              <a:rPr lang="en-US" sz="3000" dirty="0" smtClean="0">
                <a:latin typeface="Comic Sans MS" pitchFamily="66" charset="0"/>
              </a:rPr>
              <a:t>were </a:t>
            </a:r>
            <a:r>
              <a:rPr lang="en-US" sz="3000" dirty="0">
                <a:latin typeface="Comic Sans MS" pitchFamily="66" charset="0"/>
              </a:rPr>
              <a:t>in the park </a:t>
            </a:r>
            <a:r>
              <a:rPr lang="en-US" sz="3000" u="sng" dirty="0">
                <a:latin typeface="Comic Sans MS" pitchFamily="66" charset="0"/>
              </a:rPr>
              <a:t>Roller-blading</a:t>
            </a:r>
            <a:r>
              <a:rPr lang="en-US" sz="3000" dirty="0">
                <a:latin typeface="Comic Sans MS" pitchFamily="66" charset="0"/>
              </a:rPr>
              <a:t> (in-line skating) and rocking out to your </a:t>
            </a:r>
            <a:r>
              <a:rPr lang="en-US" sz="3000" u="sng" dirty="0" smtClean="0">
                <a:latin typeface="Comic Sans MS" pitchFamily="66" charset="0"/>
              </a:rPr>
              <a:t>iPod</a:t>
            </a:r>
            <a:r>
              <a:rPr lang="en-US" sz="3000" dirty="0" smtClean="0">
                <a:latin typeface="Comic Sans MS" pitchFamily="66" charset="0"/>
              </a:rPr>
              <a:t> </a:t>
            </a:r>
            <a:r>
              <a:rPr lang="en-US" sz="3000" dirty="0">
                <a:latin typeface="Comic Sans MS" pitchFamily="66" charset="0"/>
              </a:rPr>
              <a:t>(portable </a:t>
            </a:r>
            <a:r>
              <a:rPr lang="en-US" sz="3000" dirty="0" smtClean="0">
                <a:latin typeface="Comic Sans MS" pitchFamily="66" charset="0"/>
              </a:rPr>
              <a:t>music </a:t>
            </a:r>
            <a:r>
              <a:rPr lang="en-US" sz="3000" dirty="0">
                <a:latin typeface="Comic Sans MS" pitchFamily="66" charset="0"/>
              </a:rPr>
              <a:t>device), a </a:t>
            </a:r>
            <a:r>
              <a:rPr lang="en-US" sz="3000" u="sng" dirty="0">
                <a:latin typeface="Comic Sans MS" pitchFamily="66" charset="0"/>
              </a:rPr>
              <a:t>Frisbee</a:t>
            </a:r>
            <a:r>
              <a:rPr lang="en-US" sz="3000" dirty="0">
                <a:latin typeface="Comic Sans MS" pitchFamily="66" charset="0"/>
              </a:rPr>
              <a:t> (plastic flying disk toy) </a:t>
            </a:r>
            <a:r>
              <a:rPr lang="en-US" sz="3000" dirty="0" smtClean="0">
                <a:latin typeface="Comic Sans MS" pitchFamily="66" charset="0"/>
              </a:rPr>
              <a:t>hit </a:t>
            </a:r>
            <a:r>
              <a:rPr lang="en-US" sz="3000" dirty="0">
                <a:latin typeface="Comic Sans MS" pitchFamily="66" charset="0"/>
              </a:rPr>
              <a:t>you on the </a:t>
            </a:r>
            <a:r>
              <a:rPr lang="en-US" sz="3000" b="1" dirty="0">
                <a:solidFill>
                  <a:schemeClr val="bg1">
                    <a:lumMod val="25000"/>
                  </a:schemeClr>
                </a:solidFill>
                <a:latin typeface="Comic Sans MS" pitchFamily="66" charset="0"/>
              </a:rPr>
              <a:t>noggin</a:t>
            </a:r>
            <a:r>
              <a:rPr lang="en-US" sz="3000" dirty="0">
                <a:latin typeface="Comic Sans MS" pitchFamily="66" charset="0"/>
              </a:rPr>
              <a:t> (head). </a:t>
            </a:r>
          </a:p>
        </p:txBody>
      </p:sp>
      <p:sp>
        <p:nvSpPr>
          <p:cNvPr id="2" name="Oval 1"/>
          <p:cNvSpPr/>
          <p:nvPr/>
        </p:nvSpPr>
        <p:spPr bwMode="auto">
          <a:xfrm>
            <a:off x="2133600" y="5105400"/>
            <a:ext cx="5105400" cy="1295400"/>
          </a:xfrm>
          <a:prstGeom prst="ellipse">
            <a:avLst/>
          </a:prstGeom>
          <a:solidFill>
            <a:srgbClr val="FFFF00"/>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lumMod val="25000"/>
                  </a:schemeClr>
                </a:solidFill>
                <a:effectLst/>
                <a:latin typeface="Comic Sans MS" pitchFamily="66" charset="0"/>
              </a:rPr>
              <a:t>Noggin isn’t trademarked yet!</a:t>
            </a:r>
          </a:p>
        </p:txBody>
      </p:sp>
    </p:spTree>
    <p:extLst>
      <p:ext uri="{BB962C8B-B14F-4D97-AF65-F5344CB8AC3E}">
        <p14:creationId xmlns:p14="http://schemas.microsoft.com/office/powerpoint/2010/main" val="1062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p:cNvSpPr txBox="1">
            <a:spLocks noChangeArrowheads="1"/>
          </p:cNvSpPr>
          <p:nvPr/>
        </p:nvSpPr>
        <p:spPr bwMode="auto">
          <a:xfrm>
            <a:off x="228600" y="228600"/>
            <a:ext cx="8686800" cy="1661993"/>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spcBef>
                <a:spcPts val="0"/>
              </a:spcBef>
              <a:defRPr/>
            </a:pPr>
            <a:r>
              <a:rPr lang="en-US" sz="3600" b="1" dirty="0">
                <a:solidFill>
                  <a:srgbClr val="FFFFFF"/>
                </a:solidFill>
                <a:latin typeface="Comic Sans MS" pitchFamily="66" charset="0"/>
              </a:rPr>
              <a:t>Charlie Sheen’s </a:t>
            </a:r>
            <a:r>
              <a:rPr lang="en-US" sz="3600" b="1" dirty="0" smtClean="0">
                <a:solidFill>
                  <a:srgbClr val="FFFFFF"/>
                </a:solidFill>
                <a:latin typeface="Comic Sans MS" pitchFamily="66" charset="0"/>
              </a:rPr>
              <a:t>recent </a:t>
            </a:r>
            <a:r>
              <a:rPr lang="en-US" sz="3600" b="1" dirty="0">
                <a:solidFill>
                  <a:srgbClr val="FFFFFF"/>
                </a:solidFill>
                <a:latin typeface="Comic Sans MS" pitchFamily="66" charset="0"/>
              </a:rPr>
              <a:t>t</a:t>
            </a:r>
            <a:r>
              <a:rPr lang="en-US" sz="3600" b="1" dirty="0" smtClean="0">
                <a:solidFill>
                  <a:srgbClr val="FFFFFF"/>
                </a:solidFill>
                <a:latin typeface="Comic Sans MS" pitchFamily="66" charset="0"/>
              </a:rPr>
              <a:t>rademarks on his </a:t>
            </a:r>
            <a:r>
              <a:rPr lang="en-US" sz="3600" b="1" dirty="0">
                <a:solidFill>
                  <a:srgbClr val="FFFFFF"/>
                </a:solidFill>
                <a:latin typeface="Comic Sans MS" pitchFamily="66" charset="0"/>
              </a:rPr>
              <a:t>“Catchphrases” </a:t>
            </a:r>
          </a:p>
          <a:p>
            <a:pPr algn="ctr">
              <a:spcBef>
                <a:spcPts val="0"/>
              </a:spcBef>
              <a:defRPr/>
            </a:pPr>
            <a:r>
              <a:rPr lang="en-US" sz="3000" b="1" dirty="0">
                <a:solidFill>
                  <a:srgbClr val="FFFFFF"/>
                </a:solidFill>
                <a:latin typeface="Comic Sans MS" pitchFamily="66" charset="0"/>
              </a:rPr>
              <a:t> </a:t>
            </a:r>
            <a:r>
              <a:rPr lang="en-US" sz="3000" b="1" dirty="0" smtClean="0">
                <a:solidFill>
                  <a:srgbClr val="FFFFFF"/>
                </a:solidFill>
                <a:latin typeface="Comic Sans MS" pitchFamily="66" charset="0"/>
              </a:rPr>
              <a:t>(registered 3-19-11)</a:t>
            </a:r>
            <a:endParaRPr lang="en-US" sz="3000" b="1" u="sng" dirty="0">
              <a:solidFill>
                <a:srgbClr val="FFFFFF"/>
              </a:solidFill>
              <a:latin typeface="Comic Sans MS" pitchFamily="66" charset="0"/>
            </a:endParaRPr>
          </a:p>
        </p:txBody>
      </p:sp>
      <p:sp>
        <p:nvSpPr>
          <p:cNvPr id="891913" name="Text Box 9"/>
          <p:cNvSpPr txBox="1">
            <a:spLocks noChangeArrowheads="1"/>
          </p:cNvSpPr>
          <p:nvPr/>
        </p:nvSpPr>
        <p:spPr bwMode="auto">
          <a:xfrm>
            <a:off x="381000" y="2246313"/>
            <a:ext cx="8077200" cy="4154984"/>
          </a:xfrm>
          <a:prstGeom prst="rect">
            <a:avLst/>
          </a:prstGeom>
          <a:noFill/>
          <a:ln w="9525">
            <a:noFill/>
            <a:miter lim="800000"/>
            <a:headEnd/>
            <a:tailEnd/>
          </a:ln>
        </p:spPr>
        <p:txBody>
          <a:bodyPr>
            <a:spAutoFit/>
          </a:bodyPr>
          <a:lstStyle/>
          <a:p>
            <a:pPr marL="342900" indent="-342900">
              <a:buClr>
                <a:schemeClr val="bg1">
                  <a:lumMod val="25000"/>
                </a:schemeClr>
              </a:buClr>
              <a:buFont typeface="Arial" pitchFamily="34" charset="0"/>
              <a:buChar char="•"/>
              <a:defRPr/>
            </a:pPr>
            <a:r>
              <a:rPr lang="en-US" sz="2400" dirty="0" smtClean="0">
                <a:latin typeface="Comic Sans MS" pitchFamily="66" charset="0"/>
              </a:rPr>
              <a:t>Tiger </a:t>
            </a:r>
            <a:r>
              <a:rPr lang="en-US" sz="2400" dirty="0">
                <a:latin typeface="Comic Sans MS" pitchFamily="66" charset="0"/>
              </a:rPr>
              <a:t>Blood</a:t>
            </a:r>
          </a:p>
          <a:p>
            <a:pPr marL="342900" indent="-342900">
              <a:buClr>
                <a:schemeClr val="bg1">
                  <a:lumMod val="25000"/>
                </a:schemeClr>
              </a:buClr>
              <a:buFont typeface="Arial" pitchFamily="34" charset="0"/>
              <a:buChar char="•"/>
              <a:defRPr/>
            </a:pPr>
            <a:r>
              <a:rPr lang="en-US" sz="2400" dirty="0">
                <a:latin typeface="Comic Sans MS" pitchFamily="66" charset="0"/>
              </a:rPr>
              <a:t> Rock Star from Mars</a:t>
            </a:r>
          </a:p>
          <a:p>
            <a:pPr marL="342900" indent="-342900">
              <a:buClr>
                <a:schemeClr val="bg1">
                  <a:lumMod val="25000"/>
                </a:schemeClr>
              </a:buClr>
              <a:buFont typeface="Arial" pitchFamily="34" charset="0"/>
              <a:buChar char="•"/>
              <a:defRPr/>
            </a:pPr>
            <a:r>
              <a:rPr lang="en-US" sz="2400" dirty="0">
                <a:latin typeface="Comic Sans MS" pitchFamily="66" charset="0"/>
              </a:rPr>
              <a:t> I’m Not Bi-Polar, I’m Bi-Winning</a:t>
            </a:r>
          </a:p>
          <a:p>
            <a:pPr marL="342900" indent="-342900">
              <a:buClr>
                <a:schemeClr val="bg1">
                  <a:lumMod val="25000"/>
                </a:schemeClr>
              </a:buClr>
              <a:buFont typeface="Arial" pitchFamily="34" charset="0"/>
              <a:buChar char="•"/>
              <a:defRPr/>
            </a:pPr>
            <a:r>
              <a:rPr lang="en-US" sz="2400" dirty="0">
                <a:latin typeface="Comic Sans MS" pitchFamily="66" charset="0"/>
              </a:rPr>
              <a:t> Duh, Winning</a:t>
            </a:r>
          </a:p>
          <a:p>
            <a:pPr marL="342900" indent="-342900">
              <a:buClr>
                <a:schemeClr val="bg1">
                  <a:lumMod val="25000"/>
                </a:schemeClr>
              </a:buClr>
              <a:buFont typeface="Arial" pitchFamily="34" charset="0"/>
              <a:buChar char="•"/>
              <a:defRPr/>
            </a:pPr>
            <a:r>
              <a:rPr lang="en-US" sz="2400" dirty="0" smtClean="0">
                <a:latin typeface="Comic Sans MS" pitchFamily="66" charset="0"/>
              </a:rPr>
              <a:t> Sober </a:t>
            </a:r>
            <a:r>
              <a:rPr lang="en-US" sz="2400" dirty="0">
                <a:latin typeface="Comic Sans MS" pitchFamily="66" charset="0"/>
              </a:rPr>
              <a:t>Valley Lodge (the nickname for one of his</a:t>
            </a:r>
          </a:p>
          <a:p>
            <a:pPr marL="342900" indent="-342900">
              <a:buClr>
                <a:schemeClr val="bg1">
                  <a:lumMod val="25000"/>
                </a:schemeClr>
              </a:buClr>
              <a:buFont typeface="Arial" pitchFamily="34" charset="0"/>
              <a:buChar char="•"/>
              <a:defRPr/>
            </a:pPr>
            <a:r>
              <a:rPr lang="en-US" sz="2400" dirty="0">
                <a:latin typeface="Comic Sans MS" pitchFamily="66" charset="0"/>
              </a:rPr>
              <a:t>  </a:t>
            </a:r>
            <a:r>
              <a:rPr lang="en-US" sz="2400" dirty="0" smtClean="0">
                <a:latin typeface="Comic Sans MS" pitchFamily="66" charset="0"/>
              </a:rPr>
              <a:t>homes)</a:t>
            </a:r>
          </a:p>
          <a:p>
            <a:pPr marL="342900" indent="-342900">
              <a:buClr>
                <a:schemeClr val="bg1">
                  <a:lumMod val="25000"/>
                </a:schemeClr>
              </a:buClr>
              <a:buFont typeface="Arial" pitchFamily="34" charset="0"/>
              <a:buChar char="•"/>
              <a:defRPr/>
            </a:pPr>
            <a:r>
              <a:rPr lang="en-US" sz="2400" dirty="0">
                <a:latin typeface="Comic Sans MS" pitchFamily="66" charset="0"/>
              </a:rPr>
              <a:t> Violent Torpedo of </a:t>
            </a:r>
            <a:r>
              <a:rPr lang="en-US" sz="2400" dirty="0" smtClean="0">
                <a:latin typeface="Comic Sans MS" pitchFamily="66" charset="0"/>
              </a:rPr>
              <a:t>Truth</a:t>
            </a:r>
            <a:endParaRPr lang="en-US" sz="2400" dirty="0">
              <a:latin typeface="Comic Sans MS" pitchFamily="66" charset="0"/>
            </a:endParaRPr>
          </a:p>
          <a:p>
            <a:pPr marL="342900" indent="-342900">
              <a:buClr>
                <a:schemeClr val="bg1">
                  <a:lumMod val="25000"/>
                </a:schemeClr>
              </a:buClr>
              <a:buFont typeface="Arial" pitchFamily="34" charset="0"/>
              <a:buChar char="•"/>
              <a:defRPr/>
            </a:pPr>
            <a:r>
              <a:rPr lang="en-US" sz="2400" dirty="0">
                <a:latin typeface="Comic Sans MS" pitchFamily="66" charset="0"/>
              </a:rPr>
              <a:t> Sheen’s Goddesses</a:t>
            </a:r>
          </a:p>
          <a:p>
            <a:pPr marL="342900" indent="-342900">
              <a:buClr>
                <a:schemeClr val="bg1">
                  <a:lumMod val="25000"/>
                </a:schemeClr>
              </a:buClr>
              <a:buFont typeface="Arial" pitchFamily="34" charset="0"/>
              <a:buChar char="•"/>
              <a:defRPr/>
            </a:pPr>
            <a:r>
              <a:rPr lang="en-US" sz="2400" dirty="0">
                <a:latin typeface="Comic Sans MS" pitchFamily="66" charset="0"/>
              </a:rPr>
              <a:t> Adonis DNA</a:t>
            </a:r>
          </a:p>
          <a:p>
            <a:pPr marL="342900" indent="-342900">
              <a:buClr>
                <a:schemeClr val="bg1">
                  <a:lumMod val="25000"/>
                </a:schemeClr>
              </a:buClr>
              <a:buFont typeface="Arial" pitchFamily="34" charset="0"/>
              <a:buChar char="•"/>
              <a:defRPr/>
            </a:pPr>
            <a:r>
              <a:rPr lang="en-US" sz="2400" dirty="0">
                <a:latin typeface="Comic Sans MS" pitchFamily="66" charset="0"/>
              </a:rPr>
              <a:t> Defeat is Not an Option</a:t>
            </a:r>
          </a:p>
          <a:p>
            <a:pPr marL="342900" indent="-342900">
              <a:buClr>
                <a:schemeClr val="bg1">
                  <a:lumMod val="25000"/>
                </a:schemeClr>
              </a:buClr>
              <a:buFont typeface="Arial" pitchFamily="34" charset="0"/>
              <a:buChar char="•"/>
              <a:defRPr/>
            </a:pPr>
            <a:r>
              <a:rPr lang="en-US" sz="2400" dirty="0">
                <a:latin typeface="Comic Sans MS" pitchFamily="66" charset="0"/>
              </a:rPr>
              <a:t> and “of course” Charlie Sheen</a:t>
            </a:r>
          </a:p>
        </p:txBody>
      </p:sp>
      <p:sp>
        <p:nvSpPr>
          <p:cNvPr id="4" name="TextBox 3"/>
          <p:cNvSpPr txBox="1">
            <a:spLocks noChangeArrowheads="1"/>
          </p:cNvSpPr>
          <p:nvPr/>
        </p:nvSpPr>
        <p:spPr bwMode="auto">
          <a:xfrm>
            <a:off x="4648200" y="4343400"/>
            <a:ext cx="3886200" cy="1384995"/>
          </a:xfrm>
          <a:prstGeom prst="rect">
            <a:avLst/>
          </a:prstGeom>
          <a:solidFill>
            <a:srgbClr val="FFFF00"/>
          </a:solidFill>
          <a:ln w="38100">
            <a:solidFill>
              <a:schemeClr val="bg1">
                <a:lumMod val="25000"/>
              </a:schemeClr>
            </a:solidFill>
            <a:miter lim="800000"/>
            <a:headEnd/>
            <a:tailEnd/>
          </a:ln>
          <a:effectLst/>
          <a:scene3d>
            <a:camera prst="isometricOffAxis1Right"/>
            <a:lightRig rig="threePt" dir="t"/>
          </a:scene3d>
        </p:spPr>
        <p:txBody>
          <a:bodyPr wrap="square">
            <a:spAutoFit/>
          </a:bodyPr>
          <a:lstStyle/>
          <a:p>
            <a:r>
              <a:rPr lang="en-US" sz="2800" b="1" dirty="0" smtClean="0">
                <a:solidFill>
                  <a:schemeClr val="bg1">
                    <a:lumMod val="25000"/>
                  </a:schemeClr>
                </a:solidFill>
                <a:latin typeface="Comic Sans MS" pitchFamily="66" charset="0"/>
              </a:rPr>
              <a:t>Aren’t you glad IP law only deals with important issues?</a:t>
            </a:r>
            <a:endParaRPr lang="en-US" sz="2800" b="1" dirty="0">
              <a:solidFill>
                <a:schemeClr val="bg1">
                  <a:lumMod val="25000"/>
                </a:schemeClr>
              </a:solidFill>
              <a:latin typeface="Comic Sans MS" pitchFamily="66" charset="0"/>
            </a:endParaRPr>
          </a:p>
        </p:txBody>
      </p:sp>
    </p:spTree>
    <p:extLst>
      <p:ext uri="{BB962C8B-B14F-4D97-AF65-F5344CB8AC3E}">
        <p14:creationId xmlns:p14="http://schemas.microsoft.com/office/powerpoint/2010/main" val="203386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9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19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19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19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19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19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919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191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191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191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19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304800" y="228600"/>
            <a:ext cx="84582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spcBef>
                <a:spcPct val="50000"/>
              </a:spcBef>
              <a:defRPr/>
            </a:pPr>
            <a:r>
              <a:rPr lang="en-US" sz="3800" dirty="0">
                <a:solidFill>
                  <a:srgbClr val="FFFFFF"/>
                </a:solidFill>
                <a:latin typeface="Comic Sans MS" pitchFamily="66" charset="0"/>
              </a:rPr>
              <a:t>Issues </a:t>
            </a:r>
            <a:r>
              <a:rPr lang="en-US" sz="3800" dirty="0" smtClean="0">
                <a:solidFill>
                  <a:srgbClr val="FFFFFF"/>
                </a:solidFill>
                <a:latin typeface="Comic Sans MS" pitchFamily="66" charset="0"/>
              </a:rPr>
              <a:t>to consider </a:t>
            </a:r>
            <a:r>
              <a:rPr lang="en-US" sz="3800" dirty="0">
                <a:solidFill>
                  <a:srgbClr val="FFFFFF"/>
                </a:solidFill>
                <a:latin typeface="Comic Sans MS" pitchFamily="66" charset="0"/>
              </a:rPr>
              <a:t>w</a:t>
            </a:r>
            <a:r>
              <a:rPr lang="en-US" sz="3800" dirty="0" smtClean="0">
                <a:solidFill>
                  <a:srgbClr val="FFFFFF"/>
                </a:solidFill>
                <a:latin typeface="Comic Sans MS" pitchFamily="66" charset="0"/>
              </a:rPr>
              <a:t>hen </a:t>
            </a:r>
            <a:r>
              <a:rPr lang="en-US" sz="3800" dirty="0">
                <a:solidFill>
                  <a:srgbClr val="FFFFFF"/>
                </a:solidFill>
                <a:latin typeface="Comic Sans MS" pitchFamily="66" charset="0"/>
              </a:rPr>
              <a:t>s</a:t>
            </a:r>
            <a:r>
              <a:rPr lang="en-US" sz="3800" dirty="0" smtClean="0">
                <a:solidFill>
                  <a:srgbClr val="FFFFFF"/>
                </a:solidFill>
                <a:latin typeface="Comic Sans MS" pitchFamily="66" charset="0"/>
              </a:rPr>
              <a:t>electing </a:t>
            </a:r>
            <a:r>
              <a:rPr lang="en-US" sz="3800" dirty="0">
                <a:solidFill>
                  <a:srgbClr val="FFFFFF"/>
                </a:solidFill>
                <a:latin typeface="Comic Sans MS" pitchFamily="66" charset="0"/>
              </a:rPr>
              <a:t>a t</a:t>
            </a:r>
            <a:r>
              <a:rPr lang="en-US" sz="3800" dirty="0" smtClean="0">
                <a:solidFill>
                  <a:srgbClr val="FFFFFF"/>
                </a:solidFill>
                <a:latin typeface="Comic Sans MS" pitchFamily="66" charset="0"/>
              </a:rPr>
              <a:t>rademark</a:t>
            </a:r>
            <a:r>
              <a:rPr lang="en-US" sz="3800" dirty="0">
                <a:solidFill>
                  <a:srgbClr val="FFFFFF"/>
                </a:solidFill>
                <a:latin typeface="Comic Sans MS" pitchFamily="66" charset="0"/>
              </a:rPr>
              <a:t>!</a:t>
            </a:r>
          </a:p>
        </p:txBody>
      </p:sp>
      <p:sp>
        <p:nvSpPr>
          <p:cNvPr id="906247" name="Text Box 7"/>
          <p:cNvSpPr txBox="1">
            <a:spLocks noChangeArrowheads="1"/>
          </p:cNvSpPr>
          <p:nvPr/>
        </p:nvSpPr>
        <p:spPr bwMode="auto">
          <a:xfrm>
            <a:off x="76200" y="1600200"/>
            <a:ext cx="9144000" cy="4185761"/>
          </a:xfrm>
          <a:prstGeom prst="rect">
            <a:avLst/>
          </a:prstGeom>
          <a:noFill/>
          <a:ln w="9525">
            <a:noFill/>
            <a:miter lim="800000"/>
            <a:headEnd/>
            <a:tailEnd/>
          </a:ln>
        </p:spPr>
        <p:txBody>
          <a:bodyPr>
            <a:spAutoFit/>
          </a:bodyPr>
          <a:lstStyle/>
          <a:p>
            <a:pPr marL="920750" lvl="1" indent="-344488">
              <a:spcBef>
                <a:spcPct val="20000"/>
              </a:spcBef>
              <a:buClr>
                <a:schemeClr val="accent6">
                  <a:lumMod val="50000"/>
                </a:schemeClr>
              </a:buClr>
              <a:defRPr/>
            </a:pPr>
            <a:r>
              <a:rPr lang="en-US" sz="3200" b="1" dirty="0">
                <a:latin typeface="Comic Sans MS" pitchFamily="66" charset="0"/>
              </a:rPr>
              <a:t>The Strongest (easiest to defend)</a:t>
            </a:r>
          </a:p>
          <a:p>
            <a:pPr marL="1490662" lvl="2" indent="-457200">
              <a:spcBef>
                <a:spcPct val="20000"/>
              </a:spcBef>
              <a:buClr>
                <a:schemeClr val="bg1">
                  <a:lumMod val="25000"/>
                </a:schemeClr>
              </a:buClr>
              <a:buFont typeface="Wingdings" pitchFamily="2" charset="2"/>
              <a:buChar char="§"/>
              <a:defRPr/>
            </a:pPr>
            <a:r>
              <a:rPr lang="en-US" sz="3000" u="sng" dirty="0" smtClean="0">
                <a:solidFill>
                  <a:schemeClr val="bg1">
                    <a:lumMod val="25000"/>
                  </a:schemeClr>
                </a:solidFill>
                <a:latin typeface="Comic Sans MS" pitchFamily="66" charset="0"/>
              </a:rPr>
              <a:t>Arbitrary</a:t>
            </a:r>
            <a:r>
              <a:rPr lang="en-US" sz="3000" dirty="0" smtClean="0">
                <a:latin typeface="Comic Sans MS" pitchFamily="66" charset="0"/>
              </a:rPr>
              <a:t> </a:t>
            </a:r>
            <a:r>
              <a:rPr lang="en-US" sz="3000" dirty="0">
                <a:latin typeface="Comic Sans MS" pitchFamily="66" charset="0"/>
              </a:rPr>
              <a:t>(Apple </a:t>
            </a:r>
            <a:r>
              <a:rPr lang="en-US" sz="3000" dirty="0" smtClean="0">
                <a:latin typeface="Comic Sans MS" pitchFamily="66" charset="0"/>
              </a:rPr>
              <a:t>Computers, Exxon,          Kodak)</a:t>
            </a:r>
            <a:endParaRPr lang="en-US" sz="3000" dirty="0">
              <a:latin typeface="Comic Sans MS" pitchFamily="66" charset="0"/>
            </a:endParaRPr>
          </a:p>
          <a:p>
            <a:pPr marL="1490662" lvl="2" indent="-457200">
              <a:spcBef>
                <a:spcPct val="20000"/>
              </a:spcBef>
              <a:buClr>
                <a:schemeClr val="bg1">
                  <a:lumMod val="25000"/>
                </a:schemeClr>
              </a:buClr>
              <a:buFont typeface="Wingdings" pitchFamily="2" charset="2"/>
              <a:buChar char="§"/>
              <a:defRPr/>
            </a:pPr>
            <a:r>
              <a:rPr lang="en-US" sz="3000" u="sng" dirty="0" smtClean="0">
                <a:solidFill>
                  <a:schemeClr val="bg1">
                    <a:lumMod val="25000"/>
                  </a:schemeClr>
                </a:solidFill>
                <a:latin typeface="Comic Sans MS" pitchFamily="66" charset="0"/>
              </a:rPr>
              <a:t>Fanciful</a:t>
            </a:r>
            <a:r>
              <a:rPr lang="en-US" sz="3000" dirty="0" smtClean="0">
                <a:latin typeface="Comic Sans MS" pitchFamily="66" charset="0"/>
              </a:rPr>
              <a:t> </a:t>
            </a:r>
            <a:r>
              <a:rPr lang="en-US" sz="3000" dirty="0">
                <a:latin typeface="Comic Sans MS" pitchFamily="66" charset="0"/>
              </a:rPr>
              <a:t>(Double Rainbow Ice </a:t>
            </a:r>
            <a:r>
              <a:rPr lang="en-US" sz="3000" dirty="0" smtClean="0">
                <a:latin typeface="Comic Sans MS" pitchFamily="66" charset="0"/>
              </a:rPr>
              <a:t>Cream or the Nike “swoosh”)</a:t>
            </a:r>
            <a:endParaRPr lang="en-US" sz="3000" dirty="0">
              <a:latin typeface="Comic Sans MS" pitchFamily="66" charset="0"/>
            </a:endParaRPr>
          </a:p>
          <a:p>
            <a:pPr marL="1490662" lvl="2" indent="-457200">
              <a:spcBef>
                <a:spcPct val="20000"/>
              </a:spcBef>
              <a:buClr>
                <a:schemeClr val="bg1">
                  <a:lumMod val="25000"/>
                </a:schemeClr>
              </a:buClr>
              <a:buFont typeface="Wingdings" pitchFamily="2" charset="2"/>
              <a:buChar char="§"/>
              <a:defRPr/>
            </a:pPr>
            <a:r>
              <a:rPr lang="en-US" sz="3000" u="sng" dirty="0" smtClean="0">
                <a:solidFill>
                  <a:schemeClr val="bg1">
                    <a:lumMod val="25000"/>
                  </a:schemeClr>
                </a:solidFill>
                <a:latin typeface="Comic Sans MS" pitchFamily="66" charset="0"/>
              </a:rPr>
              <a:t>Coined (invented) terms</a:t>
            </a:r>
            <a:r>
              <a:rPr lang="en-US" sz="3000" dirty="0" smtClean="0">
                <a:solidFill>
                  <a:schemeClr val="bg1">
                    <a:lumMod val="25000"/>
                  </a:schemeClr>
                </a:solidFill>
                <a:latin typeface="Comic Sans MS" pitchFamily="66" charset="0"/>
              </a:rPr>
              <a:t> </a:t>
            </a:r>
            <a:r>
              <a:rPr lang="en-US" sz="3000" dirty="0" smtClean="0">
                <a:latin typeface="Comic Sans MS" pitchFamily="66" charset="0"/>
              </a:rPr>
              <a:t>like Intel (for </a:t>
            </a:r>
            <a:r>
              <a:rPr lang="en-US" sz="3000" b="1" u="sng" dirty="0" smtClean="0">
                <a:latin typeface="Comic Sans MS" pitchFamily="66" charset="0"/>
              </a:rPr>
              <a:t>Int</a:t>
            </a:r>
            <a:r>
              <a:rPr lang="en-US" sz="3000" dirty="0" smtClean="0">
                <a:latin typeface="Comic Sans MS" pitchFamily="66" charset="0"/>
              </a:rPr>
              <a:t>egrated </a:t>
            </a:r>
            <a:r>
              <a:rPr lang="en-US" sz="3000" b="1" u="sng" dirty="0" smtClean="0">
                <a:latin typeface="Comic Sans MS" pitchFamily="66" charset="0"/>
              </a:rPr>
              <a:t>El</a:t>
            </a:r>
            <a:r>
              <a:rPr lang="en-US" sz="3000" dirty="0" smtClean="0">
                <a:latin typeface="Comic Sans MS" pitchFamily="66" charset="0"/>
              </a:rPr>
              <a:t>ectronics)</a:t>
            </a:r>
          </a:p>
          <a:p>
            <a:pPr marL="1377950" lvl="2" indent="-344488">
              <a:spcBef>
                <a:spcPct val="20000"/>
              </a:spcBef>
              <a:buClr>
                <a:schemeClr val="accent6">
                  <a:lumMod val="50000"/>
                </a:schemeClr>
              </a:buClr>
              <a:defRPr/>
            </a:pPr>
            <a:r>
              <a:rPr lang="en-US" sz="3000" dirty="0" smtClean="0">
                <a:latin typeface="Comic Sans MS" pitchFamily="66" charset="0"/>
              </a:rPr>
              <a:t>	</a:t>
            </a:r>
            <a:endParaRPr lang="en-US" sz="3000" b="1" dirty="0">
              <a:solidFill>
                <a:schemeClr val="accent6">
                  <a:lumMod val="50000"/>
                </a:schemeClr>
              </a:solidFill>
              <a:latin typeface="Comic Sans MS" pitchFamily="66" charset="0"/>
            </a:endParaRPr>
          </a:p>
        </p:txBody>
      </p:sp>
      <p:sp>
        <p:nvSpPr>
          <p:cNvPr id="4" name="TextBox 3"/>
          <p:cNvSpPr txBox="1"/>
          <p:nvPr/>
        </p:nvSpPr>
        <p:spPr>
          <a:xfrm>
            <a:off x="304800" y="5247382"/>
            <a:ext cx="8534400" cy="1077218"/>
          </a:xfrm>
          <a:prstGeom prst="rect">
            <a:avLst/>
          </a:prstGeom>
          <a:solidFill>
            <a:srgbClr val="C00000"/>
          </a:solidFill>
          <a:ln w="38100">
            <a:solidFill>
              <a:schemeClr val="tx1"/>
            </a:solidFill>
          </a:ln>
        </p:spPr>
        <p:txBody>
          <a:bodyPr wrap="square" rtlCol="0">
            <a:spAutoFit/>
          </a:bodyPr>
          <a:lstStyle/>
          <a:p>
            <a:pPr algn="ctr"/>
            <a:r>
              <a:rPr lang="en-US" sz="3200" dirty="0" smtClean="0">
                <a:solidFill>
                  <a:srgbClr val="FFFFFF"/>
                </a:solidFill>
                <a:latin typeface="Comic Sans MS" pitchFamily="66" charset="0"/>
              </a:rPr>
              <a:t>None of these terms bear any inherent relationship to the underlying product!</a:t>
            </a:r>
            <a:endParaRPr lang="en-US" sz="3200" dirty="0">
              <a:solidFill>
                <a:srgbClr val="FFFFFF"/>
              </a:solidFill>
            </a:endParaRPr>
          </a:p>
        </p:txBody>
      </p:sp>
    </p:spTree>
    <p:extLst>
      <p:ext uri="{BB962C8B-B14F-4D97-AF65-F5344CB8AC3E}">
        <p14:creationId xmlns:p14="http://schemas.microsoft.com/office/powerpoint/2010/main" val="262772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62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62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52400" y="1752600"/>
            <a:ext cx="8839200" cy="4648200"/>
          </a:xfrm>
          <a:ln w="38100">
            <a:noFill/>
          </a:ln>
        </p:spPr>
        <p:txBody>
          <a:bodyPr/>
          <a:lstStyle/>
          <a:p>
            <a:pPr marL="457200" lvl="1" indent="0" defTabSz="406400">
              <a:buClr>
                <a:schemeClr val="accent6">
                  <a:lumMod val="50000"/>
                </a:schemeClr>
              </a:buClr>
              <a:buSzTx/>
              <a:buFontTx/>
              <a:buNone/>
              <a:defRPr/>
            </a:pPr>
            <a:r>
              <a:rPr lang="en-US" b="1" dirty="0" smtClean="0">
                <a:solidFill>
                  <a:schemeClr val="bg1">
                    <a:lumMod val="25000"/>
                  </a:schemeClr>
                </a:solidFill>
                <a:latin typeface="Comic Sans MS" pitchFamily="66" charset="0"/>
              </a:rPr>
              <a:t> The </a:t>
            </a:r>
            <a:r>
              <a:rPr lang="en-US" b="1" dirty="0">
                <a:solidFill>
                  <a:schemeClr val="bg1">
                    <a:lumMod val="25000"/>
                  </a:schemeClr>
                </a:solidFill>
                <a:latin typeface="Comic Sans MS" pitchFamily="66" charset="0"/>
              </a:rPr>
              <a:t>Tech Transfer Office as “Provider of Service” to the faculty research community!</a:t>
            </a:r>
          </a:p>
          <a:p>
            <a:pPr lvl="1">
              <a:buClr>
                <a:schemeClr val="accent6">
                  <a:lumMod val="50000"/>
                </a:schemeClr>
              </a:buClr>
              <a:buSzTx/>
              <a:buFontTx/>
              <a:buNone/>
              <a:defRPr/>
            </a:pPr>
            <a:endParaRPr lang="en-US" sz="2400" dirty="0" smtClean="0">
              <a:latin typeface="Comic Sans MS" pitchFamily="66" charset="0"/>
            </a:endParaRPr>
          </a:p>
          <a:p>
            <a:pPr lvl="1">
              <a:buClr>
                <a:schemeClr val="accent6">
                  <a:lumMod val="50000"/>
                </a:schemeClr>
              </a:buClr>
              <a:buSzTx/>
              <a:buFontTx/>
              <a:buNone/>
              <a:defRPr/>
            </a:pPr>
            <a:endParaRPr lang="en-US" sz="2400" dirty="0" smtClean="0">
              <a:latin typeface="Comic Sans MS" pitchFamily="66" charset="0"/>
            </a:endParaRPr>
          </a:p>
          <a:p>
            <a:pPr lvl="1">
              <a:buClr>
                <a:schemeClr val="accent6">
                  <a:lumMod val="50000"/>
                </a:schemeClr>
              </a:buClr>
              <a:buSzTx/>
              <a:buFontTx/>
              <a:buNone/>
              <a:defRPr/>
            </a:pPr>
            <a:endParaRPr lang="en-US" sz="2400" dirty="0" smtClean="0">
              <a:latin typeface="Comic Sans MS" pitchFamily="66" charset="0"/>
            </a:endParaRPr>
          </a:p>
          <a:p>
            <a:pPr lvl="1">
              <a:buClr>
                <a:schemeClr val="accent6">
                  <a:lumMod val="50000"/>
                </a:schemeClr>
              </a:buClr>
              <a:buSzTx/>
              <a:buFontTx/>
              <a:buNone/>
              <a:defRPr/>
            </a:pPr>
            <a:endParaRPr lang="en-US" sz="2400" dirty="0" smtClean="0">
              <a:latin typeface="Comic Sans MS" pitchFamily="66" charset="0"/>
            </a:endParaRPr>
          </a:p>
          <a:p>
            <a:pPr marL="228600" lvl="1" indent="63500">
              <a:buClr>
                <a:schemeClr val="accent6">
                  <a:lumMod val="50000"/>
                </a:schemeClr>
              </a:buClr>
              <a:buSzTx/>
              <a:buNone/>
              <a:defRPr/>
            </a:pPr>
            <a:endParaRPr lang="en-US" sz="1200" dirty="0" smtClean="0">
              <a:latin typeface="Comic Sans MS" pitchFamily="66" charset="0"/>
            </a:endParaRPr>
          </a:p>
          <a:p>
            <a:pPr marL="228600" lvl="1" indent="63500">
              <a:buClr>
                <a:schemeClr val="accent6">
                  <a:lumMod val="50000"/>
                </a:schemeClr>
              </a:buClr>
              <a:buSzTx/>
              <a:buNone/>
              <a:defRPr/>
            </a:pPr>
            <a:endParaRPr lang="en-US" sz="800" dirty="0" smtClean="0">
              <a:latin typeface="Comic Sans MS" pitchFamily="66" charset="0"/>
            </a:endParaRPr>
          </a:p>
          <a:p>
            <a:pPr marL="228600" lvl="1" indent="63500" algn="ctr">
              <a:buClr>
                <a:schemeClr val="accent6">
                  <a:lumMod val="50000"/>
                </a:schemeClr>
              </a:buClr>
              <a:buSzTx/>
              <a:buNone/>
              <a:defRPr/>
            </a:pPr>
            <a:r>
              <a:rPr lang="en-US" sz="2400" dirty="0" smtClean="0">
                <a:latin typeface="Comic Sans MS" pitchFamily="66" charset="0"/>
              </a:rPr>
              <a:t>Patenting, Copyrighting, Licensing, Publishing, Distributing via “Open Source” Channels,  Start-up </a:t>
            </a:r>
            <a:r>
              <a:rPr lang="en-US" sz="2400" dirty="0">
                <a:latin typeface="Comic Sans MS" pitchFamily="66" charset="0"/>
              </a:rPr>
              <a:t>Companies, consulting </a:t>
            </a:r>
            <a:r>
              <a:rPr lang="en-US" sz="2400" dirty="0" smtClean="0">
                <a:latin typeface="Comic Sans MS" pitchFamily="66" charset="0"/>
              </a:rPr>
              <a:t>or just transferring through sending graduates to industry!  All of these approaches should be considered!</a:t>
            </a:r>
          </a:p>
          <a:p>
            <a:pPr lvl="1">
              <a:buClr>
                <a:schemeClr val="accent6">
                  <a:lumMod val="50000"/>
                </a:schemeClr>
              </a:buClr>
              <a:buSzTx/>
              <a:buNone/>
              <a:defRPr/>
            </a:pPr>
            <a:endParaRPr lang="en-US" sz="2400" dirty="0" smtClean="0">
              <a:latin typeface="Comic Sans MS" pitchFamily="66" charset="0"/>
            </a:endParaRPr>
          </a:p>
          <a:p>
            <a:pPr lvl="1">
              <a:buClr>
                <a:schemeClr val="accent6">
                  <a:lumMod val="50000"/>
                </a:schemeClr>
              </a:buClr>
              <a:buSzTx/>
              <a:buNone/>
              <a:defRPr/>
            </a:pPr>
            <a:endParaRPr lang="en-US" sz="2400" dirty="0" smtClean="0">
              <a:latin typeface="Comic Sans MS" pitchFamily="66" charset="0"/>
            </a:endParaRPr>
          </a:p>
          <a:p>
            <a:pPr lvl="1">
              <a:buClr>
                <a:schemeClr val="accent6">
                  <a:lumMod val="50000"/>
                </a:schemeClr>
              </a:buClr>
              <a:buSzTx/>
              <a:buFontTx/>
              <a:buNone/>
              <a:defRPr/>
            </a:pPr>
            <a:r>
              <a:rPr lang="en-US" sz="2400" dirty="0" smtClean="0">
                <a:latin typeface="Comic Sans MS" pitchFamily="66" charset="0"/>
              </a:rPr>
              <a:t> </a:t>
            </a:r>
          </a:p>
        </p:txBody>
      </p:sp>
      <p:sp>
        <p:nvSpPr>
          <p:cNvPr id="4" name="Oval 3"/>
          <p:cNvSpPr/>
          <p:nvPr/>
        </p:nvSpPr>
        <p:spPr bwMode="auto">
          <a:xfrm>
            <a:off x="76200" y="2743200"/>
            <a:ext cx="8991600" cy="1981200"/>
          </a:xfrm>
          <a:prstGeom prst="ellipse">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600" dirty="0" smtClean="0">
                <a:solidFill>
                  <a:srgbClr val="FFFFFF"/>
                </a:solidFill>
                <a:latin typeface="Comic Sans MS" pitchFamily="66" charset="0"/>
              </a:rPr>
              <a:t>The goal is to select the best approach for transferring each invention</a:t>
            </a:r>
          </a:p>
          <a:p>
            <a:pPr algn="ctr"/>
            <a:r>
              <a:rPr lang="en-US" sz="2600" dirty="0">
                <a:solidFill>
                  <a:srgbClr val="FFFFFF"/>
                </a:solidFill>
                <a:latin typeface="Comic Sans MS" pitchFamily="66" charset="0"/>
              </a:rPr>
              <a:t> </a:t>
            </a:r>
            <a:r>
              <a:rPr lang="en-US" sz="2600" dirty="0" smtClean="0">
                <a:solidFill>
                  <a:srgbClr val="FFFFFF"/>
                </a:solidFill>
                <a:latin typeface="Comic Sans MS" pitchFamily="66" charset="0"/>
              </a:rPr>
              <a:t>or creative work into the marketplace: “one size doesn’t fit all”! </a:t>
            </a:r>
            <a:endParaRPr kumimoji="0" lang="en-US" sz="2600" i="0" u="none" strike="noStrike" cap="none" normalizeH="0" baseline="0" dirty="0" smtClean="0">
              <a:ln>
                <a:noFill/>
              </a:ln>
              <a:solidFill>
                <a:srgbClr val="FFFFFF"/>
              </a:solidFill>
              <a:effectLst/>
            </a:endParaRPr>
          </a:p>
        </p:txBody>
      </p:sp>
      <p:sp>
        <p:nvSpPr>
          <p:cNvPr id="6" name="Text Box 3"/>
          <p:cNvSpPr txBox="1">
            <a:spLocks noChangeArrowheads="1"/>
          </p:cNvSpPr>
          <p:nvPr/>
        </p:nvSpPr>
        <p:spPr bwMode="auto">
          <a:xfrm>
            <a:off x="152400" y="304800"/>
            <a:ext cx="8839200" cy="1261884"/>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a:solidFill>
                  <a:srgbClr val="FFFFFF"/>
                </a:solidFill>
                <a:latin typeface="Comic Sans MS" pitchFamily="66" charset="0"/>
              </a:rPr>
              <a:t>My view of the “right” approach to handling university Tech Transfer</a:t>
            </a:r>
          </a:p>
        </p:txBody>
      </p:sp>
    </p:spTree>
    <p:extLst>
      <p:ext uri="{BB962C8B-B14F-4D97-AF65-F5344CB8AC3E}">
        <p14:creationId xmlns:p14="http://schemas.microsoft.com/office/powerpoint/2010/main" val="1241386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4"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7" name="Text Box 7"/>
          <p:cNvSpPr txBox="1">
            <a:spLocks noChangeArrowheads="1"/>
          </p:cNvSpPr>
          <p:nvPr/>
        </p:nvSpPr>
        <p:spPr bwMode="auto">
          <a:xfrm>
            <a:off x="0" y="1761863"/>
            <a:ext cx="9144000" cy="4715137"/>
          </a:xfrm>
          <a:prstGeom prst="rect">
            <a:avLst/>
          </a:prstGeom>
          <a:noFill/>
          <a:ln w="9525">
            <a:noFill/>
            <a:miter lim="800000"/>
            <a:headEnd/>
            <a:tailEnd/>
          </a:ln>
        </p:spPr>
        <p:txBody>
          <a:bodyPr>
            <a:spAutoFit/>
          </a:bodyPr>
          <a:lstStyle/>
          <a:p>
            <a:pPr marL="920750" lvl="1" indent="-344488">
              <a:spcBef>
                <a:spcPct val="20000"/>
              </a:spcBef>
              <a:buClr>
                <a:schemeClr val="accent6">
                  <a:lumMod val="50000"/>
                </a:schemeClr>
              </a:buClr>
              <a:defRPr/>
            </a:pPr>
            <a:r>
              <a:rPr lang="en-US" sz="3200" b="1" dirty="0" smtClean="0">
                <a:latin typeface="Comic Sans MS" pitchFamily="66" charset="0"/>
              </a:rPr>
              <a:t>The </a:t>
            </a:r>
            <a:r>
              <a:rPr lang="en-US" sz="3200" b="1" dirty="0">
                <a:latin typeface="Comic Sans MS" pitchFamily="66" charset="0"/>
              </a:rPr>
              <a:t>W</a:t>
            </a:r>
            <a:r>
              <a:rPr lang="en-US" sz="3200" b="1" dirty="0" smtClean="0">
                <a:latin typeface="Comic Sans MS" pitchFamily="66" charset="0"/>
              </a:rPr>
              <a:t>eakest </a:t>
            </a:r>
            <a:r>
              <a:rPr lang="en-US" sz="3200" b="1" dirty="0">
                <a:latin typeface="Comic Sans MS" pitchFamily="66" charset="0"/>
              </a:rPr>
              <a:t>(hardest to defend)</a:t>
            </a:r>
          </a:p>
          <a:p>
            <a:pPr marL="857250" lvl="2" indent="-344488">
              <a:spcBef>
                <a:spcPct val="20000"/>
              </a:spcBef>
              <a:buClr>
                <a:schemeClr val="bg1">
                  <a:lumMod val="25000"/>
                </a:schemeClr>
              </a:buClr>
              <a:buFont typeface="Wingdings" pitchFamily="2" charset="2"/>
              <a:buChar char="§"/>
              <a:defRPr/>
            </a:pPr>
            <a:r>
              <a:rPr lang="en-US" sz="3000" u="sng" dirty="0" smtClean="0">
                <a:solidFill>
                  <a:schemeClr val="bg1">
                    <a:lumMod val="25000"/>
                  </a:schemeClr>
                </a:solidFill>
                <a:latin typeface="Comic Sans MS" pitchFamily="66" charset="0"/>
              </a:rPr>
              <a:t>Generic</a:t>
            </a:r>
            <a:r>
              <a:rPr lang="en-US" sz="3000" dirty="0" smtClean="0">
                <a:latin typeface="Comic Sans MS" pitchFamily="66" charset="0"/>
              </a:rPr>
              <a:t> </a:t>
            </a:r>
            <a:r>
              <a:rPr lang="en-US" sz="3000" dirty="0">
                <a:latin typeface="Comic Sans MS" pitchFamily="66" charset="0"/>
              </a:rPr>
              <a:t>(“The Pill” for birth control pills) </a:t>
            </a:r>
          </a:p>
          <a:p>
            <a:pPr marL="857250" lvl="2" indent="-344488">
              <a:spcBef>
                <a:spcPct val="20000"/>
              </a:spcBef>
              <a:buClr>
                <a:schemeClr val="bg1">
                  <a:lumMod val="25000"/>
                </a:schemeClr>
              </a:buClr>
              <a:buFont typeface="Wingdings" pitchFamily="2" charset="2"/>
              <a:buChar char="§"/>
              <a:defRPr/>
            </a:pPr>
            <a:r>
              <a:rPr lang="en-US" sz="3000" u="sng" dirty="0" smtClean="0">
                <a:solidFill>
                  <a:schemeClr val="bg1">
                    <a:lumMod val="25000"/>
                  </a:schemeClr>
                </a:solidFill>
                <a:latin typeface="Comic Sans MS" pitchFamily="66" charset="0"/>
              </a:rPr>
              <a:t>Descriptive</a:t>
            </a:r>
            <a:r>
              <a:rPr lang="en-US" sz="3000" dirty="0" smtClean="0">
                <a:latin typeface="Comic Sans MS" pitchFamily="66" charset="0"/>
              </a:rPr>
              <a:t> (Electric Fork, Vision Center,   Holiday Inn, All Bran)</a:t>
            </a:r>
          </a:p>
          <a:p>
            <a:pPr marL="1200150" lvl="3" indent="-344488">
              <a:spcBef>
                <a:spcPct val="20000"/>
              </a:spcBef>
              <a:buClr>
                <a:schemeClr val="bg1">
                  <a:lumMod val="25000"/>
                </a:schemeClr>
              </a:buClr>
              <a:buFont typeface="Wingdings" pitchFamily="2" charset="2"/>
              <a:buChar char="§"/>
              <a:defRPr/>
            </a:pPr>
            <a:r>
              <a:rPr lang="en-US" sz="2600" dirty="0" smtClean="0">
                <a:latin typeface="Comic Sans MS" pitchFamily="66" charset="0"/>
              </a:rPr>
              <a:t>These directly </a:t>
            </a:r>
            <a:r>
              <a:rPr lang="en-US" sz="2600" u="sng" dirty="0" smtClean="0">
                <a:latin typeface="Comic Sans MS" pitchFamily="66" charset="0"/>
              </a:rPr>
              <a:t>describe</a:t>
            </a:r>
            <a:r>
              <a:rPr lang="en-US" sz="2600" dirty="0" smtClean="0">
                <a:latin typeface="Comic Sans MS" pitchFamily="66" charset="0"/>
              </a:rPr>
              <a:t> rather than </a:t>
            </a:r>
            <a:r>
              <a:rPr lang="en-US" sz="2600" u="sng" dirty="0" smtClean="0">
                <a:latin typeface="Comic Sans MS" pitchFamily="66" charset="0"/>
              </a:rPr>
              <a:t>suggest</a:t>
            </a:r>
            <a:r>
              <a:rPr lang="en-US" sz="2600" dirty="0" smtClean="0">
                <a:latin typeface="Comic Sans MS" pitchFamily="66" charset="0"/>
              </a:rPr>
              <a:t> the characteristic or quality of the underlying product.</a:t>
            </a:r>
          </a:p>
          <a:p>
            <a:pPr marL="1200150" lvl="3" indent="-344488">
              <a:spcBef>
                <a:spcPct val="20000"/>
              </a:spcBef>
              <a:buClr>
                <a:schemeClr val="bg1">
                  <a:lumMod val="25000"/>
                </a:schemeClr>
              </a:buClr>
              <a:buFont typeface="Wingdings" pitchFamily="2" charset="2"/>
              <a:buChar char="§"/>
              <a:defRPr/>
            </a:pPr>
            <a:r>
              <a:rPr lang="en-US" sz="2600" dirty="0" smtClean="0">
                <a:latin typeface="Comic Sans MS" pitchFamily="66" charset="0"/>
              </a:rPr>
              <a:t>Over time they may acquire a “secondary meaning” if the consuming public primarily associates the mark with a particular product or producer.</a:t>
            </a:r>
            <a:endParaRPr lang="en-US" sz="2600" dirty="0">
              <a:latin typeface="Comic Sans MS" pitchFamily="66" charset="0"/>
            </a:endParaRPr>
          </a:p>
        </p:txBody>
      </p:sp>
      <p:sp>
        <p:nvSpPr>
          <p:cNvPr id="4" name="Text Box 5"/>
          <p:cNvSpPr txBox="1">
            <a:spLocks noChangeArrowheads="1"/>
          </p:cNvSpPr>
          <p:nvPr/>
        </p:nvSpPr>
        <p:spPr bwMode="auto">
          <a:xfrm>
            <a:off x="304800" y="228600"/>
            <a:ext cx="84582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spcBef>
                <a:spcPct val="50000"/>
              </a:spcBef>
              <a:defRPr/>
            </a:pPr>
            <a:r>
              <a:rPr lang="en-US" sz="3800" dirty="0">
                <a:solidFill>
                  <a:srgbClr val="FFFFFF"/>
                </a:solidFill>
                <a:latin typeface="Comic Sans MS" pitchFamily="66" charset="0"/>
              </a:rPr>
              <a:t>Issues </a:t>
            </a:r>
            <a:r>
              <a:rPr lang="en-US" sz="3800" dirty="0" smtClean="0">
                <a:solidFill>
                  <a:srgbClr val="FFFFFF"/>
                </a:solidFill>
                <a:latin typeface="Comic Sans MS" pitchFamily="66" charset="0"/>
              </a:rPr>
              <a:t>to consider </a:t>
            </a:r>
            <a:r>
              <a:rPr lang="en-US" sz="3800" dirty="0">
                <a:solidFill>
                  <a:srgbClr val="FFFFFF"/>
                </a:solidFill>
                <a:latin typeface="Comic Sans MS" pitchFamily="66" charset="0"/>
              </a:rPr>
              <a:t>w</a:t>
            </a:r>
            <a:r>
              <a:rPr lang="en-US" sz="3800" dirty="0" smtClean="0">
                <a:solidFill>
                  <a:srgbClr val="FFFFFF"/>
                </a:solidFill>
                <a:latin typeface="Comic Sans MS" pitchFamily="66" charset="0"/>
              </a:rPr>
              <a:t>hen </a:t>
            </a:r>
            <a:r>
              <a:rPr lang="en-US" sz="3800" dirty="0">
                <a:solidFill>
                  <a:srgbClr val="FFFFFF"/>
                </a:solidFill>
                <a:latin typeface="Comic Sans MS" pitchFamily="66" charset="0"/>
              </a:rPr>
              <a:t>s</a:t>
            </a:r>
            <a:r>
              <a:rPr lang="en-US" sz="3800" dirty="0" smtClean="0">
                <a:solidFill>
                  <a:srgbClr val="FFFFFF"/>
                </a:solidFill>
                <a:latin typeface="Comic Sans MS" pitchFamily="66" charset="0"/>
              </a:rPr>
              <a:t>electing </a:t>
            </a:r>
            <a:r>
              <a:rPr lang="en-US" sz="3800" dirty="0">
                <a:solidFill>
                  <a:srgbClr val="FFFFFF"/>
                </a:solidFill>
                <a:latin typeface="Comic Sans MS" pitchFamily="66" charset="0"/>
              </a:rPr>
              <a:t>a t</a:t>
            </a:r>
            <a:r>
              <a:rPr lang="en-US" sz="3800" dirty="0" smtClean="0">
                <a:solidFill>
                  <a:srgbClr val="FFFFFF"/>
                </a:solidFill>
                <a:latin typeface="Comic Sans MS" pitchFamily="66" charset="0"/>
              </a:rPr>
              <a:t>rademark</a:t>
            </a:r>
            <a:r>
              <a:rPr lang="en-US" sz="3800" dirty="0">
                <a:solidFill>
                  <a:srgbClr val="FFFFFF"/>
                </a:solidFill>
                <a:latin typeface="Comic Sans MS" pitchFamily="66" charset="0"/>
              </a:rPr>
              <a:t>!</a:t>
            </a:r>
          </a:p>
        </p:txBody>
      </p:sp>
    </p:spTree>
    <p:extLst>
      <p:ext uri="{BB962C8B-B14F-4D97-AF65-F5344CB8AC3E}">
        <p14:creationId xmlns:p14="http://schemas.microsoft.com/office/powerpoint/2010/main" val="398143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62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62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62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228600" y="304800"/>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spcBef>
                <a:spcPct val="50000"/>
              </a:spcBef>
              <a:defRPr/>
            </a:pPr>
            <a:r>
              <a:rPr lang="en-US" sz="3800" dirty="0" smtClean="0">
                <a:solidFill>
                  <a:srgbClr val="FFFFFF"/>
                </a:solidFill>
                <a:latin typeface="Comic Sans MS" pitchFamily="66" charset="0"/>
              </a:rPr>
              <a:t>Court tests for “Secondary Meaning”</a:t>
            </a:r>
            <a:endParaRPr lang="en-US" sz="3800" dirty="0">
              <a:solidFill>
                <a:srgbClr val="FFFFFF"/>
              </a:solidFill>
              <a:latin typeface="Comic Sans MS" pitchFamily="66" charset="0"/>
            </a:endParaRPr>
          </a:p>
        </p:txBody>
      </p:sp>
      <p:sp>
        <p:nvSpPr>
          <p:cNvPr id="906247" name="Text Box 7"/>
          <p:cNvSpPr txBox="1">
            <a:spLocks noChangeArrowheads="1"/>
          </p:cNvSpPr>
          <p:nvPr/>
        </p:nvSpPr>
        <p:spPr bwMode="auto">
          <a:xfrm>
            <a:off x="38100" y="1447800"/>
            <a:ext cx="9144000" cy="2948499"/>
          </a:xfrm>
          <a:prstGeom prst="rect">
            <a:avLst/>
          </a:prstGeom>
          <a:noFill/>
          <a:ln w="9525">
            <a:noFill/>
            <a:miter lim="800000"/>
            <a:headEnd/>
            <a:tailEnd/>
          </a:ln>
        </p:spPr>
        <p:txBody>
          <a:bodyPr>
            <a:spAutoFit/>
          </a:bodyPr>
          <a:lstStyle/>
          <a:p>
            <a:pPr marL="1377950" lvl="2" indent="-344488">
              <a:spcBef>
                <a:spcPct val="20000"/>
              </a:spcBef>
              <a:buClr>
                <a:schemeClr val="bg1">
                  <a:lumMod val="25000"/>
                </a:schemeClr>
              </a:buClr>
              <a:buFont typeface="Wingdings" pitchFamily="2" charset="2"/>
              <a:buChar char="§"/>
              <a:defRPr/>
            </a:pPr>
            <a:r>
              <a:rPr lang="en-US" sz="3200" dirty="0">
                <a:latin typeface="Comic Sans MS" pitchFamily="66" charset="0"/>
              </a:rPr>
              <a:t>A</a:t>
            </a:r>
            <a:r>
              <a:rPr lang="en-US" sz="3200" dirty="0" smtClean="0">
                <a:latin typeface="Comic Sans MS" pitchFamily="66" charset="0"/>
              </a:rPr>
              <a:t>mount and manner of advertising</a:t>
            </a:r>
          </a:p>
          <a:p>
            <a:pPr marL="1377950" lvl="2" indent="-344488">
              <a:spcBef>
                <a:spcPct val="20000"/>
              </a:spcBef>
              <a:buClr>
                <a:schemeClr val="bg1">
                  <a:lumMod val="25000"/>
                </a:schemeClr>
              </a:buClr>
              <a:buFont typeface="Wingdings" pitchFamily="2" charset="2"/>
              <a:buChar char="§"/>
              <a:defRPr/>
            </a:pPr>
            <a:r>
              <a:rPr lang="en-US" sz="3200" dirty="0">
                <a:latin typeface="Comic Sans MS" pitchFamily="66" charset="0"/>
              </a:rPr>
              <a:t>V</a:t>
            </a:r>
            <a:r>
              <a:rPr lang="en-US" sz="3200" dirty="0" smtClean="0">
                <a:latin typeface="Comic Sans MS" pitchFamily="66" charset="0"/>
              </a:rPr>
              <a:t>olume of sales</a:t>
            </a:r>
          </a:p>
          <a:p>
            <a:pPr marL="1377950" lvl="2" indent="-344488">
              <a:spcBef>
                <a:spcPct val="20000"/>
              </a:spcBef>
              <a:buClr>
                <a:schemeClr val="bg1">
                  <a:lumMod val="25000"/>
                </a:schemeClr>
              </a:buClr>
              <a:buFont typeface="Wingdings" pitchFamily="2" charset="2"/>
              <a:buChar char="§"/>
              <a:defRPr/>
            </a:pPr>
            <a:r>
              <a:rPr lang="en-US" sz="3200" dirty="0" smtClean="0">
                <a:latin typeface="Comic Sans MS" pitchFamily="66" charset="0"/>
              </a:rPr>
              <a:t>Length and manner of the mark’s use</a:t>
            </a:r>
            <a:endParaRPr lang="en-US" sz="3200" dirty="0">
              <a:latin typeface="Comic Sans MS" pitchFamily="66" charset="0"/>
            </a:endParaRPr>
          </a:p>
          <a:p>
            <a:pPr marL="1377950" lvl="2" indent="-344488">
              <a:spcBef>
                <a:spcPct val="20000"/>
              </a:spcBef>
              <a:buClr>
                <a:schemeClr val="bg1">
                  <a:lumMod val="25000"/>
                </a:schemeClr>
              </a:buClr>
              <a:buFont typeface="Wingdings" pitchFamily="2" charset="2"/>
              <a:buChar char="§"/>
              <a:defRPr/>
            </a:pPr>
            <a:r>
              <a:rPr lang="en-US" sz="3200" dirty="0" smtClean="0">
                <a:latin typeface="Comic Sans MS" pitchFamily="66" charset="0"/>
              </a:rPr>
              <a:t>Results of consumer surveys</a:t>
            </a:r>
          </a:p>
          <a:p>
            <a:pPr marL="1377950" lvl="2" indent="-344488">
              <a:spcBef>
                <a:spcPct val="20000"/>
              </a:spcBef>
              <a:buClr>
                <a:schemeClr val="accent6">
                  <a:lumMod val="50000"/>
                </a:schemeClr>
              </a:buClr>
              <a:buFont typeface="Wingdings" pitchFamily="2" charset="2"/>
              <a:buChar char="§"/>
              <a:defRPr/>
            </a:pPr>
            <a:endParaRPr lang="en-US" sz="3200" dirty="0">
              <a:latin typeface="Comic Sans MS" pitchFamily="66" charset="0"/>
            </a:endParaRPr>
          </a:p>
        </p:txBody>
      </p:sp>
      <p:sp>
        <p:nvSpPr>
          <p:cNvPr id="4" name="TextBox 3"/>
          <p:cNvSpPr txBox="1"/>
          <p:nvPr/>
        </p:nvSpPr>
        <p:spPr>
          <a:xfrm>
            <a:off x="228600" y="4419600"/>
            <a:ext cx="8686800" cy="1569660"/>
          </a:xfrm>
          <a:prstGeom prst="rect">
            <a:avLst/>
          </a:prstGeom>
          <a:solidFill>
            <a:srgbClr val="C00000"/>
          </a:solidFill>
          <a:ln w="38100">
            <a:solidFill>
              <a:schemeClr val="tx1"/>
            </a:solidFill>
          </a:ln>
          <a:effectLst/>
        </p:spPr>
        <p:txBody>
          <a:bodyPr wrap="square" rtlCol="0">
            <a:spAutoFit/>
          </a:bodyPr>
          <a:lstStyle/>
          <a:p>
            <a:pPr marL="344488" lvl="2" indent="-344488" algn="ctr">
              <a:spcBef>
                <a:spcPct val="20000"/>
              </a:spcBef>
              <a:buClr>
                <a:schemeClr val="accent6">
                  <a:lumMod val="50000"/>
                </a:schemeClr>
              </a:buClr>
              <a:defRPr/>
            </a:pPr>
            <a:r>
              <a:rPr lang="en-US" sz="3200" dirty="0">
                <a:solidFill>
                  <a:srgbClr val="FFFFFF"/>
                </a:solidFill>
                <a:latin typeface="Comic Sans MS" pitchFamily="66" charset="0"/>
              </a:rPr>
              <a:t>So, over time a weak trademark can be strengthened if it is accepted by the public!</a:t>
            </a:r>
          </a:p>
        </p:txBody>
      </p:sp>
    </p:spTree>
    <p:extLst>
      <p:ext uri="{BB962C8B-B14F-4D97-AF65-F5344CB8AC3E}">
        <p14:creationId xmlns:p14="http://schemas.microsoft.com/office/powerpoint/2010/main" val="26796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62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62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62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7" name="Text Box 7"/>
          <p:cNvSpPr txBox="1">
            <a:spLocks noChangeArrowheads="1"/>
          </p:cNvSpPr>
          <p:nvPr/>
        </p:nvSpPr>
        <p:spPr bwMode="auto">
          <a:xfrm>
            <a:off x="0" y="1917680"/>
            <a:ext cx="9144000" cy="3416320"/>
          </a:xfrm>
          <a:prstGeom prst="rect">
            <a:avLst/>
          </a:prstGeom>
          <a:noFill/>
          <a:ln w="9525">
            <a:noFill/>
            <a:miter lim="800000"/>
            <a:headEnd/>
            <a:tailEnd/>
          </a:ln>
        </p:spPr>
        <p:txBody>
          <a:bodyPr>
            <a:spAutoFit/>
          </a:bodyPr>
          <a:lstStyle/>
          <a:p>
            <a:pPr marL="920750" lvl="1" indent="-344488">
              <a:spcBef>
                <a:spcPct val="20000"/>
              </a:spcBef>
              <a:buClr>
                <a:schemeClr val="tx1">
                  <a:lumMod val="75000"/>
                  <a:lumOff val="25000"/>
                </a:schemeClr>
              </a:buClr>
              <a:buFont typeface="Wingdings" pitchFamily="2" charset="2"/>
              <a:buChar char="§"/>
              <a:defRPr/>
            </a:pPr>
            <a:r>
              <a:rPr lang="en-US" sz="3000" dirty="0">
                <a:latin typeface="Comic Sans MS" pitchFamily="66" charset="0"/>
              </a:rPr>
              <a:t>Generally, it is best not to select a mark already in use (or close enough to </a:t>
            </a:r>
            <a:r>
              <a:rPr lang="en-US" sz="3000" dirty="0" smtClean="0">
                <a:latin typeface="Comic Sans MS" pitchFamily="66" charset="0"/>
              </a:rPr>
              <a:t>one in use to cause </a:t>
            </a:r>
            <a:r>
              <a:rPr lang="en-US" sz="3000" dirty="0">
                <a:latin typeface="Comic Sans MS" pitchFamily="66" charset="0"/>
              </a:rPr>
              <a:t>customer confusion, mistake or deception); </a:t>
            </a:r>
            <a:r>
              <a:rPr lang="en-US" sz="3000" b="1" dirty="0">
                <a:latin typeface="Comic Sans MS" pitchFamily="66" charset="0"/>
              </a:rPr>
              <a:t>however</a:t>
            </a:r>
          </a:p>
          <a:p>
            <a:pPr marL="920750" lvl="1" indent="-344488">
              <a:spcBef>
                <a:spcPct val="20000"/>
              </a:spcBef>
              <a:buClr>
                <a:schemeClr val="tx1">
                  <a:lumMod val="75000"/>
                  <a:lumOff val="25000"/>
                </a:schemeClr>
              </a:buClr>
              <a:buFont typeface="Wingdings" pitchFamily="2" charset="2"/>
              <a:buChar char="§"/>
              <a:defRPr/>
            </a:pPr>
            <a:r>
              <a:rPr lang="en-US" sz="3000" dirty="0">
                <a:latin typeface="Comic Sans MS" pitchFamily="66" charset="0"/>
              </a:rPr>
              <a:t>There are many duplicate trademarks used in different fields: Apple Computers and Apple Records, Delta Airlines and Delta </a:t>
            </a:r>
            <a:r>
              <a:rPr lang="en-US" sz="3000" dirty="0" smtClean="0">
                <a:latin typeface="Comic Sans MS" pitchFamily="66" charset="0"/>
              </a:rPr>
              <a:t>Faucets.</a:t>
            </a:r>
            <a:endParaRPr lang="en-US" sz="3000" dirty="0">
              <a:latin typeface="Comic Sans MS" pitchFamily="66" charset="0"/>
            </a:endParaRPr>
          </a:p>
        </p:txBody>
      </p:sp>
      <p:sp>
        <p:nvSpPr>
          <p:cNvPr id="4" name="Text Box 5"/>
          <p:cNvSpPr txBox="1">
            <a:spLocks noChangeArrowheads="1"/>
          </p:cNvSpPr>
          <p:nvPr/>
        </p:nvSpPr>
        <p:spPr bwMode="auto">
          <a:xfrm>
            <a:off x="304800" y="228600"/>
            <a:ext cx="84582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spcBef>
                <a:spcPct val="50000"/>
              </a:spcBef>
              <a:defRPr/>
            </a:pPr>
            <a:r>
              <a:rPr lang="en-US" sz="3800" dirty="0">
                <a:solidFill>
                  <a:srgbClr val="FFFFFF"/>
                </a:solidFill>
                <a:latin typeface="Comic Sans MS" pitchFamily="66" charset="0"/>
              </a:rPr>
              <a:t>Issues </a:t>
            </a:r>
            <a:r>
              <a:rPr lang="en-US" sz="3800" dirty="0" smtClean="0">
                <a:solidFill>
                  <a:srgbClr val="FFFFFF"/>
                </a:solidFill>
                <a:latin typeface="Comic Sans MS" pitchFamily="66" charset="0"/>
              </a:rPr>
              <a:t>to consider </a:t>
            </a:r>
            <a:r>
              <a:rPr lang="en-US" sz="3800" dirty="0">
                <a:solidFill>
                  <a:srgbClr val="FFFFFF"/>
                </a:solidFill>
                <a:latin typeface="Comic Sans MS" pitchFamily="66" charset="0"/>
              </a:rPr>
              <a:t>w</a:t>
            </a:r>
            <a:r>
              <a:rPr lang="en-US" sz="3800" dirty="0" smtClean="0">
                <a:solidFill>
                  <a:srgbClr val="FFFFFF"/>
                </a:solidFill>
                <a:latin typeface="Comic Sans MS" pitchFamily="66" charset="0"/>
              </a:rPr>
              <a:t>hen </a:t>
            </a:r>
            <a:r>
              <a:rPr lang="en-US" sz="3800" dirty="0">
                <a:solidFill>
                  <a:srgbClr val="FFFFFF"/>
                </a:solidFill>
                <a:latin typeface="Comic Sans MS" pitchFamily="66" charset="0"/>
              </a:rPr>
              <a:t>s</a:t>
            </a:r>
            <a:r>
              <a:rPr lang="en-US" sz="3800" dirty="0" smtClean="0">
                <a:solidFill>
                  <a:srgbClr val="FFFFFF"/>
                </a:solidFill>
                <a:latin typeface="Comic Sans MS" pitchFamily="66" charset="0"/>
              </a:rPr>
              <a:t>electing </a:t>
            </a:r>
            <a:r>
              <a:rPr lang="en-US" sz="3800" dirty="0">
                <a:solidFill>
                  <a:srgbClr val="FFFFFF"/>
                </a:solidFill>
                <a:latin typeface="Comic Sans MS" pitchFamily="66" charset="0"/>
              </a:rPr>
              <a:t>a t</a:t>
            </a:r>
            <a:r>
              <a:rPr lang="en-US" sz="3800" dirty="0" smtClean="0">
                <a:solidFill>
                  <a:srgbClr val="FFFFFF"/>
                </a:solidFill>
                <a:latin typeface="Comic Sans MS" pitchFamily="66" charset="0"/>
              </a:rPr>
              <a:t>rademark</a:t>
            </a:r>
            <a:r>
              <a:rPr lang="en-US" sz="3800" dirty="0">
                <a:solidFill>
                  <a:srgbClr val="FFFFFF"/>
                </a:solidFill>
                <a:latin typeface="Comic Sans MS" pitchFamily="66" charset="0"/>
              </a:rPr>
              <a:t>!</a:t>
            </a:r>
          </a:p>
        </p:txBody>
      </p:sp>
    </p:spTree>
    <p:extLst>
      <p:ext uri="{BB962C8B-B14F-4D97-AF65-F5344CB8AC3E}">
        <p14:creationId xmlns:p14="http://schemas.microsoft.com/office/powerpoint/2010/main" val="302911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228600" y="228600"/>
            <a:ext cx="8686800" cy="677108"/>
          </a:xfrm>
          <a:prstGeom prst="rect">
            <a:avLst/>
          </a:prstGeom>
          <a:solidFill>
            <a:schemeClr val="bg1">
              <a:lumMod val="25000"/>
            </a:schemeClr>
          </a:solidFill>
          <a:ln w="38100">
            <a:solidFill>
              <a:schemeClr val="bg1">
                <a:lumMod val="25000"/>
              </a:schemeClr>
            </a:solidFill>
            <a:miter lim="800000"/>
            <a:headEnd/>
            <a:tailEnd/>
          </a:ln>
          <a:effectLst/>
        </p:spPr>
        <p:txBody>
          <a:bodyPr>
            <a:spAutoFit/>
          </a:bodyPr>
          <a:lstStyle/>
          <a:p>
            <a:pPr algn="ctr">
              <a:spcBef>
                <a:spcPct val="50000"/>
              </a:spcBef>
              <a:defRPr/>
            </a:pPr>
            <a:r>
              <a:rPr lang="en-US" sz="3800" dirty="0">
                <a:solidFill>
                  <a:srgbClr val="FFFFFF"/>
                </a:solidFill>
                <a:latin typeface="Comic Sans MS" pitchFamily="66" charset="0"/>
              </a:rPr>
              <a:t>How i</a:t>
            </a:r>
            <a:r>
              <a:rPr lang="en-US" sz="3800" dirty="0" smtClean="0">
                <a:solidFill>
                  <a:srgbClr val="FFFFFF"/>
                </a:solidFill>
                <a:latin typeface="Comic Sans MS" pitchFamily="66" charset="0"/>
              </a:rPr>
              <a:t>s </a:t>
            </a:r>
            <a:r>
              <a:rPr lang="en-US" sz="3800" dirty="0">
                <a:solidFill>
                  <a:srgbClr val="FFFFFF"/>
                </a:solidFill>
                <a:latin typeface="Comic Sans MS" pitchFamily="66" charset="0"/>
              </a:rPr>
              <a:t>a t</a:t>
            </a:r>
            <a:r>
              <a:rPr lang="en-US" sz="3800" dirty="0" smtClean="0">
                <a:solidFill>
                  <a:srgbClr val="FFFFFF"/>
                </a:solidFill>
                <a:latin typeface="Comic Sans MS" pitchFamily="66" charset="0"/>
              </a:rPr>
              <a:t>rademark obtained?</a:t>
            </a:r>
            <a:endParaRPr lang="en-US" sz="3800" u="sng" dirty="0">
              <a:solidFill>
                <a:srgbClr val="FFFFFF"/>
              </a:solidFill>
              <a:latin typeface="Comic Sans MS" pitchFamily="66" charset="0"/>
            </a:endParaRPr>
          </a:p>
        </p:txBody>
      </p:sp>
      <p:sp>
        <p:nvSpPr>
          <p:cNvPr id="906247" name="Text Box 7"/>
          <p:cNvSpPr txBox="1">
            <a:spLocks noChangeArrowheads="1"/>
          </p:cNvSpPr>
          <p:nvPr/>
        </p:nvSpPr>
        <p:spPr bwMode="auto">
          <a:xfrm>
            <a:off x="0" y="1447800"/>
            <a:ext cx="9144000" cy="4093428"/>
          </a:xfrm>
          <a:prstGeom prst="rect">
            <a:avLst/>
          </a:prstGeom>
          <a:noFill/>
          <a:ln w="9525">
            <a:noFill/>
            <a:miter lim="800000"/>
            <a:headEnd/>
            <a:tailEnd/>
          </a:ln>
        </p:spPr>
        <p:txBody>
          <a:bodyPr>
            <a:spAutoFit/>
          </a:bodyPr>
          <a:lstStyle/>
          <a:p>
            <a:pPr marL="920750" lvl="1" indent="-344488">
              <a:spcBef>
                <a:spcPct val="20000"/>
              </a:spcBef>
              <a:buClr>
                <a:schemeClr val="accent6">
                  <a:lumMod val="50000"/>
                </a:schemeClr>
              </a:buClr>
              <a:defRPr/>
            </a:pPr>
            <a:r>
              <a:rPr lang="en-US" sz="3200" b="1" dirty="0" smtClean="0">
                <a:latin typeface="Comic Sans MS" pitchFamily="66" charset="0"/>
              </a:rPr>
              <a:t>Two different ways:</a:t>
            </a:r>
            <a:endParaRPr lang="en-US" sz="3200" b="1" dirty="0">
              <a:latin typeface="Comic Sans MS" pitchFamily="66" charset="0"/>
            </a:endParaRPr>
          </a:p>
          <a:p>
            <a:pPr marL="1377950" lvl="2" indent="-344488">
              <a:spcBef>
                <a:spcPct val="20000"/>
              </a:spcBef>
              <a:buClr>
                <a:schemeClr val="bg1">
                  <a:lumMod val="25000"/>
                </a:schemeClr>
              </a:buClr>
              <a:buFont typeface="Wingdings" pitchFamily="2" charset="2"/>
              <a:buChar char="§"/>
              <a:defRPr/>
            </a:pPr>
            <a:r>
              <a:rPr lang="en-US" sz="3000" dirty="0" smtClean="0">
                <a:latin typeface="Comic Sans MS" pitchFamily="66" charset="0"/>
              </a:rPr>
              <a:t>Be the first to </a:t>
            </a:r>
            <a:r>
              <a:rPr lang="en-US" sz="3000" b="1" u="sng" dirty="0" smtClean="0">
                <a:latin typeface="Comic Sans MS" pitchFamily="66" charset="0"/>
              </a:rPr>
              <a:t>use</a:t>
            </a:r>
            <a:r>
              <a:rPr lang="en-US" sz="3000" dirty="0" smtClean="0">
                <a:latin typeface="Comic Sans MS" pitchFamily="66" charset="0"/>
              </a:rPr>
              <a:t> it in commerce - often this only confers regional rights.</a:t>
            </a:r>
          </a:p>
          <a:p>
            <a:pPr marL="1377950" lvl="2" indent="-344488">
              <a:spcBef>
                <a:spcPct val="20000"/>
              </a:spcBef>
              <a:buClr>
                <a:schemeClr val="bg1">
                  <a:lumMod val="25000"/>
                </a:schemeClr>
              </a:buClr>
              <a:buFont typeface="Wingdings" pitchFamily="2" charset="2"/>
              <a:buChar char="§"/>
              <a:defRPr/>
            </a:pPr>
            <a:r>
              <a:rPr lang="en-US" sz="3000" dirty="0" smtClean="0">
                <a:latin typeface="Comic Sans MS" pitchFamily="66" charset="0"/>
              </a:rPr>
              <a:t>Be the first to </a:t>
            </a:r>
            <a:r>
              <a:rPr lang="en-US" sz="3000" b="1" u="sng" dirty="0" smtClean="0">
                <a:latin typeface="Comic Sans MS" pitchFamily="66" charset="0"/>
              </a:rPr>
              <a:t>register</a:t>
            </a:r>
            <a:r>
              <a:rPr lang="en-US" sz="3000" dirty="0" smtClean="0">
                <a:latin typeface="Comic Sans MS" pitchFamily="66" charset="0"/>
              </a:rPr>
              <a:t> the mark with the PTO.</a:t>
            </a:r>
            <a:endParaRPr lang="en-US" sz="3000" dirty="0">
              <a:latin typeface="Comic Sans MS" pitchFamily="66" charset="0"/>
            </a:endParaRPr>
          </a:p>
          <a:p>
            <a:pPr marL="1377950" lvl="2" indent="-344488">
              <a:spcBef>
                <a:spcPct val="20000"/>
              </a:spcBef>
              <a:buClr>
                <a:schemeClr val="bg1">
                  <a:lumMod val="25000"/>
                </a:schemeClr>
              </a:buClr>
              <a:buFont typeface="Wingdings" pitchFamily="2" charset="2"/>
              <a:buChar char="§"/>
              <a:defRPr/>
            </a:pPr>
            <a:r>
              <a:rPr lang="en-US" sz="3000" dirty="0" smtClean="0">
                <a:latin typeface="Comic Sans MS" pitchFamily="66" charset="0"/>
              </a:rPr>
              <a:t>Note: for “descriptive” marks protection requires a secondary meaning thus there is usually a time lag before it is protected.</a:t>
            </a:r>
            <a:endParaRPr lang="en-US" sz="3000" dirty="0">
              <a:latin typeface="Comic Sans MS" pitchFamily="66" charset="0"/>
            </a:endParaRPr>
          </a:p>
        </p:txBody>
      </p:sp>
    </p:spTree>
    <p:extLst>
      <p:ext uri="{BB962C8B-B14F-4D97-AF65-F5344CB8AC3E}">
        <p14:creationId xmlns:p14="http://schemas.microsoft.com/office/powerpoint/2010/main" val="270257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62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62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304800" y="276761"/>
            <a:ext cx="85344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spcBef>
                <a:spcPct val="50000"/>
              </a:spcBef>
              <a:defRPr/>
            </a:pPr>
            <a:r>
              <a:rPr lang="en-US" sz="3800" dirty="0" smtClean="0">
                <a:solidFill>
                  <a:srgbClr val="FFFFFF"/>
                </a:solidFill>
                <a:latin typeface="Comic Sans MS" pitchFamily="66" charset="0"/>
              </a:rPr>
              <a:t>What protection </a:t>
            </a:r>
            <a:r>
              <a:rPr lang="en-US" sz="3800" dirty="0">
                <a:solidFill>
                  <a:srgbClr val="FFFFFF"/>
                </a:solidFill>
                <a:latin typeface="Comic Sans MS" pitchFamily="66" charset="0"/>
              </a:rPr>
              <a:t>d</a:t>
            </a:r>
            <a:r>
              <a:rPr lang="en-US" sz="3800" dirty="0" smtClean="0">
                <a:solidFill>
                  <a:srgbClr val="FFFFFF"/>
                </a:solidFill>
                <a:latin typeface="Comic Sans MS" pitchFamily="66" charset="0"/>
              </a:rPr>
              <a:t>oes a registered </a:t>
            </a:r>
            <a:r>
              <a:rPr lang="en-US" sz="3800" dirty="0">
                <a:solidFill>
                  <a:srgbClr val="FFFFFF"/>
                </a:solidFill>
                <a:latin typeface="Comic Sans MS" pitchFamily="66" charset="0"/>
              </a:rPr>
              <a:t>t</a:t>
            </a:r>
            <a:r>
              <a:rPr lang="en-US" sz="3800" dirty="0" smtClean="0">
                <a:solidFill>
                  <a:srgbClr val="FFFFFF"/>
                </a:solidFill>
                <a:latin typeface="Comic Sans MS" pitchFamily="66" charset="0"/>
              </a:rPr>
              <a:t>rademark </a:t>
            </a:r>
            <a:r>
              <a:rPr lang="en-US" sz="3800" dirty="0">
                <a:solidFill>
                  <a:srgbClr val="FFFFFF"/>
                </a:solidFill>
                <a:latin typeface="Comic Sans MS" pitchFamily="66" charset="0"/>
              </a:rPr>
              <a:t>p</a:t>
            </a:r>
            <a:r>
              <a:rPr lang="en-US" sz="3800" dirty="0" smtClean="0">
                <a:solidFill>
                  <a:srgbClr val="FFFFFF"/>
                </a:solidFill>
                <a:latin typeface="Comic Sans MS" pitchFamily="66" charset="0"/>
              </a:rPr>
              <a:t>rovide?</a:t>
            </a:r>
            <a:endParaRPr lang="en-US" sz="3800" u="sng" dirty="0">
              <a:solidFill>
                <a:srgbClr val="FFFFFF"/>
              </a:solidFill>
              <a:latin typeface="Comic Sans MS" pitchFamily="66" charset="0"/>
            </a:endParaRPr>
          </a:p>
        </p:txBody>
      </p:sp>
      <p:sp>
        <p:nvSpPr>
          <p:cNvPr id="906247" name="Text Box 7"/>
          <p:cNvSpPr txBox="1">
            <a:spLocks noChangeArrowheads="1"/>
          </p:cNvSpPr>
          <p:nvPr/>
        </p:nvSpPr>
        <p:spPr bwMode="auto">
          <a:xfrm>
            <a:off x="0" y="2130147"/>
            <a:ext cx="9144000" cy="3736407"/>
          </a:xfrm>
          <a:prstGeom prst="rect">
            <a:avLst/>
          </a:prstGeom>
          <a:noFill/>
          <a:ln w="9525">
            <a:noFill/>
            <a:miter lim="800000"/>
            <a:headEnd/>
            <a:tailEnd/>
          </a:ln>
        </p:spPr>
        <p:txBody>
          <a:bodyPr>
            <a:spAutoFit/>
          </a:bodyPr>
          <a:lstStyle/>
          <a:p>
            <a:pPr marL="1136650" lvl="3" indent="-344488">
              <a:spcBef>
                <a:spcPct val="20000"/>
              </a:spcBef>
              <a:buClr>
                <a:schemeClr val="bg1">
                  <a:lumMod val="25000"/>
                </a:schemeClr>
              </a:buClr>
              <a:buFont typeface="Wingdings" pitchFamily="2" charset="2"/>
              <a:buChar char="§"/>
              <a:tabLst>
                <a:tab pos="1206500" algn="l"/>
              </a:tabLst>
              <a:defRPr/>
            </a:pPr>
            <a:r>
              <a:rPr lang="en-US" sz="3200" dirty="0">
                <a:latin typeface="Comic Sans MS" pitchFamily="66" charset="0"/>
              </a:rPr>
              <a:t>Registration confers national </a:t>
            </a:r>
            <a:r>
              <a:rPr lang="en-US" sz="3200" dirty="0" smtClean="0">
                <a:latin typeface="Comic Sans MS" pitchFamily="66" charset="0"/>
              </a:rPr>
              <a:t>rights. </a:t>
            </a:r>
            <a:endParaRPr lang="en-US" sz="3200" dirty="0">
              <a:latin typeface="Comic Sans MS" pitchFamily="66" charset="0"/>
            </a:endParaRPr>
          </a:p>
          <a:p>
            <a:pPr marL="1136650" lvl="3" indent="-344488">
              <a:spcBef>
                <a:spcPct val="20000"/>
              </a:spcBef>
              <a:buClr>
                <a:schemeClr val="bg1">
                  <a:lumMod val="25000"/>
                </a:schemeClr>
              </a:buClr>
              <a:buFont typeface="Wingdings" pitchFamily="2" charset="2"/>
              <a:buChar char="§"/>
              <a:tabLst>
                <a:tab pos="1206500" algn="l"/>
              </a:tabLst>
              <a:defRPr/>
            </a:pPr>
            <a:r>
              <a:rPr lang="en-US" sz="3200" dirty="0" smtClean="0">
                <a:latin typeface="Comic Sans MS" pitchFamily="66" charset="0"/>
              </a:rPr>
              <a:t>Allows infringement suits in federal court – if successful, one can collect attorney fees as well as damages.</a:t>
            </a:r>
          </a:p>
          <a:p>
            <a:pPr marL="1136650" lvl="3" indent="-344488">
              <a:spcBef>
                <a:spcPct val="20000"/>
              </a:spcBef>
              <a:buClr>
                <a:schemeClr val="bg1">
                  <a:lumMod val="25000"/>
                </a:schemeClr>
              </a:buClr>
              <a:buFont typeface="Wingdings" pitchFamily="2" charset="2"/>
              <a:buChar char="§"/>
              <a:tabLst>
                <a:tab pos="1206500" algn="l"/>
              </a:tabLst>
              <a:defRPr/>
            </a:pPr>
            <a:r>
              <a:rPr lang="en-US" sz="3200" dirty="0" smtClean="0">
                <a:latin typeface="Comic Sans MS" pitchFamily="66" charset="0"/>
              </a:rPr>
              <a:t>After five years the mark becomes “incontestable” – the right to use the mark is conclusively established.</a:t>
            </a:r>
          </a:p>
        </p:txBody>
      </p:sp>
    </p:spTree>
    <p:extLst>
      <p:ext uri="{BB962C8B-B14F-4D97-AF65-F5344CB8AC3E}">
        <p14:creationId xmlns:p14="http://schemas.microsoft.com/office/powerpoint/2010/main" val="27010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62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304800" y="319088"/>
            <a:ext cx="86106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spcBef>
                <a:spcPct val="50000"/>
              </a:spcBef>
              <a:defRPr/>
            </a:pPr>
            <a:r>
              <a:rPr lang="en-US" sz="3800" dirty="0" smtClean="0">
                <a:solidFill>
                  <a:srgbClr val="FFFFFF"/>
                </a:solidFill>
                <a:latin typeface="Comic Sans MS" pitchFamily="66" charset="0"/>
              </a:rPr>
              <a:t>Limitations of coverage for trademarks?</a:t>
            </a:r>
            <a:endParaRPr lang="en-US" sz="3800" u="sng" dirty="0">
              <a:solidFill>
                <a:srgbClr val="FFFFFF"/>
              </a:solidFill>
              <a:latin typeface="Comic Sans MS" pitchFamily="66" charset="0"/>
            </a:endParaRPr>
          </a:p>
        </p:txBody>
      </p:sp>
      <p:sp>
        <p:nvSpPr>
          <p:cNvPr id="889865" name="Text Box 9"/>
          <p:cNvSpPr txBox="1">
            <a:spLocks noChangeArrowheads="1"/>
          </p:cNvSpPr>
          <p:nvPr/>
        </p:nvSpPr>
        <p:spPr bwMode="auto">
          <a:xfrm>
            <a:off x="152400" y="2057400"/>
            <a:ext cx="8991600" cy="5016758"/>
          </a:xfrm>
          <a:prstGeom prst="rect">
            <a:avLst/>
          </a:prstGeom>
          <a:noFill/>
          <a:ln w="9525">
            <a:noFill/>
            <a:miter lim="800000"/>
            <a:headEnd/>
            <a:tailEnd/>
          </a:ln>
        </p:spPr>
        <p:txBody>
          <a:bodyPr wrap="square">
            <a:spAutoFit/>
          </a:bodyPr>
          <a:lstStyle/>
          <a:p>
            <a:pPr marL="863600" lvl="1" indent="-344488">
              <a:buClr>
                <a:schemeClr val="bg1">
                  <a:lumMod val="25000"/>
                </a:schemeClr>
              </a:buClr>
              <a:buFont typeface="Wingdings" pitchFamily="2" charset="2"/>
              <a:buChar char="§"/>
              <a:defRPr/>
            </a:pPr>
            <a:r>
              <a:rPr lang="en-US" sz="3200" dirty="0" smtClean="0">
                <a:latin typeface="Comic Sans MS" pitchFamily="66" charset="0"/>
              </a:rPr>
              <a:t>	Trademark laws </a:t>
            </a:r>
            <a:r>
              <a:rPr lang="en-US" sz="3200" dirty="0">
                <a:latin typeface="Comic Sans MS" pitchFamily="66" charset="0"/>
              </a:rPr>
              <a:t>are </a:t>
            </a:r>
            <a:r>
              <a:rPr lang="en-US" sz="3200" dirty="0" smtClean="0">
                <a:latin typeface="Comic Sans MS" pitchFamily="66" charset="0"/>
              </a:rPr>
              <a:t>country specific.</a:t>
            </a:r>
          </a:p>
          <a:p>
            <a:pPr marL="800100" lvl="1" indent="-280988">
              <a:buClr>
                <a:schemeClr val="bg1">
                  <a:lumMod val="25000"/>
                </a:schemeClr>
              </a:buClr>
              <a:buFont typeface="Wingdings" pitchFamily="2" charset="2"/>
              <a:buChar char="§"/>
              <a:defRPr/>
            </a:pPr>
            <a:r>
              <a:rPr lang="en-US" sz="3200" dirty="0">
                <a:latin typeface="Comic Sans MS" pitchFamily="66" charset="0"/>
              </a:rPr>
              <a:t> </a:t>
            </a:r>
            <a:r>
              <a:rPr lang="en-US" sz="3200" dirty="0" smtClean="0">
                <a:latin typeface="Comic Sans MS" pitchFamily="66" charset="0"/>
              </a:rPr>
              <a:t>Some </a:t>
            </a:r>
            <a:r>
              <a:rPr lang="en-US" sz="3200" dirty="0">
                <a:latin typeface="Comic Sans MS" pitchFamily="66" charset="0"/>
              </a:rPr>
              <a:t>countries don’t </a:t>
            </a:r>
            <a:r>
              <a:rPr lang="en-US" sz="3200" dirty="0" smtClean="0">
                <a:latin typeface="Comic Sans MS" pitchFamily="66" charset="0"/>
              </a:rPr>
              <a:t>even have laws 	protecting trademarks.</a:t>
            </a:r>
          </a:p>
          <a:p>
            <a:pPr marL="863600" lvl="1" indent="-344488">
              <a:buClr>
                <a:schemeClr val="bg1">
                  <a:lumMod val="25000"/>
                </a:schemeClr>
              </a:buClr>
              <a:buFont typeface="Wingdings" pitchFamily="2" charset="2"/>
              <a:buChar char="§"/>
              <a:tabLst>
                <a:tab pos="914400" algn="l"/>
              </a:tabLst>
              <a:defRPr/>
            </a:pPr>
            <a:r>
              <a:rPr lang="en-US" sz="3200" dirty="0" smtClean="0">
                <a:latin typeface="Comic Sans MS" pitchFamily="66" charset="0"/>
              </a:rPr>
              <a:t> Many countries do a poor job enforcing 	trademark (and copyright) laws.</a:t>
            </a:r>
          </a:p>
          <a:p>
            <a:pPr marL="863600" lvl="1" indent="-344488">
              <a:buClr>
                <a:schemeClr val="bg1">
                  <a:lumMod val="25000"/>
                </a:schemeClr>
              </a:buClr>
              <a:buFont typeface="Wingdings" pitchFamily="2" charset="2"/>
              <a:buChar char="§"/>
              <a:tabLst>
                <a:tab pos="914400" algn="l"/>
              </a:tabLst>
              <a:defRPr/>
            </a:pPr>
            <a:r>
              <a:rPr lang="en-US" sz="3200" dirty="0">
                <a:latin typeface="Comic Sans MS" pitchFamily="66" charset="0"/>
              </a:rPr>
              <a:t> </a:t>
            </a:r>
            <a:r>
              <a:rPr lang="en-US" sz="3200" dirty="0" smtClean="0">
                <a:latin typeface="Comic Sans MS" pitchFamily="66" charset="0"/>
              </a:rPr>
              <a:t>U.S. courts often grant protection  		 consistent with the trademark owners 	 defense of the mark!</a:t>
            </a:r>
            <a:endParaRPr lang="en-US" sz="3200" dirty="0">
              <a:latin typeface="Comic Sans MS" pitchFamily="66" charset="0"/>
            </a:endParaRPr>
          </a:p>
          <a:p>
            <a:pPr marL="863600" lvl="1" indent="-344488">
              <a:buClr>
                <a:schemeClr val="accent6">
                  <a:lumMod val="50000"/>
                </a:schemeClr>
              </a:buClr>
              <a:buFont typeface="Wingdings" pitchFamily="2" charset="2"/>
              <a:buChar char="§"/>
              <a:defRPr/>
            </a:pPr>
            <a:endParaRPr lang="en-US" sz="3200" dirty="0">
              <a:latin typeface="Comic Sans MS" pitchFamily="66" charset="0"/>
            </a:endParaRPr>
          </a:p>
          <a:p>
            <a:pPr marL="863600" lvl="1" indent="-344488">
              <a:buClr>
                <a:schemeClr val="accent6">
                  <a:lumMod val="50000"/>
                </a:schemeClr>
              </a:buClr>
              <a:buFont typeface="Wingdings" pitchFamily="2" charset="2"/>
              <a:buChar char="§"/>
              <a:defRPr/>
            </a:pPr>
            <a:endParaRPr lang="en-US" sz="3200" dirty="0">
              <a:latin typeface="Comic Sans MS" pitchFamily="66" charset="0"/>
            </a:endParaRPr>
          </a:p>
        </p:txBody>
      </p:sp>
    </p:spTree>
    <p:extLst>
      <p:ext uri="{BB962C8B-B14F-4D97-AF65-F5344CB8AC3E}">
        <p14:creationId xmlns:p14="http://schemas.microsoft.com/office/powerpoint/2010/main" val="35099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98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98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98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304800" y="304800"/>
            <a:ext cx="8382000" cy="707886"/>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spcBef>
                <a:spcPct val="50000"/>
              </a:spcBef>
              <a:defRPr/>
            </a:pPr>
            <a:r>
              <a:rPr lang="en-US" sz="3800" dirty="0" smtClean="0">
                <a:solidFill>
                  <a:srgbClr val="FFFFFF"/>
                </a:solidFill>
                <a:latin typeface="Comic Sans MS" pitchFamily="66" charset="0"/>
              </a:rPr>
              <a:t>Can trademark </a:t>
            </a:r>
            <a:r>
              <a:rPr lang="en-US" sz="3800" dirty="0">
                <a:solidFill>
                  <a:srgbClr val="FFFFFF"/>
                </a:solidFill>
                <a:latin typeface="Comic Sans MS" pitchFamily="66" charset="0"/>
              </a:rPr>
              <a:t>r</a:t>
            </a:r>
            <a:r>
              <a:rPr lang="en-US" sz="3800" dirty="0" smtClean="0">
                <a:solidFill>
                  <a:srgbClr val="FFFFFF"/>
                </a:solidFill>
                <a:latin typeface="Comic Sans MS" pitchFamily="66" charset="0"/>
              </a:rPr>
              <a:t>ights be </a:t>
            </a:r>
            <a:r>
              <a:rPr lang="en-US" sz="4000" dirty="0">
                <a:solidFill>
                  <a:srgbClr val="FFFFFF"/>
                </a:solidFill>
                <a:latin typeface="Comic Sans MS" pitchFamily="66" charset="0"/>
              </a:rPr>
              <a:t>l</a:t>
            </a:r>
            <a:r>
              <a:rPr lang="en-US" sz="4000" dirty="0" smtClean="0">
                <a:solidFill>
                  <a:srgbClr val="FFFFFF"/>
                </a:solidFill>
                <a:latin typeface="Comic Sans MS" pitchFamily="66" charset="0"/>
              </a:rPr>
              <a:t>ost?</a:t>
            </a:r>
            <a:endParaRPr lang="en-US" sz="4000" u="sng" dirty="0">
              <a:solidFill>
                <a:srgbClr val="FFFFFF"/>
              </a:solidFill>
              <a:latin typeface="Comic Sans MS" pitchFamily="66" charset="0"/>
            </a:endParaRPr>
          </a:p>
        </p:txBody>
      </p:sp>
      <p:sp>
        <p:nvSpPr>
          <p:cNvPr id="906247" name="Text Box 7"/>
          <p:cNvSpPr txBox="1">
            <a:spLocks noChangeArrowheads="1"/>
          </p:cNvSpPr>
          <p:nvPr/>
        </p:nvSpPr>
        <p:spPr bwMode="auto">
          <a:xfrm>
            <a:off x="0" y="1219200"/>
            <a:ext cx="9144000" cy="5355312"/>
          </a:xfrm>
          <a:prstGeom prst="rect">
            <a:avLst/>
          </a:prstGeom>
          <a:noFill/>
          <a:ln w="9525">
            <a:noFill/>
            <a:miter lim="800000"/>
            <a:headEnd/>
            <a:tailEnd/>
          </a:ln>
        </p:spPr>
        <p:txBody>
          <a:bodyPr>
            <a:spAutoFit/>
          </a:bodyPr>
          <a:lstStyle/>
          <a:p>
            <a:pPr marL="1136650" lvl="3" indent="-344488">
              <a:spcBef>
                <a:spcPct val="20000"/>
              </a:spcBef>
              <a:buClr>
                <a:schemeClr val="bg1">
                  <a:lumMod val="25000"/>
                </a:schemeClr>
              </a:buClr>
              <a:buFont typeface="Wingdings" pitchFamily="2" charset="2"/>
              <a:buChar char="§"/>
              <a:tabLst>
                <a:tab pos="1206500" algn="l"/>
              </a:tabLst>
              <a:defRPr/>
            </a:pPr>
            <a:r>
              <a:rPr lang="en-US" sz="3000" u="sng" dirty="0" smtClean="0">
                <a:latin typeface="Comic Sans MS" pitchFamily="66" charset="0"/>
              </a:rPr>
              <a:t>Abandonment</a:t>
            </a:r>
            <a:r>
              <a:rPr lang="en-US" sz="3000" dirty="0" smtClean="0">
                <a:latin typeface="Comic Sans MS" pitchFamily="66" charset="0"/>
              </a:rPr>
              <a:t> – non-use for three consecutive years is prima facie evidence.</a:t>
            </a:r>
            <a:endParaRPr lang="en-US" sz="3000" u="sng" dirty="0">
              <a:latin typeface="Comic Sans MS" pitchFamily="66" charset="0"/>
            </a:endParaRPr>
          </a:p>
          <a:p>
            <a:pPr marL="1136650" lvl="3" indent="-344488">
              <a:spcBef>
                <a:spcPct val="20000"/>
              </a:spcBef>
              <a:buClr>
                <a:schemeClr val="bg1">
                  <a:lumMod val="25000"/>
                </a:schemeClr>
              </a:buClr>
              <a:buFont typeface="Wingdings" pitchFamily="2" charset="2"/>
              <a:buChar char="§"/>
              <a:tabLst>
                <a:tab pos="1206500" algn="l"/>
              </a:tabLst>
              <a:defRPr/>
            </a:pPr>
            <a:r>
              <a:rPr lang="en-US" sz="3000" u="sng" dirty="0" smtClean="0">
                <a:latin typeface="Comic Sans MS" pitchFamily="66" charset="0"/>
              </a:rPr>
              <a:t>Improper licensing or assignment</a:t>
            </a:r>
            <a:r>
              <a:rPr lang="en-US" sz="3000" dirty="0" smtClean="0">
                <a:latin typeface="Comic Sans MS" pitchFamily="66" charset="0"/>
              </a:rPr>
              <a:t> – adequate quality control and supervision of mark must be exercised by owner (especially with franchisees or other licensees). </a:t>
            </a:r>
          </a:p>
          <a:p>
            <a:pPr marL="1136650" lvl="3" indent="-344488">
              <a:spcBef>
                <a:spcPct val="20000"/>
              </a:spcBef>
              <a:buClr>
                <a:schemeClr val="bg1">
                  <a:lumMod val="25000"/>
                </a:schemeClr>
              </a:buClr>
              <a:buFont typeface="Wingdings" pitchFamily="2" charset="2"/>
              <a:buChar char="§"/>
              <a:tabLst>
                <a:tab pos="1206500" algn="l"/>
              </a:tabLst>
              <a:defRPr/>
            </a:pPr>
            <a:r>
              <a:rPr lang="en-US" sz="3000" u="sng" dirty="0" err="1" smtClean="0">
                <a:latin typeface="Comic Sans MS" pitchFamily="66" charset="0"/>
              </a:rPr>
              <a:t>Genericity</a:t>
            </a:r>
            <a:r>
              <a:rPr lang="en-US" sz="3000" u="sng" dirty="0" smtClean="0">
                <a:latin typeface="Comic Sans MS" pitchFamily="66" charset="0"/>
              </a:rPr>
              <a:t> </a:t>
            </a:r>
            <a:r>
              <a:rPr lang="en-US" sz="3000" dirty="0" smtClean="0">
                <a:latin typeface="Comic Sans MS" pitchFamily="66" charset="0"/>
              </a:rPr>
              <a:t>– over time a word that once was protected may become viewed as generic (thermos) – appearing in the dictionary is a bad sign!</a:t>
            </a:r>
          </a:p>
        </p:txBody>
      </p:sp>
    </p:spTree>
    <p:extLst>
      <p:ext uri="{BB962C8B-B14F-4D97-AF65-F5344CB8AC3E}">
        <p14:creationId xmlns:p14="http://schemas.microsoft.com/office/powerpoint/2010/main" val="401357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62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62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228600" y="304800"/>
            <a:ext cx="8686800" cy="1261884"/>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spcBef>
                <a:spcPct val="50000"/>
              </a:spcBef>
              <a:defRPr/>
            </a:pPr>
            <a:r>
              <a:rPr lang="en-US" sz="3800" dirty="0" smtClean="0">
                <a:solidFill>
                  <a:srgbClr val="FFFFFF"/>
                </a:solidFill>
                <a:latin typeface="Comic Sans MS" pitchFamily="66" charset="0"/>
              </a:rPr>
              <a:t>What constitutes </a:t>
            </a:r>
            <a:r>
              <a:rPr lang="en-US" sz="3800" dirty="0">
                <a:solidFill>
                  <a:srgbClr val="FFFFFF"/>
                </a:solidFill>
                <a:latin typeface="Comic Sans MS" pitchFamily="66" charset="0"/>
              </a:rPr>
              <a:t>t</a:t>
            </a:r>
            <a:r>
              <a:rPr lang="en-US" sz="3800" dirty="0" smtClean="0">
                <a:solidFill>
                  <a:srgbClr val="FFFFFF"/>
                </a:solidFill>
                <a:latin typeface="Comic Sans MS" pitchFamily="66" charset="0"/>
              </a:rPr>
              <a:t>rademark </a:t>
            </a:r>
            <a:r>
              <a:rPr lang="en-US" sz="3800" dirty="0">
                <a:solidFill>
                  <a:srgbClr val="FFFFFF"/>
                </a:solidFill>
                <a:latin typeface="Comic Sans MS" pitchFamily="66" charset="0"/>
              </a:rPr>
              <a:t>i</a:t>
            </a:r>
            <a:r>
              <a:rPr lang="en-US" sz="3800" dirty="0" smtClean="0">
                <a:solidFill>
                  <a:srgbClr val="FFFFFF"/>
                </a:solidFill>
                <a:latin typeface="Comic Sans MS" pitchFamily="66" charset="0"/>
              </a:rPr>
              <a:t>nfringement?</a:t>
            </a:r>
            <a:endParaRPr lang="en-US" sz="3800" u="sng" dirty="0">
              <a:solidFill>
                <a:srgbClr val="FFFFFF"/>
              </a:solidFill>
              <a:latin typeface="Comic Sans MS" pitchFamily="66" charset="0"/>
            </a:endParaRPr>
          </a:p>
        </p:txBody>
      </p:sp>
      <p:sp>
        <p:nvSpPr>
          <p:cNvPr id="906247" name="Text Box 7"/>
          <p:cNvSpPr txBox="1">
            <a:spLocks noChangeArrowheads="1"/>
          </p:cNvSpPr>
          <p:nvPr/>
        </p:nvSpPr>
        <p:spPr bwMode="auto">
          <a:xfrm>
            <a:off x="-152400" y="1828800"/>
            <a:ext cx="9144000" cy="4524315"/>
          </a:xfrm>
          <a:prstGeom prst="rect">
            <a:avLst/>
          </a:prstGeom>
          <a:noFill/>
          <a:ln w="9525">
            <a:noFill/>
            <a:miter lim="800000"/>
            <a:headEnd/>
            <a:tailEnd/>
          </a:ln>
        </p:spPr>
        <p:txBody>
          <a:bodyPr>
            <a:spAutoFit/>
          </a:bodyPr>
          <a:lstStyle/>
          <a:p>
            <a:pPr marL="1136650" lvl="3" indent="-344488">
              <a:spcBef>
                <a:spcPct val="20000"/>
              </a:spcBef>
              <a:buClr>
                <a:schemeClr val="bg1">
                  <a:lumMod val="25000"/>
                </a:schemeClr>
              </a:buClr>
              <a:buFont typeface="Wingdings" pitchFamily="2" charset="2"/>
              <a:buChar char="§"/>
              <a:tabLst>
                <a:tab pos="1206500" algn="l"/>
              </a:tabLst>
              <a:defRPr/>
            </a:pPr>
            <a:r>
              <a:rPr lang="en-US" sz="3000" dirty="0" smtClean="0">
                <a:latin typeface="Comic Sans MS" pitchFamily="66" charset="0"/>
              </a:rPr>
              <a:t>“</a:t>
            </a:r>
            <a:r>
              <a:rPr lang="en-US" sz="3000" u="sng" dirty="0" smtClean="0">
                <a:latin typeface="Comic Sans MS" pitchFamily="66" charset="0"/>
              </a:rPr>
              <a:t>Likelihood of Confusion</a:t>
            </a:r>
            <a:r>
              <a:rPr lang="en-US" sz="3000" dirty="0" smtClean="0">
                <a:latin typeface="Comic Sans MS" pitchFamily="66" charset="0"/>
              </a:rPr>
              <a:t>” is the standard – are consumers likely to be confused as to the source of the goods or the sponsorship?</a:t>
            </a:r>
            <a:endParaRPr lang="en-US" sz="3000" u="sng" dirty="0" smtClean="0">
              <a:latin typeface="Comic Sans MS" pitchFamily="66" charset="0"/>
            </a:endParaRPr>
          </a:p>
          <a:p>
            <a:pPr marL="1136650" lvl="3" indent="-344488">
              <a:spcBef>
                <a:spcPct val="20000"/>
              </a:spcBef>
              <a:buClr>
                <a:schemeClr val="bg1">
                  <a:lumMod val="25000"/>
                </a:schemeClr>
              </a:buClr>
              <a:buFont typeface="Wingdings" pitchFamily="2" charset="2"/>
              <a:buChar char="§"/>
              <a:tabLst>
                <a:tab pos="1206500" algn="l"/>
              </a:tabLst>
              <a:defRPr/>
            </a:pPr>
            <a:r>
              <a:rPr lang="en-US" sz="3000" u="sng" dirty="0" smtClean="0">
                <a:latin typeface="Comic Sans MS" pitchFamily="66" charset="0"/>
              </a:rPr>
              <a:t>Use of Identical Mark Is Infringement</a:t>
            </a:r>
            <a:r>
              <a:rPr lang="en-US" sz="3000" dirty="0" smtClean="0">
                <a:latin typeface="Comic Sans MS" pitchFamily="66" charset="0"/>
              </a:rPr>
              <a:t> – but use of a similar mark may also be infringement.  Courts consider: </a:t>
            </a:r>
          </a:p>
          <a:p>
            <a:pPr marL="1593850" lvl="4" indent="-344488">
              <a:spcBef>
                <a:spcPct val="20000"/>
              </a:spcBef>
              <a:buClr>
                <a:schemeClr val="bg1">
                  <a:lumMod val="25000"/>
                </a:schemeClr>
              </a:buClr>
              <a:buFont typeface="Wingdings" pitchFamily="2" charset="2"/>
              <a:buChar char="§"/>
              <a:tabLst>
                <a:tab pos="1206500" algn="l"/>
              </a:tabLst>
              <a:defRPr/>
            </a:pPr>
            <a:r>
              <a:rPr lang="en-US" sz="3000" dirty="0" smtClean="0">
                <a:latin typeface="Comic Sans MS" pitchFamily="66" charset="0"/>
              </a:rPr>
              <a:t>Evidence of actual confusion</a:t>
            </a:r>
          </a:p>
          <a:p>
            <a:pPr marL="1593850" lvl="4" indent="-344488">
              <a:spcBef>
                <a:spcPct val="20000"/>
              </a:spcBef>
              <a:buClr>
                <a:schemeClr val="bg1">
                  <a:lumMod val="25000"/>
                </a:schemeClr>
              </a:buClr>
              <a:buFont typeface="Wingdings" pitchFamily="2" charset="2"/>
              <a:buChar char="§"/>
              <a:tabLst>
                <a:tab pos="1206500" algn="l"/>
              </a:tabLst>
              <a:defRPr/>
            </a:pPr>
            <a:r>
              <a:rPr lang="en-US" sz="3000" dirty="0" smtClean="0">
                <a:latin typeface="Comic Sans MS" pitchFamily="66" charset="0"/>
              </a:rPr>
              <a:t>Similarity of marketing channels</a:t>
            </a:r>
          </a:p>
        </p:txBody>
      </p:sp>
    </p:spTree>
    <p:extLst>
      <p:ext uri="{BB962C8B-B14F-4D97-AF65-F5344CB8AC3E}">
        <p14:creationId xmlns:p14="http://schemas.microsoft.com/office/powerpoint/2010/main" val="262624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62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624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62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5"/>
          <p:cNvSpPr txBox="1">
            <a:spLocks noChangeArrowheads="1"/>
          </p:cNvSpPr>
          <p:nvPr/>
        </p:nvSpPr>
        <p:spPr bwMode="auto">
          <a:xfrm>
            <a:off x="381000" y="276761"/>
            <a:ext cx="80772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marL="274638" indent="-274638" algn="ctr">
              <a:spcBef>
                <a:spcPct val="50000"/>
              </a:spcBef>
            </a:pPr>
            <a:r>
              <a:rPr lang="en-US" sz="3800" dirty="0">
                <a:solidFill>
                  <a:srgbClr val="FFFFFF"/>
                </a:solidFill>
                <a:latin typeface="Comic Sans MS" pitchFamily="66" charset="0"/>
              </a:rPr>
              <a:t>Victoria’s Secret v. Victor’s Little Secret</a:t>
            </a:r>
          </a:p>
        </p:txBody>
      </p:sp>
      <p:sp>
        <p:nvSpPr>
          <p:cNvPr id="75779" name="Text Box 6"/>
          <p:cNvSpPr txBox="1">
            <a:spLocks noChangeArrowheads="1"/>
          </p:cNvSpPr>
          <p:nvPr/>
        </p:nvSpPr>
        <p:spPr bwMode="auto">
          <a:xfrm>
            <a:off x="0" y="1769507"/>
            <a:ext cx="8839200" cy="4555093"/>
          </a:xfrm>
          <a:prstGeom prst="rect">
            <a:avLst/>
          </a:prstGeom>
          <a:noFill/>
          <a:ln w="9525">
            <a:noFill/>
            <a:miter lim="800000"/>
            <a:headEnd/>
            <a:tailEnd/>
          </a:ln>
        </p:spPr>
        <p:txBody>
          <a:bodyPr>
            <a:spAutoFit/>
          </a:bodyPr>
          <a:lstStyle/>
          <a:p>
            <a:pPr marL="615950" lvl="1" indent="-227013">
              <a:spcBef>
                <a:spcPct val="50000"/>
              </a:spcBef>
              <a:buClr>
                <a:schemeClr val="tx2"/>
              </a:buClr>
            </a:pPr>
            <a:r>
              <a:rPr lang="en-US" sz="2000" b="1" dirty="0">
                <a:latin typeface="Times New Roman" pitchFamily="18" charset="0"/>
              </a:rPr>
              <a:t>	</a:t>
            </a:r>
            <a:r>
              <a:rPr lang="en-US" sz="2900" dirty="0">
                <a:latin typeface="Comic Sans MS" pitchFamily="66" charset="0"/>
              </a:rPr>
              <a:t>January, 2003 – the case involved a Kentucky mom-and-pop business called Victor’s Little Secret that </a:t>
            </a:r>
            <a:r>
              <a:rPr lang="en-US" sz="2900" dirty="0" smtClean="0">
                <a:latin typeface="Comic Sans MS" pitchFamily="66" charset="0"/>
              </a:rPr>
              <a:t>sold </a:t>
            </a:r>
            <a:r>
              <a:rPr lang="en-US" sz="2900" dirty="0">
                <a:latin typeface="Comic Sans MS" pitchFamily="66" charset="0"/>
              </a:rPr>
              <a:t>“adult novelty” and “wild outfits.”  They claimed the name was inspired by owner Victor Moseley’s desire to keep the business secret from a former employer.  The lingerie manufacturer Victoria’s Secret, which </a:t>
            </a:r>
            <a:r>
              <a:rPr lang="en-US" sz="2900" dirty="0" smtClean="0">
                <a:latin typeface="Comic Sans MS" pitchFamily="66" charset="0"/>
              </a:rPr>
              <a:t>had </a:t>
            </a:r>
            <a:r>
              <a:rPr lang="en-US" sz="2900" dirty="0">
                <a:latin typeface="Comic Sans MS" pitchFamily="66" charset="0"/>
              </a:rPr>
              <a:t>held the trademark on its name since 1981, claimed unfair competition, trademark infringement, and sued </a:t>
            </a:r>
            <a:r>
              <a:rPr lang="en-US" sz="2900" dirty="0" smtClean="0">
                <a:latin typeface="Comic Sans MS" pitchFamily="66" charset="0"/>
              </a:rPr>
              <a:t>Mr. Moseley.</a:t>
            </a:r>
            <a:endParaRPr lang="en-US" sz="2900" dirty="0">
              <a:latin typeface="Comic Sans MS" pitchFamily="66" charset="0"/>
            </a:endParaRPr>
          </a:p>
        </p:txBody>
      </p:sp>
    </p:spTree>
    <p:extLst>
      <p:ext uri="{BB962C8B-B14F-4D97-AF65-F5344CB8AC3E}">
        <p14:creationId xmlns:p14="http://schemas.microsoft.com/office/powerpoint/2010/main" val="3569713061"/>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5"/>
          <p:cNvSpPr txBox="1">
            <a:spLocks noChangeArrowheads="1"/>
          </p:cNvSpPr>
          <p:nvPr/>
        </p:nvSpPr>
        <p:spPr bwMode="auto">
          <a:xfrm>
            <a:off x="0" y="450850"/>
            <a:ext cx="9144000" cy="615950"/>
          </a:xfrm>
          <a:prstGeom prst="rect">
            <a:avLst/>
          </a:prstGeom>
          <a:noFill/>
          <a:ln w="9525">
            <a:noFill/>
            <a:miter lim="800000"/>
            <a:headEnd/>
            <a:tailEnd/>
          </a:ln>
        </p:spPr>
        <p:txBody>
          <a:bodyPr>
            <a:spAutoFit/>
          </a:bodyPr>
          <a:lstStyle/>
          <a:p>
            <a:pPr marL="274638" indent="-274638">
              <a:spcBef>
                <a:spcPct val="50000"/>
              </a:spcBef>
            </a:pPr>
            <a:endParaRPr lang="en-US" sz="3400" b="1" dirty="0">
              <a:solidFill>
                <a:srgbClr val="077F43"/>
              </a:solidFill>
              <a:latin typeface="Comic Sans MS" pitchFamily="66" charset="0"/>
            </a:endParaRPr>
          </a:p>
        </p:txBody>
      </p:sp>
      <p:sp>
        <p:nvSpPr>
          <p:cNvPr id="900102" name="Text Box 6"/>
          <p:cNvSpPr txBox="1">
            <a:spLocks noChangeArrowheads="1"/>
          </p:cNvSpPr>
          <p:nvPr/>
        </p:nvSpPr>
        <p:spPr bwMode="auto">
          <a:xfrm>
            <a:off x="152400" y="609600"/>
            <a:ext cx="8534400" cy="5893921"/>
          </a:xfrm>
          <a:prstGeom prst="rect">
            <a:avLst/>
          </a:prstGeom>
          <a:noFill/>
          <a:ln w="9525">
            <a:noFill/>
            <a:miter lim="800000"/>
            <a:headEnd/>
            <a:tailEnd/>
          </a:ln>
        </p:spPr>
        <p:txBody>
          <a:bodyPr>
            <a:spAutoFit/>
          </a:bodyPr>
          <a:lstStyle/>
          <a:p>
            <a:pPr marL="615950" lvl="1" indent="-227013">
              <a:spcBef>
                <a:spcPct val="50000"/>
              </a:spcBef>
              <a:buClr>
                <a:schemeClr val="bg1">
                  <a:lumMod val="25000"/>
                </a:schemeClr>
              </a:buClr>
              <a:buFont typeface="Wingdings" pitchFamily="2" charset="2"/>
              <a:buChar char="§"/>
              <a:defRPr/>
            </a:pPr>
            <a:r>
              <a:rPr lang="en-US" sz="2900" dirty="0">
                <a:latin typeface="Comic Sans MS" pitchFamily="66" charset="0"/>
              </a:rPr>
              <a:t>At issue for the Supreme Court was whether Victoria’s Secret had to show its trademark was “</a:t>
            </a:r>
            <a:r>
              <a:rPr lang="en-US" sz="2900" dirty="0" smtClean="0">
                <a:latin typeface="Comic Sans MS" pitchFamily="66" charset="0"/>
              </a:rPr>
              <a:t>diluted” </a:t>
            </a:r>
            <a:r>
              <a:rPr lang="en-US" sz="2900" dirty="0">
                <a:latin typeface="Comic Sans MS" pitchFamily="66" charset="0"/>
              </a:rPr>
              <a:t>or whether there was merely the likelihood of economic harm if the store was allowed to keep the name.</a:t>
            </a:r>
          </a:p>
          <a:p>
            <a:pPr marL="615950" lvl="1" indent="-227013">
              <a:spcBef>
                <a:spcPct val="50000"/>
              </a:spcBef>
              <a:buClr>
                <a:schemeClr val="bg1">
                  <a:lumMod val="25000"/>
                </a:schemeClr>
              </a:buClr>
              <a:buFont typeface="Wingdings" pitchFamily="2" charset="2"/>
              <a:buChar char="§"/>
              <a:defRPr/>
            </a:pPr>
            <a:r>
              <a:rPr lang="en-US" sz="2900" dirty="0">
                <a:latin typeface="Comic Sans MS" pitchFamily="66" charset="0"/>
              </a:rPr>
              <a:t>A unanimous court ruled that while Victoria’s Secret unquestionably </a:t>
            </a:r>
            <a:r>
              <a:rPr lang="en-US" sz="2900" dirty="0" smtClean="0">
                <a:latin typeface="Comic Sans MS" pitchFamily="66" charset="0"/>
              </a:rPr>
              <a:t>had </a:t>
            </a:r>
            <a:r>
              <a:rPr lang="en-US" sz="2900" dirty="0">
                <a:latin typeface="Comic Sans MS" pitchFamily="66" charset="0"/>
              </a:rPr>
              <a:t>an interest in protecting its famous name, federal trademark law requires more evidence that a competitor actually caused harm by using a sound-alike or knockoff name.  </a:t>
            </a:r>
            <a:endParaRPr lang="en-US" sz="2900" dirty="0" smtClean="0">
              <a:latin typeface="Comic Sans MS" pitchFamily="66" charset="0"/>
            </a:endParaRPr>
          </a:p>
          <a:p>
            <a:pPr marL="615950" lvl="1" indent="-227013">
              <a:spcBef>
                <a:spcPct val="50000"/>
              </a:spcBef>
              <a:buClr>
                <a:schemeClr val="bg1">
                  <a:lumMod val="25000"/>
                </a:schemeClr>
              </a:buClr>
              <a:buFont typeface="Wingdings" pitchFamily="2" charset="2"/>
              <a:buChar char="§"/>
              <a:defRPr/>
            </a:pPr>
            <a:r>
              <a:rPr lang="en-US" sz="2900" b="1" u="sng" dirty="0" smtClean="0">
                <a:solidFill>
                  <a:srgbClr val="C00000"/>
                </a:solidFill>
                <a:latin typeface="Comic Sans MS" pitchFamily="66" charset="0"/>
              </a:rPr>
              <a:t>Ruling </a:t>
            </a:r>
            <a:r>
              <a:rPr lang="en-US" sz="2900" b="1" u="sng" dirty="0">
                <a:solidFill>
                  <a:srgbClr val="C00000"/>
                </a:solidFill>
                <a:latin typeface="Comic Sans MS" pitchFamily="66" charset="0"/>
              </a:rPr>
              <a:t>for Victor’s Little Secret</a:t>
            </a:r>
            <a:r>
              <a:rPr lang="en-US" sz="2900" b="1" dirty="0">
                <a:solidFill>
                  <a:srgbClr val="C00000"/>
                </a:solidFill>
                <a:latin typeface="Comic Sans MS" pitchFamily="66" charset="0"/>
              </a:rPr>
              <a:t>.</a:t>
            </a:r>
          </a:p>
        </p:txBody>
      </p:sp>
    </p:spTree>
    <p:extLst>
      <p:ext uri="{BB962C8B-B14F-4D97-AF65-F5344CB8AC3E}">
        <p14:creationId xmlns:p14="http://schemas.microsoft.com/office/powerpoint/2010/main" val="249959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00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0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01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Four </a:t>
            </a:r>
            <a:r>
              <a:rPr lang="en-US" sz="3800" dirty="0">
                <a:solidFill>
                  <a:srgbClr val="FFFFFF"/>
                </a:solidFill>
                <a:latin typeface="Comic Sans MS" pitchFamily="66" charset="0"/>
              </a:rPr>
              <a:t>C</a:t>
            </a:r>
            <a:r>
              <a:rPr lang="en-US" sz="3800" dirty="0" smtClean="0">
                <a:solidFill>
                  <a:srgbClr val="FFFFFF"/>
                </a:solidFill>
                <a:latin typeface="Comic Sans MS" pitchFamily="66" charset="0"/>
              </a:rPr>
              <a:t>ategories of IP law</a:t>
            </a:r>
            <a:endParaRPr lang="en-US" sz="3800" dirty="0">
              <a:solidFill>
                <a:srgbClr val="FFFFFF"/>
              </a:solidFill>
              <a:latin typeface="Comic Sans MS" pitchFamily="66" charset="0"/>
            </a:endParaRPr>
          </a:p>
        </p:txBody>
      </p:sp>
      <p:sp>
        <p:nvSpPr>
          <p:cNvPr id="840708" name="Text Box 4"/>
          <p:cNvSpPr txBox="1">
            <a:spLocks noChangeArrowheads="1"/>
          </p:cNvSpPr>
          <p:nvPr/>
        </p:nvSpPr>
        <p:spPr bwMode="auto">
          <a:xfrm>
            <a:off x="0" y="2310825"/>
            <a:ext cx="8839200" cy="584775"/>
          </a:xfrm>
          <a:prstGeom prst="rect">
            <a:avLst/>
          </a:prstGeom>
          <a:noFill/>
          <a:ln w="9525">
            <a:noFill/>
            <a:miter lim="800000"/>
            <a:headEnd/>
            <a:tailEnd/>
          </a:ln>
        </p:spPr>
        <p:txBody>
          <a:bodyPr>
            <a:spAutoFit/>
          </a:bodyPr>
          <a:lstStyle/>
          <a:p>
            <a:pPr marL="914400" lvl="1" indent="-457200">
              <a:buClr>
                <a:srgbClr val="C00000"/>
              </a:buClr>
              <a:buFont typeface="Wingdings" pitchFamily="2" charset="2"/>
              <a:buChar char="ü"/>
              <a:tabLst>
                <a:tab pos="0" algn="l"/>
              </a:tabLst>
              <a:defRPr/>
            </a:pPr>
            <a:r>
              <a:rPr lang="en-US" sz="3000" b="1" dirty="0">
                <a:latin typeface="Times New Roman" pitchFamily="18" charset="0"/>
              </a:rPr>
              <a:t> </a:t>
            </a:r>
            <a:r>
              <a:rPr lang="en-US" sz="3200" dirty="0" smtClean="0">
                <a:latin typeface="Comic Sans MS" pitchFamily="66" charset="0"/>
              </a:rPr>
              <a:t>Patent Law - Inventions </a:t>
            </a:r>
            <a:endParaRPr lang="en-US" sz="3200" dirty="0">
              <a:latin typeface="Comic Sans MS" pitchFamily="66" charset="0"/>
            </a:endParaRPr>
          </a:p>
        </p:txBody>
      </p:sp>
      <p:sp>
        <p:nvSpPr>
          <p:cNvPr id="840710" name="Text Box 6"/>
          <p:cNvSpPr txBox="1">
            <a:spLocks noChangeArrowheads="1"/>
          </p:cNvSpPr>
          <p:nvPr/>
        </p:nvSpPr>
        <p:spPr bwMode="auto">
          <a:xfrm>
            <a:off x="0" y="2895601"/>
            <a:ext cx="8829040" cy="1668149"/>
          </a:xfrm>
          <a:prstGeom prst="rect">
            <a:avLst/>
          </a:prstGeom>
          <a:noFill/>
          <a:ln w="9525">
            <a:noFill/>
            <a:miter lim="800000"/>
            <a:headEnd/>
            <a:tailEnd/>
          </a:ln>
        </p:spPr>
        <p:txBody>
          <a:bodyPr wrap="square">
            <a:spAutoFit/>
          </a:bodyPr>
          <a:lstStyle/>
          <a:p>
            <a:pPr marL="908050" lvl="1" indent="-457200" defTabSz="1087438">
              <a:spcBef>
                <a:spcPct val="10000"/>
              </a:spcBef>
              <a:buClr>
                <a:srgbClr val="C00000"/>
              </a:buClr>
              <a:buFont typeface="Wingdings" pitchFamily="2" charset="2"/>
              <a:buChar char="ü"/>
              <a:defRPr/>
            </a:pPr>
            <a:r>
              <a:rPr lang="en-US" sz="2800" dirty="0" smtClean="0">
                <a:latin typeface="Comic Sans MS" pitchFamily="66" charset="0"/>
              </a:rPr>
              <a:t> </a:t>
            </a:r>
            <a:r>
              <a:rPr lang="en-US" sz="3200" dirty="0" smtClean="0">
                <a:latin typeface="Comic Sans MS" pitchFamily="66" charset="0"/>
              </a:rPr>
              <a:t>Copyright Law – Creative works</a:t>
            </a:r>
            <a:endParaRPr lang="en-US" sz="3200" dirty="0">
              <a:latin typeface="Comic Sans MS" pitchFamily="66" charset="0"/>
            </a:endParaRPr>
          </a:p>
          <a:p>
            <a:pPr marL="908050" lvl="1" indent="-457200" defTabSz="1087438">
              <a:spcBef>
                <a:spcPct val="10000"/>
              </a:spcBef>
              <a:buClr>
                <a:srgbClr val="C00000"/>
              </a:buClr>
              <a:buFont typeface="Wingdings" pitchFamily="2" charset="2"/>
              <a:buChar char="ü"/>
              <a:defRPr/>
            </a:pPr>
            <a:r>
              <a:rPr lang="en-US" sz="3200" dirty="0" smtClean="0">
                <a:latin typeface="Comic Sans MS" pitchFamily="66" charset="0"/>
              </a:rPr>
              <a:t> Trademark Law – Marks, symbols, words</a:t>
            </a:r>
            <a:endParaRPr lang="en-US" sz="3200" dirty="0">
              <a:latin typeface="Comic Sans MS" pitchFamily="66" charset="0"/>
            </a:endParaRPr>
          </a:p>
          <a:p>
            <a:pPr marL="908050" lvl="1" indent="-457200" defTabSz="1087438">
              <a:spcBef>
                <a:spcPct val="10000"/>
              </a:spcBef>
              <a:buClr>
                <a:srgbClr val="C00000"/>
              </a:buClr>
              <a:buFont typeface="Wingdings" pitchFamily="2" charset="2"/>
              <a:buChar char="ü"/>
              <a:defRPr/>
            </a:pPr>
            <a:r>
              <a:rPr lang="en-US" sz="3200" dirty="0" smtClean="0">
                <a:latin typeface="Comic Sans MS" pitchFamily="66" charset="0"/>
              </a:rPr>
              <a:t> Trade </a:t>
            </a:r>
            <a:r>
              <a:rPr lang="en-US" sz="3200" dirty="0">
                <a:latin typeface="Comic Sans MS" pitchFamily="66" charset="0"/>
              </a:rPr>
              <a:t>Secret </a:t>
            </a:r>
            <a:r>
              <a:rPr lang="en-US" sz="3200" dirty="0" smtClean="0">
                <a:latin typeface="Comic Sans MS" pitchFamily="66" charset="0"/>
              </a:rPr>
              <a:t>Law - ???</a:t>
            </a:r>
            <a:endParaRPr lang="en-US" sz="3200" dirty="0">
              <a:latin typeface="Comic Sans MS" pitchFamily="66" charset="0"/>
            </a:endParaRPr>
          </a:p>
        </p:txBody>
      </p:sp>
      <p:sp>
        <p:nvSpPr>
          <p:cNvPr id="2" name="Rectangle 1"/>
          <p:cNvSpPr/>
          <p:nvPr/>
        </p:nvSpPr>
        <p:spPr>
          <a:xfrm>
            <a:off x="0" y="1143000"/>
            <a:ext cx="9144000" cy="1015663"/>
          </a:xfrm>
          <a:prstGeom prst="rect">
            <a:avLst/>
          </a:prstGeom>
        </p:spPr>
        <p:txBody>
          <a:bodyPr wrap="square">
            <a:spAutoFit/>
          </a:bodyPr>
          <a:lstStyle/>
          <a:p>
            <a:pPr algn="ctr">
              <a:spcBef>
                <a:spcPct val="50000"/>
              </a:spcBef>
            </a:pPr>
            <a:r>
              <a:rPr lang="en-US" sz="3000" dirty="0" smtClean="0">
                <a:latin typeface="Comic Sans MS" pitchFamily="66" charset="0"/>
              </a:rPr>
              <a:t>Each protects a different form </a:t>
            </a:r>
            <a:r>
              <a:rPr lang="en-US" sz="3000" dirty="0">
                <a:latin typeface="Comic Sans MS" pitchFamily="66" charset="0"/>
              </a:rPr>
              <a:t>of IP and each extends different </a:t>
            </a:r>
            <a:r>
              <a:rPr lang="en-US" sz="3000" dirty="0" smtClean="0">
                <a:latin typeface="Comic Sans MS" pitchFamily="66" charset="0"/>
              </a:rPr>
              <a:t>rights to the author/inventor. </a:t>
            </a:r>
            <a:endParaRPr lang="en-US" sz="3000" dirty="0">
              <a:latin typeface="Comic Sans MS" pitchFamily="66" charset="0"/>
            </a:endParaRPr>
          </a:p>
        </p:txBody>
      </p:sp>
      <p:sp>
        <p:nvSpPr>
          <p:cNvPr id="3" name="Rounded Rectangle 2"/>
          <p:cNvSpPr/>
          <p:nvPr/>
        </p:nvSpPr>
        <p:spPr bwMode="auto">
          <a:xfrm>
            <a:off x="304800" y="4800600"/>
            <a:ext cx="8534400" cy="12954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3400" dirty="0" smtClean="0">
                <a:solidFill>
                  <a:srgbClr val="FFFFFF"/>
                </a:solidFill>
                <a:latin typeface="Comic Sans MS" pitchFamily="66" charset="0"/>
              </a:rPr>
              <a:t>Strongest </a:t>
            </a:r>
            <a:r>
              <a:rPr lang="en-US" sz="3400" dirty="0">
                <a:solidFill>
                  <a:srgbClr val="FFFFFF"/>
                </a:solidFill>
                <a:latin typeface="Comic Sans MS" pitchFamily="66" charset="0"/>
              </a:rPr>
              <a:t>protection is when products are covered under multiple categories!</a:t>
            </a:r>
          </a:p>
        </p:txBody>
      </p:sp>
    </p:spTree>
    <p:extLst>
      <p:ext uri="{BB962C8B-B14F-4D97-AF65-F5344CB8AC3E}">
        <p14:creationId xmlns:p14="http://schemas.microsoft.com/office/powerpoint/2010/main" val="1754781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0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07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07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07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8" grpId="0" autoUpdateAnimBg="0"/>
      <p:bldP spid="840710" grpId="0" build="p" bldLvl="2" autoUpdateAnimBg="0"/>
      <p:bldP spid="3" grpId="0" animBg="1"/>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a:solidFill>
                  <a:srgbClr val="FFFFFF"/>
                </a:solidFill>
                <a:latin typeface="Comic Sans MS" pitchFamily="66" charset="0"/>
              </a:rPr>
              <a:t>Four Categories of IP law</a:t>
            </a:r>
          </a:p>
        </p:txBody>
      </p:sp>
      <p:sp>
        <p:nvSpPr>
          <p:cNvPr id="840708" name="Text Box 4"/>
          <p:cNvSpPr txBox="1">
            <a:spLocks noChangeArrowheads="1"/>
          </p:cNvSpPr>
          <p:nvPr/>
        </p:nvSpPr>
        <p:spPr bwMode="auto">
          <a:xfrm>
            <a:off x="304800" y="2310825"/>
            <a:ext cx="8839200" cy="584775"/>
          </a:xfrm>
          <a:prstGeom prst="rect">
            <a:avLst/>
          </a:prstGeom>
          <a:noFill/>
          <a:ln w="9525">
            <a:noFill/>
            <a:miter lim="800000"/>
            <a:headEnd/>
            <a:tailEnd/>
          </a:ln>
        </p:spPr>
        <p:txBody>
          <a:bodyPr>
            <a:spAutoFit/>
          </a:bodyPr>
          <a:lstStyle/>
          <a:p>
            <a:pPr marL="914400" lvl="1" indent="-457200">
              <a:buClr>
                <a:srgbClr val="C00000"/>
              </a:buClr>
              <a:buFont typeface="Wingdings" pitchFamily="2" charset="2"/>
              <a:buChar char="ü"/>
              <a:tabLst>
                <a:tab pos="0" algn="l"/>
              </a:tabLst>
              <a:defRPr/>
            </a:pPr>
            <a:r>
              <a:rPr lang="en-US" sz="3000" b="1" dirty="0">
                <a:latin typeface="Times New Roman" pitchFamily="18" charset="0"/>
              </a:rPr>
              <a:t>  </a:t>
            </a:r>
            <a:r>
              <a:rPr lang="en-US" sz="3200" dirty="0">
                <a:latin typeface="Comic Sans MS" pitchFamily="66" charset="0"/>
              </a:rPr>
              <a:t>Patent Law</a:t>
            </a:r>
          </a:p>
        </p:txBody>
      </p:sp>
      <p:sp>
        <p:nvSpPr>
          <p:cNvPr id="840709" name="Text Box 5"/>
          <p:cNvSpPr txBox="1">
            <a:spLocks noChangeArrowheads="1"/>
          </p:cNvSpPr>
          <p:nvPr/>
        </p:nvSpPr>
        <p:spPr bwMode="auto">
          <a:xfrm>
            <a:off x="152400" y="4708029"/>
            <a:ext cx="8763000" cy="1892826"/>
          </a:xfrm>
          <a:prstGeom prst="rect">
            <a:avLst/>
          </a:prstGeom>
          <a:noFill/>
          <a:ln w="9525">
            <a:noFill/>
            <a:miter lim="800000"/>
            <a:headEnd/>
            <a:tailEnd/>
          </a:ln>
        </p:spPr>
        <p:txBody>
          <a:bodyPr>
            <a:spAutoFit/>
          </a:bodyPr>
          <a:lstStyle/>
          <a:p>
            <a:pPr>
              <a:spcBef>
                <a:spcPct val="50000"/>
              </a:spcBef>
              <a:defRPr/>
            </a:pPr>
            <a:r>
              <a:rPr lang="en-US" sz="2600" dirty="0" smtClean="0">
                <a:latin typeface="Comic Sans MS" pitchFamily="66" charset="0"/>
              </a:rPr>
              <a:t>Depending </a:t>
            </a:r>
            <a:r>
              <a:rPr lang="en-US" sz="2600" dirty="0">
                <a:latin typeface="Comic Sans MS" pitchFamily="66" charset="0"/>
              </a:rPr>
              <a:t>upon </a:t>
            </a:r>
            <a:r>
              <a:rPr lang="en-US" sz="2600" dirty="0" smtClean="0">
                <a:latin typeface="Comic Sans MS" pitchFamily="66" charset="0"/>
              </a:rPr>
              <a:t>the circumstances </a:t>
            </a:r>
            <a:r>
              <a:rPr lang="en-US" sz="2600" dirty="0">
                <a:latin typeface="Comic Sans MS" pitchFamily="66" charset="0"/>
              </a:rPr>
              <a:t>and objectives, one approach may provide better protection than another</a:t>
            </a:r>
            <a:r>
              <a:rPr lang="en-US" sz="2600" dirty="0" smtClean="0">
                <a:latin typeface="Comic Sans MS" pitchFamily="66" charset="0"/>
              </a:rPr>
              <a:t>.</a:t>
            </a:r>
          </a:p>
          <a:p>
            <a:pPr>
              <a:spcBef>
                <a:spcPct val="50000"/>
              </a:spcBef>
              <a:defRPr/>
            </a:pPr>
            <a:r>
              <a:rPr lang="en-US" sz="2600" dirty="0" smtClean="0">
                <a:latin typeface="Comic Sans MS" pitchFamily="66" charset="0"/>
              </a:rPr>
              <a:t>And the strongest protection is when </a:t>
            </a:r>
            <a:r>
              <a:rPr lang="en-US" sz="2600" dirty="0">
                <a:latin typeface="Comic Sans MS" pitchFamily="66" charset="0"/>
              </a:rPr>
              <a:t>products are </a:t>
            </a:r>
            <a:r>
              <a:rPr lang="en-US" sz="2600" dirty="0" smtClean="0">
                <a:latin typeface="Comic Sans MS" pitchFamily="66" charset="0"/>
              </a:rPr>
              <a:t>covered </a:t>
            </a:r>
            <a:r>
              <a:rPr lang="en-US" sz="2600" dirty="0">
                <a:latin typeface="Comic Sans MS" pitchFamily="66" charset="0"/>
              </a:rPr>
              <a:t>under multiple categories!</a:t>
            </a:r>
            <a:endParaRPr lang="en-US" sz="2600" u="sng" dirty="0">
              <a:latin typeface="Comic Sans MS" pitchFamily="66" charset="0"/>
            </a:endParaRPr>
          </a:p>
        </p:txBody>
      </p:sp>
      <p:sp>
        <p:nvSpPr>
          <p:cNvPr id="840710" name="Text Box 6"/>
          <p:cNvSpPr txBox="1">
            <a:spLocks noChangeArrowheads="1"/>
          </p:cNvSpPr>
          <p:nvPr/>
        </p:nvSpPr>
        <p:spPr bwMode="auto">
          <a:xfrm>
            <a:off x="314960" y="2895601"/>
            <a:ext cx="5704840" cy="1676400"/>
          </a:xfrm>
          <a:prstGeom prst="rect">
            <a:avLst/>
          </a:prstGeom>
          <a:noFill/>
          <a:ln w="9525">
            <a:noFill/>
            <a:miter lim="800000"/>
            <a:headEnd/>
            <a:tailEnd/>
          </a:ln>
        </p:spPr>
        <p:txBody>
          <a:bodyPr wrap="square">
            <a:spAutoFit/>
          </a:bodyPr>
          <a:lstStyle/>
          <a:p>
            <a:pPr marL="908050" lvl="1" indent="-457200" defTabSz="1087438">
              <a:spcBef>
                <a:spcPct val="10000"/>
              </a:spcBef>
              <a:buClr>
                <a:srgbClr val="C00000"/>
              </a:buClr>
              <a:buFont typeface="Wingdings" pitchFamily="2" charset="2"/>
              <a:buChar char="ü"/>
              <a:defRPr/>
            </a:pPr>
            <a:r>
              <a:rPr lang="en-US" sz="2800" dirty="0" smtClean="0">
                <a:latin typeface="Comic Sans MS" pitchFamily="66" charset="0"/>
              </a:rPr>
              <a:t> </a:t>
            </a:r>
            <a:r>
              <a:rPr lang="en-US" sz="3200" dirty="0" smtClean="0">
                <a:latin typeface="Comic Sans MS" pitchFamily="66" charset="0"/>
              </a:rPr>
              <a:t>Copyright </a:t>
            </a:r>
            <a:r>
              <a:rPr lang="en-US" sz="3200" dirty="0">
                <a:latin typeface="Comic Sans MS" pitchFamily="66" charset="0"/>
              </a:rPr>
              <a:t>Law</a:t>
            </a:r>
          </a:p>
          <a:p>
            <a:pPr marL="908050" lvl="1" indent="-457200" defTabSz="1087438">
              <a:spcBef>
                <a:spcPct val="10000"/>
              </a:spcBef>
              <a:buClr>
                <a:srgbClr val="C00000"/>
              </a:buClr>
              <a:buFont typeface="Wingdings" pitchFamily="2" charset="2"/>
              <a:buChar char="ü"/>
              <a:defRPr/>
            </a:pPr>
            <a:r>
              <a:rPr lang="en-US" sz="3200" dirty="0" smtClean="0">
                <a:latin typeface="Comic Sans MS" pitchFamily="66" charset="0"/>
              </a:rPr>
              <a:t> Trademark </a:t>
            </a:r>
            <a:r>
              <a:rPr lang="en-US" sz="3200" dirty="0">
                <a:latin typeface="Comic Sans MS" pitchFamily="66" charset="0"/>
              </a:rPr>
              <a:t>Law</a:t>
            </a:r>
          </a:p>
          <a:p>
            <a:pPr marL="908050" lvl="1" indent="-457200" defTabSz="1087438">
              <a:spcBef>
                <a:spcPct val="10000"/>
              </a:spcBef>
              <a:buClr>
                <a:srgbClr val="C00000"/>
              </a:buClr>
              <a:buFont typeface="Wingdings" pitchFamily="2" charset="2"/>
              <a:buChar char="ü"/>
              <a:defRPr/>
            </a:pPr>
            <a:r>
              <a:rPr lang="en-US" sz="3200" dirty="0" smtClean="0">
                <a:latin typeface="Comic Sans MS" pitchFamily="66" charset="0"/>
              </a:rPr>
              <a:t> Trade </a:t>
            </a:r>
            <a:r>
              <a:rPr lang="en-US" sz="3200" dirty="0">
                <a:latin typeface="Comic Sans MS" pitchFamily="66" charset="0"/>
              </a:rPr>
              <a:t>Secret Law</a:t>
            </a:r>
          </a:p>
        </p:txBody>
      </p:sp>
      <p:sp>
        <p:nvSpPr>
          <p:cNvPr id="2" name="Rectangle 1"/>
          <p:cNvSpPr/>
          <p:nvPr/>
        </p:nvSpPr>
        <p:spPr>
          <a:xfrm>
            <a:off x="0" y="1219200"/>
            <a:ext cx="9144000" cy="1015663"/>
          </a:xfrm>
          <a:prstGeom prst="rect">
            <a:avLst/>
          </a:prstGeom>
        </p:spPr>
        <p:txBody>
          <a:bodyPr wrap="square">
            <a:spAutoFit/>
          </a:bodyPr>
          <a:lstStyle/>
          <a:p>
            <a:pPr algn="ctr">
              <a:spcBef>
                <a:spcPct val="50000"/>
              </a:spcBef>
            </a:pPr>
            <a:r>
              <a:rPr lang="en-US" sz="3000" dirty="0" smtClean="0">
                <a:latin typeface="Comic Sans MS" pitchFamily="66" charset="0"/>
              </a:rPr>
              <a:t>Each protects a different form </a:t>
            </a:r>
            <a:r>
              <a:rPr lang="en-US" sz="3000" dirty="0">
                <a:latin typeface="Comic Sans MS" pitchFamily="66" charset="0"/>
              </a:rPr>
              <a:t>of IP and each extends different </a:t>
            </a:r>
            <a:r>
              <a:rPr lang="en-US" sz="3000" dirty="0" smtClean="0">
                <a:latin typeface="Comic Sans MS" pitchFamily="66" charset="0"/>
              </a:rPr>
              <a:t>rights to the author/inventor. </a:t>
            </a:r>
            <a:endParaRPr lang="en-US" sz="3000" dirty="0">
              <a:latin typeface="Comic Sans MS" pitchFamily="66" charset="0"/>
            </a:endParaRPr>
          </a:p>
        </p:txBody>
      </p:sp>
      <p:sp>
        <p:nvSpPr>
          <p:cNvPr id="7" name="Rounded Rectangle 6"/>
          <p:cNvSpPr/>
          <p:nvPr/>
        </p:nvSpPr>
        <p:spPr bwMode="auto">
          <a:xfrm>
            <a:off x="5334000" y="2285999"/>
            <a:ext cx="3505200" cy="2286002"/>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2600" dirty="0" smtClean="0">
                <a:solidFill>
                  <a:srgbClr val="FFFFFF"/>
                </a:solidFill>
                <a:latin typeface="Comic Sans MS" pitchFamily="66" charset="0"/>
              </a:rPr>
              <a:t>Trade Secret protection is largely governed by state law (Uniform Trade Secrets Act).</a:t>
            </a:r>
            <a:endParaRPr lang="en-US" sz="2600" dirty="0">
              <a:solidFill>
                <a:srgbClr val="FFFFFF"/>
              </a:solidFill>
              <a:latin typeface="Comic Sans MS" pitchFamily="66" charset="0"/>
            </a:endParaRPr>
          </a:p>
        </p:txBody>
      </p:sp>
    </p:spTree>
    <p:extLst>
      <p:ext uri="{BB962C8B-B14F-4D97-AF65-F5344CB8AC3E}">
        <p14:creationId xmlns:p14="http://schemas.microsoft.com/office/powerpoint/2010/main" val="80106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07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07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6"/>
          <p:cNvSpPr txBox="1">
            <a:spLocks noChangeArrowheads="1"/>
          </p:cNvSpPr>
          <p:nvPr/>
        </p:nvSpPr>
        <p:spPr bwMode="auto">
          <a:xfrm>
            <a:off x="228600" y="304800"/>
            <a:ext cx="8686800" cy="677108"/>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defRPr/>
            </a:pPr>
            <a:r>
              <a:rPr lang="en-US" sz="3800" dirty="0" smtClean="0">
                <a:solidFill>
                  <a:srgbClr val="FFFFFF"/>
                </a:solidFill>
                <a:latin typeface="Comic Sans MS" pitchFamily="66" charset="0"/>
              </a:rPr>
              <a:t>What is a trade </a:t>
            </a:r>
            <a:r>
              <a:rPr lang="en-US" sz="3800" dirty="0">
                <a:solidFill>
                  <a:srgbClr val="FFFFFF"/>
                </a:solidFill>
                <a:latin typeface="Comic Sans MS" pitchFamily="66" charset="0"/>
              </a:rPr>
              <a:t>s</a:t>
            </a:r>
            <a:r>
              <a:rPr lang="en-US" sz="3800" dirty="0" smtClean="0">
                <a:solidFill>
                  <a:srgbClr val="FFFFFF"/>
                </a:solidFill>
                <a:latin typeface="Comic Sans MS" pitchFamily="66" charset="0"/>
              </a:rPr>
              <a:t>ecret?</a:t>
            </a:r>
            <a:endParaRPr lang="en-US" sz="3800" dirty="0">
              <a:solidFill>
                <a:srgbClr val="FFFFFF"/>
              </a:solidFill>
              <a:latin typeface="Comic Sans MS" pitchFamily="66" charset="0"/>
            </a:endParaRPr>
          </a:p>
        </p:txBody>
      </p:sp>
      <p:sp>
        <p:nvSpPr>
          <p:cNvPr id="908297" name="Text Box 9"/>
          <p:cNvSpPr txBox="1">
            <a:spLocks noChangeArrowheads="1"/>
          </p:cNvSpPr>
          <p:nvPr/>
        </p:nvSpPr>
        <p:spPr bwMode="auto">
          <a:xfrm>
            <a:off x="0" y="1524000"/>
            <a:ext cx="9144000" cy="1938992"/>
          </a:xfrm>
          <a:prstGeom prst="rect">
            <a:avLst/>
          </a:prstGeom>
          <a:noFill/>
          <a:ln w="9525">
            <a:noFill/>
            <a:miter lim="800000"/>
            <a:headEnd/>
            <a:tailEnd/>
          </a:ln>
        </p:spPr>
        <p:txBody>
          <a:bodyPr wrap="square">
            <a:spAutoFit/>
          </a:bodyPr>
          <a:lstStyle/>
          <a:p>
            <a:pPr marL="292100" lvl="1" indent="50800">
              <a:defRPr/>
            </a:pPr>
            <a:r>
              <a:rPr lang="en-US" sz="3000" dirty="0">
                <a:latin typeface="Comic Sans MS" pitchFamily="66" charset="0"/>
              </a:rPr>
              <a:t>Any information, design, devise, process, composition, technique, or formula that is not known generally </a:t>
            </a:r>
            <a:r>
              <a:rPr lang="en-US" sz="3000" b="1" dirty="0">
                <a:solidFill>
                  <a:schemeClr val="bg1">
                    <a:lumMod val="25000"/>
                  </a:schemeClr>
                </a:solidFill>
                <a:latin typeface="Comic Sans MS" pitchFamily="66" charset="0"/>
              </a:rPr>
              <a:t>and</a:t>
            </a:r>
            <a:r>
              <a:rPr lang="en-US" sz="3000" b="1" dirty="0">
                <a:solidFill>
                  <a:schemeClr val="accent6">
                    <a:lumMod val="50000"/>
                  </a:schemeClr>
                </a:solidFill>
                <a:latin typeface="Comic Sans MS" pitchFamily="66" charset="0"/>
              </a:rPr>
              <a:t> </a:t>
            </a:r>
            <a:r>
              <a:rPr lang="en-US" sz="3000" dirty="0">
                <a:latin typeface="Comic Sans MS" pitchFamily="66" charset="0"/>
              </a:rPr>
              <a:t>that affords its owner a competitive business advantage</a:t>
            </a:r>
          </a:p>
        </p:txBody>
      </p:sp>
      <p:sp>
        <p:nvSpPr>
          <p:cNvPr id="908298" name="Text Box 10"/>
          <p:cNvSpPr txBox="1">
            <a:spLocks noChangeArrowheads="1"/>
          </p:cNvSpPr>
          <p:nvPr/>
        </p:nvSpPr>
        <p:spPr bwMode="auto">
          <a:xfrm>
            <a:off x="0" y="3743325"/>
            <a:ext cx="9144000" cy="3434786"/>
          </a:xfrm>
          <a:prstGeom prst="rect">
            <a:avLst/>
          </a:prstGeom>
          <a:noFill/>
          <a:ln w="9525">
            <a:noFill/>
            <a:miter lim="800000"/>
            <a:headEnd/>
            <a:tailEnd/>
          </a:ln>
        </p:spPr>
        <p:txBody>
          <a:bodyPr>
            <a:spAutoFit/>
          </a:bodyPr>
          <a:lstStyle/>
          <a:p>
            <a:pPr indent="-177800" algn="ctr">
              <a:spcBef>
                <a:spcPts val="0"/>
              </a:spcBef>
              <a:buClr>
                <a:schemeClr val="accent6">
                  <a:lumMod val="50000"/>
                </a:schemeClr>
              </a:buClr>
              <a:defRPr/>
            </a:pPr>
            <a:r>
              <a:rPr lang="en-US" sz="3200" dirty="0">
                <a:latin typeface="Times New Roman" pitchFamily="18" charset="0"/>
              </a:rPr>
              <a:t>  </a:t>
            </a:r>
            <a:r>
              <a:rPr lang="en-US" sz="2800" dirty="0">
                <a:latin typeface="Comic Sans MS" pitchFamily="66" charset="0"/>
              </a:rPr>
              <a:t>Trade secrets may also take the form of </a:t>
            </a:r>
            <a:endParaRPr lang="en-US" sz="2800" dirty="0" smtClean="0">
              <a:latin typeface="Comic Sans MS" pitchFamily="66" charset="0"/>
            </a:endParaRPr>
          </a:p>
          <a:p>
            <a:pPr indent="-177800" algn="ctr">
              <a:spcBef>
                <a:spcPts val="0"/>
              </a:spcBef>
              <a:buClr>
                <a:schemeClr val="accent6">
                  <a:lumMod val="50000"/>
                </a:schemeClr>
              </a:buClr>
              <a:defRPr/>
            </a:pPr>
            <a:r>
              <a:rPr lang="en-US" sz="2800" dirty="0" smtClean="0">
                <a:solidFill>
                  <a:schemeClr val="bg1">
                    <a:lumMod val="25000"/>
                  </a:schemeClr>
                </a:solidFill>
                <a:latin typeface="Comic Sans MS" pitchFamily="66" charset="0"/>
              </a:rPr>
              <a:t>“</a:t>
            </a:r>
            <a:r>
              <a:rPr lang="en-US" sz="2800" b="1" u="sng" dirty="0">
                <a:solidFill>
                  <a:schemeClr val="bg1">
                    <a:lumMod val="25000"/>
                  </a:schemeClr>
                </a:solidFill>
                <a:latin typeface="Comic Sans MS" pitchFamily="66" charset="0"/>
              </a:rPr>
              <a:t>Business Information</a:t>
            </a:r>
            <a:r>
              <a:rPr lang="en-US" sz="2800" dirty="0">
                <a:solidFill>
                  <a:schemeClr val="bg1">
                    <a:lumMod val="25000"/>
                  </a:schemeClr>
                </a:solidFill>
                <a:latin typeface="Comic Sans MS" pitchFamily="66" charset="0"/>
              </a:rPr>
              <a:t>.”</a:t>
            </a:r>
          </a:p>
          <a:p>
            <a:pPr marL="920750" lvl="1" indent="-344488">
              <a:spcBef>
                <a:spcPct val="30000"/>
              </a:spcBef>
              <a:buClr>
                <a:schemeClr val="bg1">
                  <a:lumMod val="25000"/>
                </a:schemeClr>
              </a:buClr>
              <a:buFont typeface="Wingdings" pitchFamily="2" charset="2"/>
              <a:buChar char="§"/>
              <a:defRPr/>
            </a:pPr>
            <a:r>
              <a:rPr lang="en-US" sz="2800" dirty="0">
                <a:latin typeface="Comic Sans MS" pitchFamily="66" charset="0"/>
              </a:rPr>
              <a:t>Customer lists</a:t>
            </a:r>
          </a:p>
          <a:p>
            <a:pPr marL="920750" lvl="1" indent="-344488">
              <a:spcBef>
                <a:spcPct val="30000"/>
              </a:spcBef>
              <a:buClr>
                <a:schemeClr val="bg1">
                  <a:lumMod val="25000"/>
                </a:schemeClr>
              </a:buClr>
              <a:buFont typeface="Wingdings" pitchFamily="2" charset="2"/>
              <a:buChar char="§"/>
              <a:defRPr/>
            </a:pPr>
            <a:r>
              <a:rPr lang="en-US" sz="2800" dirty="0">
                <a:latin typeface="Comic Sans MS" pitchFamily="66" charset="0"/>
              </a:rPr>
              <a:t>Names of suppliers</a:t>
            </a:r>
          </a:p>
          <a:p>
            <a:pPr marL="920750" lvl="1" indent="-344488">
              <a:spcBef>
                <a:spcPct val="30000"/>
              </a:spcBef>
              <a:buClr>
                <a:schemeClr val="bg1">
                  <a:lumMod val="25000"/>
                </a:schemeClr>
              </a:buClr>
              <a:buFont typeface="Wingdings" pitchFamily="2" charset="2"/>
              <a:buChar char="§"/>
              <a:defRPr/>
            </a:pPr>
            <a:r>
              <a:rPr lang="en-US" sz="2800" dirty="0">
                <a:latin typeface="Comic Sans MS" pitchFamily="66" charset="0"/>
              </a:rPr>
              <a:t>Pricing data</a:t>
            </a:r>
          </a:p>
          <a:p>
            <a:pPr>
              <a:spcBef>
                <a:spcPct val="50000"/>
              </a:spcBef>
              <a:defRPr/>
            </a:pPr>
            <a:endParaRPr lang="en-US" sz="3200" u="sng" dirty="0">
              <a:latin typeface="Times New Roman" pitchFamily="18" charset="0"/>
            </a:endParaRPr>
          </a:p>
        </p:txBody>
      </p:sp>
    </p:spTree>
    <p:extLst>
      <p:ext uri="{BB962C8B-B14F-4D97-AF65-F5344CB8AC3E}">
        <p14:creationId xmlns:p14="http://schemas.microsoft.com/office/powerpoint/2010/main" val="134527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82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8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7" grpId="0" autoUpdateAnimBg="0"/>
      <p:bldP spid="908298" grpId="0" autoUpdateAnimBg="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6"/>
          <p:cNvSpPr txBox="1">
            <a:spLocks noChangeArrowheads="1"/>
          </p:cNvSpPr>
          <p:nvPr/>
        </p:nvSpPr>
        <p:spPr bwMode="auto">
          <a:xfrm>
            <a:off x="0" y="429161"/>
            <a:ext cx="86868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chemeClr val="bg1">
                    <a:lumMod val="25000"/>
                  </a:schemeClr>
                </a:solidFill>
                <a:latin typeface="Comic Sans MS" pitchFamily="66" charset="0"/>
              </a:rPr>
              <a:t>Famous example of trade secret: Coke Formula</a:t>
            </a:r>
            <a:endParaRPr lang="en-US" sz="4000" b="1" u="sng" dirty="0">
              <a:solidFill>
                <a:schemeClr val="bg1">
                  <a:lumMod val="25000"/>
                </a:schemeClr>
              </a:solidFill>
              <a:latin typeface="Comic Sans MS" pitchFamily="66" charset="0"/>
            </a:endParaRPr>
          </a:p>
        </p:txBody>
      </p:sp>
      <p:sp>
        <p:nvSpPr>
          <p:cNvPr id="908297" name="Text Box 9"/>
          <p:cNvSpPr txBox="1">
            <a:spLocks noChangeArrowheads="1"/>
          </p:cNvSpPr>
          <p:nvPr/>
        </p:nvSpPr>
        <p:spPr bwMode="auto">
          <a:xfrm>
            <a:off x="0" y="1828800"/>
            <a:ext cx="8763000" cy="1016000"/>
          </a:xfrm>
          <a:prstGeom prst="rect">
            <a:avLst/>
          </a:prstGeom>
          <a:noFill/>
          <a:ln w="9525">
            <a:noFill/>
            <a:miter lim="800000"/>
            <a:headEnd/>
            <a:tailEnd/>
          </a:ln>
        </p:spPr>
        <p:txBody>
          <a:bodyPr>
            <a:spAutoFit/>
          </a:bodyPr>
          <a:lstStyle/>
          <a:p>
            <a:pPr marL="569913" lvl="1" indent="-6350"/>
            <a:r>
              <a:rPr lang="en-US" sz="2000" b="1" dirty="0">
                <a:solidFill>
                  <a:schemeClr val="bg1">
                    <a:lumMod val="25000"/>
                  </a:schemeClr>
                </a:solidFill>
                <a:latin typeface="Comic Sans MS" pitchFamily="66" charset="0"/>
                <a:cs typeface="Times New Roman" pitchFamily="18" charset="0"/>
              </a:rPr>
              <a:t>“The company presents the formula</a:t>
            </a:r>
          </a:p>
          <a:p>
            <a:pPr marL="569913" lvl="1" indent="-6350"/>
            <a:r>
              <a:rPr lang="en-US" sz="2000" b="1" dirty="0">
                <a:solidFill>
                  <a:schemeClr val="bg1">
                    <a:lumMod val="25000"/>
                  </a:schemeClr>
                </a:solidFill>
                <a:latin typeface="Comic Sans MS" pitchFamily="66" charset="0"/>
                <a:cs typeface="Times New Roman" pitchFamily="18" charset="0"/>
              </a:rPr>
              <a:t>as a closely held trade secret known </a:t>
            </a:r>
          </a:p>
          <a:p>
            <a:pPr marL="569913" lvl="1" indent="-6350"/>
            <a:r>
              <a:rPr lang="en-US" sz="2000" b="1" dirty="0">
                <a:solidFill>
                  <a:schemeClr val="bg1">
                    <a:lumMod val="25000"/>
                  </a:schemeClr>
                </a:solidFill>
                <a:latin typeface="Comic Sans MS" pitchFamily="66" charset="0"/>
                <a:cs typeface="Times New Roman" pitchFamily="18" charset="0"/>
              </a:rPr>
              <a:t>only to a few employees, mostly executives!” </a:t>
            </a:r>
          </a:p>
        </p:txBody>
      </p:sp>
      <p:sp>
        <p:nvSpPr>
          <p:cNvPr id="908298" name="Text Box 10"/>
          <p:cNvSpPr txBox="1">
            <a:spLocks noChangeArrowheads="1"/>
          </p:cNvSpPr>
          <p:nvPr/>
        </p:nvSpPr>
        <p:spPr bwMode="auto">
          <a:xfrm>
            <a:off x="0" y="3352799"/>
            <a:ext cx="9144000" cy="3324225"/>
          </a:xfrm>
          <a:prstGeom prst="rect">
            <a:avLst/>
          </a:prstGeom>
          <a:noFill/>
          <a:ln w="9525">
            <a:noFill/>
            <a:miter lim="800000"/>
            <a:headEnd/>
            <a:tailEnd/>
          </a:ln>
        </p:spPr>
        <p:txBody>
          <a:bodyPr>
            <a:spAutoFit/>
          </a:bodyPr>
          <a:lstStyle/>
          <a:p>
            <a:r>
              <a:rPr lang="en-US" sz="1400" dirty="0">
                <a:latin typeface="Comic Sans MS" pitchFamily="66" charset="0"/>
              </a:rPr>
              <a:t>May 23 2007: 3:54 PM EDT</a:t>
            </a:r>
          </a:p>
          <a:p>
            <a:r>
              <a:rPr lang="en-US" sz="1800" dirty="0">
                <a:latin typeface="Comic Sans MS" pitchFamily="66" charset="0"/>
              </a:rPr>
              <a:t/>
            </a:r>
            <a:br>
              <a:rPr lang="en-US" sz="1800" dirty="0">
                <a:latin typeface="Comic Sans MS" pitchFamily="66" charset="0"/>
              </a:rPr>
            </a:br>
            <a:r>
              <a:rPr lang="en-US" sz="2000" dirty="0">
                <a:latin typeface="Comic Sans MS" pitchFamily="66" charset="0"/>
                <a:cs typeface="Times New Roman" pitchFamily="18" charset="0"/>
              </a:rPr>
              <a:t>ATLANTA (CNN) -- Two former Coca-Cola employees were sentenced Wednesday to </a:t>
            </a:r>
            <a:r>
              <a:rPr lang="en-US" sz="2000" u="sng" dirty="0">
                <a:latin typeface="Comic Sans MS" pitchFamily="66" charset="0"/>
                <a:cs typeface="Times New Roman" pitchFamily="18" charset="0"/>
              </a:rPr>
              <a:t>serve federal prison terms</a:t>
            </a:r>
            <a:r>
              <a:rPr lang="en-US" sz="2000" dirty="0">
                <a:latin typeface="Comic Sans MS" pitchFamily="66" charset="0"/>
                <a:cs typeface="Times New Roman" pitchFamily="18" charset="0"/>
              </a:rPr>
              <a:t> for conspiring to steal and sell trade secrets to rival Pepsi.  </a:t>
            </a:r>
            <a:r>
              <a:rPr lang="en-US" sz="2000" dirty="0" err="1">
                <a:latin typeface="Comic Sans MS" pitchFamily="66" charset="0"/>
                <a:cs typeface="Times New Roman" pitchFamily="18" charset="0"/>
              </a:rPr>
              <a:t>Joya</a:t>
            </a:r>
            <a:r>
              <a:rPr lang="en-US" sz="2000" dirty="0">
                <a:latin typeface="Comic Sans MS" pitchFamily="66" charset="0"/>
                <a:cs typeface="Times New Roman" pitchFamily="18" charset="0"/>
              </a:rPr>
              <a:t> Williams, 42, of Norcross, Ga., received an eight-year prison term, while Ibrahim </a:t>
            </a:r>
            <a:r>
              <a:rPr lang="en-US" sz="2000" dirty="0" err="1">
                <a:latin typeface="Comic Sans MS" pitchFamily="66" charset="0"/>
                <a:cs typeface="Times New Roman" pitchFamily="18" charset="0"/>
              </a:rPr>
              <a:t>Dimson</a:t>
            </a:r>
            <a:r>
              <a:rPr lang="en-US" sz="2000" dirty="0">
                <a:latin typeface="Comic Sans MS" pitchFamily="66" charset="0"/>
                <a:cs typeface="Times New Roman" pitchFamily="18" charset="0"/>
              </a:rPr>
              <a:t>, 31, got a five-year term, according to a news release from the U.S. attorney's office for the Northern District of Georgia.  They were arrested last July after a federal sting operation was launched when Pepsi tipped off Coke that it was being offered inside information.</a:t>
            </a:r>
          </a:p>
          <a:p>
            <a:endParaRPr lang="en-US" sz="1800" dirty="0"/>
          </a:p>
        </p:txBody>
      </p:sp>
      <p:pic>
        <p:nvPicPr>
          <p:cNvPr id="105478" name="Picture 2" descr="C:\Documents and Settings\quigg\Desktop\300px-Coca-Cola_Glas_mit_Eis.jpg"/>
          <p:cNvPicPr>
            <a:picLocks noChangeAspect="1" noChangeArrowheads="1"/>
          </p:cNvPicPr>
          <p:nvPr/>
        </p:nvPicPr>
        <p:blipFill>
          <a:blip r:embed="rId3" cstate="print"/>
          <a:srcRect/>
          <a:stretch>
            <a:fillRect/>
          </a:stretch>
        </p:blipFill>
        <p:spPr bwMode="auto">
          <a:xfrm>
            <a:off x="6477000" y="1828800"/>
            <a:ext cx="1790700" cy="1343025"/>
          </a:xfrm>
          <a:prstGeom prst="rect">
            <a:avLst/>
          </a:prstGeom>
          <a:noFill/>
          <a:ln w="9525">
            <a:noFill/>
            <a:miter lim="800000"/>
            <a:headEnd/>
            <a:tailEnd/>
          </a:ln>
        </p:spPr>
      </p:pic>
    </p:spTree>
    <p:extLst>
      <p:ext uri="{BB962C8B-B14F-4D97-AF65-F5344CB8AC3E}">
        <p14:creationId xmlns:p14="http://schemas.microsoft.com/office/powerpoint/2010/main" val="116053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8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8" grpId="0" autoUpdateAnimBg="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6"/>
          <p:cNvSpPr txBox="1">
            <a:spLocks noChangeArrowheads="1"/>
          </p:cNvSpPr>
          <p:nvPr/>
        </p:nvSpPr>
        <p:spPr bwMode="auto">
          <a:xfrm>
            <a:off x="381000" y="228600"/>
            <a:ext cx="8382000" cy="677108"/>
          </a:xfrm>
          <a:prstGeom prst="rect">
            <a:avLst/>
          </a:prstGeom>
          <a:solidFill>
            <a:schemeClr val="bg1">
              <a:lumMod val="25000"/>
            </a:schemeClr>
          </a:solidFill>
          <a:ln w="57150">
            <a:solidFill>
              <a:schemeClr val="tx1"/>
            </a:solidFill>
            <a:miter lim="800000"/>
            <a:headEnd/>
            <a:tailEnd/>
          </a:ln>
          <a:effectLst/>
        </p:spPr>
        <p:txBody>
          <a:bodyPr wrap="square">
            <a:spAutoFit/>
          </a:bodyPr>
          <a:lstStyle/>
          <a:p>
            <a:pPr algn="ctr">
              <a:spcBef>
                <a:spcPct val="50000"/>
              </a:spcBef>
            </a:pPr>
            <a:r>
              <a:rPr lang="en-US" sz="3800" dirty="0" smtClean="0">
                <a:solidFill>
                  <a:srgbClr val="FFFFFF"/>
                </a:solidFill>
                <a:latin typeface="Comic Sans MS" pitchFamily="66" charset="0"/>
              </a:rPr>
              <a:t>Protection for trade secrets?</a:t>
            </a:r>
            <a:endParaRPr lang="en-US" sz="3800" u="sng" dirty="0">
              <a:solidFill>
                <a:srgbClr val="FFFFFF"/>
              </a:solidFill>
              <a:latin typeface="Comic Sans MS" pitchFamily="66" charset="0"/>
            </a:endParaRPr>
          </a:p>
        </p:txBody>
      </p:sp>
      <p:sp>
        <p:nvSpPr>
          <p:cNvPr id="908297" name="Text Box 9"/>
          <p:cNvSpPr txBox="1">
            <a:spLocks noChangeArrowheads="1"/>
          </p:cNvSpPr>
          <p:nvPr/>
        </p:nvSpPr>
        <p:spPr bwMode="auto">
          <a:xfrm>
            <a:off x="0" y="1752600"/>
            <a:ext cx="8763000" cy="4524315"/>
          </a:xfrm>
          <a:prstGeom prst="rect">
            <a:avLst/>
          </a:prstGeom>
          <a:noFill/>
          <a:ln w="9525">
            <a:noFill/>
            <a:miter lim="800000"/>
            <a:headEnd/>
            <a:tailEnd/>
          </a:ln>
        </p:spPr>
        <p:txBody>
          <a:bodyPr>
            <a:spAutoFit/>
          </a:bodyPr>
          <a:lstStyle/>
          <a:p>
            <a:pPr marL="569913" lvl="1" indent="-6350"/>
            <a:r>
              <a:rPr lang="en-US" sz="3200" dirty="0">
                <a:latin typeface="Comic Sans MS" pitchFamily="66" charset="0"/>
                <a:cs typeface="Times New Roman" pitchFamily="18" charset="0"/>
              </a:rPr>
              <a:t>In the United States, trade secrets are not protected by law in the same manner as </a:t>
            </a:r>
            <a:r>
              <a:rPr lang="en-US" sz="3200" dirty="0" smtClean="0">
                <a:latin typeface="Comic Sans MS" pitchFamily="66" charset="0"/>
                <a:cs typeface="Times New Roman" pitchFamily="18" charset="0"/>
              </a:rPr>
              <a:t>patents, copyrights </a:t>
            </a:r>
            <a:r>
              <a:rPr lang="en-US" sz="3200" dirty="0">
                <a:latin typeface="Comic Sans MS" pitchFamily="66" charset="0"/>
                <a:cs typeface="Times New Roman" pitchFamily="18" charset="0"/>
              </a:rPr>
              <a:t>or </a:t>
            </a:r>
            <a:r>
              <a:rPr lang="en-US" sz="3200" dirty="0" smtClean="0">
                <a:latin typeface="Comic Sans MS" pitchFamily="66" charset="0"/>
                <a:cs typeface="Times New Roman" pitchFamily="18" charset="0"/>
              </a:rPr>
              <a:t>trademarks which are </a:t>
            </a:r>
            <a:r>
              <a:rPr lang="en-US" sz="3200" dirty="0">
                <a:latin typeface="Comic Sans MS" pitchFamily="66" charset="0"/>
                <a:cs typeface="Times New Roman" pitchFamily="18" charset="0"/>
              </a:rPr>
              <a:t>protected under Federal statutes. </a:t>
            </a:r>
            <a:r>
              <a:rPr lang="en-US" sz="3200" dirty="0" smtClean="0">
                <a:latin typeface="Comic Sans MS" pitchFamily="66" charset="0"/>
                <a:cs typeface="Times New Roman" pitchFamily="18" charset="0"/>
              </a:rPr>
              <a:t>Instead, trade </a:t>
            </a:r>
            <a:r>
              <a:rPr lang="en-US" sz="3200" dirty="0">
                <a:latin typeface="Comic Sans MS" pitchFamily="66" charset="0"/>
                <a:cs typeface="Times New Roman" pitchFamily="18" charset="0"/>
              </a:rPr>
              <a:t>secrets are protected by state laws. All states except MA, NY, NJ, NC and TX have adopted the Uniform Trade Secrets Act  (UTSA).  </a:t>
            </a:r>
          </a:p>
        </p:txBody>
      </p:sp>
    </p:spTree>
    <p:extLst>
      <p:ext uri="{BB962C8B-B14F-4D97-AF65-F5344CB8AC3E}">
        <p14:creationId xmlns:p14="http://schemas.microsoft.com/office/powerpoint/2010/main" val="1632108893"/>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6"/>
          <p:cNvSpPr txBox="1">
            <a:spLocks noChangeArrowheads="1"/>
          </p:cNvSpPr>
          <p:nvPr/>
        </p:nvSpPr>
        <p:spPr bwMode="auto">
          <a:xfrm>
            <a:off x="381000" y="276761"/>
            <a:ext cx="8305800" cy="1261884"/>
          </a:xfrm>
          <a:prstGeom prst="rect">
            <a:avLst/>
          </a:prstGeom>
          <a:solidFill>
            <a:schemeClr val="bg1">
              <a:lumMod val="25000"/>
            </a:schemeClr>
          </a:solidFill>
          <a:ln w="38100">
            <a:solidFill>
              <a:schemeClr val="tx1"/>
            </a:solidFill>
            <a:miter lim="800000"/>
            <a:headEnd/>
            <a:tailEnd/>
          </a:ln>
          <a:effectLst/>
        </p:spPr>
        <p:txBody>
          <a:bodyPr wrap="square">
            <a:spAutoFit/>
          </a:bodyPr>
          <a:lstStyle/>
          <a:p>
            <a:pPr algn="ctr">
              <a:spcBef>
                <a:spcPct val="50000"/>
              </a:spcBef>
            </a:pPr>
            <a:r>
              <a:rPr lang="en-US" sz="3800" dirty="0" smtClean="0">
                <a:solidFill>
                  <a:srgbClr val="FFFFFF"/>
                </a:solidFill>
                <a:latin typeface="Comic Sans MS" pitchFamily="66" charset="0"/>
              </a:rPr>
              <a:t>The Uniform Trade Secrets Act affords </a:t>
            </a:r>
            <a:r>
              <a:rPr lang="en-US" sz="3800" dirty="0">
                <a:solidFill>
                  <a:srgbClr val="FFFFFF"/>
                </a:solidFill>
                <a:latin typeface="Comic Sans MS" pitchFamily="66" charset="0"/>
              </a:rPr>
              <a:t>p</a:t>
            </a:r>
            <a:r>
              <a:rPr lang="en-US" sz="3800" dirty="0" smtClean="0">
                <a:solidFill>
                  <a:srgbClr val="FFFFFF"/>
                </a:solidFill>
                <a:latin typeface="Comic Sans MS" pitchFamily="66" charset="0"/>
              </a:rPr>
              <a:t>rotection:</a:t>
            </a:r>
            <a:endParaRPr lang="en-US" sz="3800" u="sng" dirty="0">
              <a:solidFill>
                <a:srgbClr val="FFFFFF"/>
              </a:solidFill>
              <a:latin typeface="Comic Sans MS" pitchFamily="66" charset="0"/>
            </a:endParaRPr>
          </a:p>
        </p:txBody>
      </p:sp>
      <p:sp>
        <p:nvSpPr>
          <p:cNvPr id="912393" name="Text Box 9"/>
          <p:cNvSpPr txBox="1">
            <a:spLocks noChangeArrowheads="1"/>
          </p:cNvSpPr>
          <p:nvPr/>
        </p:nvSpPr>
        <p:spPr bwMode="auto">
          <a:xfrm>
            <a:off x="0" y="1981200"/>
            <a:ext cx="8763000" cy="2259080"/>
          </a:xfrm>
          <a:prstGeom prst="rect">
            <a:avLst/>
          </a:prstGeom>
          <a:noFill/>
          <a:ln w="9525">
            <a:noFill/>
            <a:miter lim="800000"/>
            <a:headEnd/>
            <a:tailEnd/>
          </a:ln>
        </p:spPr>
        <p:txBody>
          <a:bodyPr>
            <a:spAutoFit/>
          </a:bodyPr>
          <a:lstStyle/>
          <a:p>
            <a:pPr marL="1033463" lvl="1" indent="-457200">
              <a:spcBef>
                <a:spcPct val="40000"/>
              </a:spcBef>
              <a:buFontTx/>
              <a:buAutoNum type="arabicPeriod"/>
              <a:defRPr/>
            </a:pPr>
            <a:r>
              <a:rPr lang="en-US" sz="3200" dirty="0">
                <a:latin typeface="Comic Sans MS" pitchFamily="66" charset="0"/>
              </a:rPr>
              <a:t>Proportional to </a:t>
            </a:r>
            <a:r>
              <a:rPr lang="en-US" sz="3200" dirty="0" smtClean="0">
                <a:latin typeface="Comic Sans MS" pitchFamily="66" charset="0"/>
              </a:rPr>
              <a:t>the </a:t>
            </a:r>
            <a:r>
              <a:rPr lang="en-US" sz="3200" dirty="0">
                <a:latin typeface="Comic Sans MS" pitchFamily="66" charset="0"/>
              </a:rPr>
              <a:t>business </a:t>
            </a:r>
            <a:r>
              <a:rPr lang="en-US" sz="3200" dirty="0" smtClean="0">
                <a:latin typeface="Comic Sans MS" pitchFamily="66" charset="0"/>
              </a:rPr>
              <a:t>value of the trade secret </a:t>
            </a:r>
            <a:r>
              <a:rPr lang="en-US" sz="3200" b="1" dirty="0">
                <a:solidFill>
                  <a:schemeClr val="bg1">
                    <a:lumMod val="25000"/>
                  </a:schemeClr>
                </a:solidFill>
                <a:latin typeface="Comic Sans MS" pitchFamily="66" charset="0"/>
              </a:rPr>
              <a:t>and</a:t>
            </a:r>
          </a:p>
          <a:p>
            <a:pPr marL="1033463" lvl="1" indent="-457200">
              <a:spcBef>
                <a:spcPct val="40000"/>
              </a:spcBef>
              <a:buFontTx/>
              <a:buAutoNum type="arabicPeriod"/>
              <a:defRPr/>
            </a:pPr>
            <a:r>
              <a:rPr lang="en-US" sz="3200" dirty="0" smtClean="0">
                <a:latin typeface="Comic Sans MS" pitchFamily="66" charset="0"/>
              </a:rPr>
              <a:t>Consistent with how </a:t>
            </a:r>
            <a:r>
              <a:rPr lang="en-US" sz="3200" dirty="0">
                <a:latin typeface="Comic Sans MS" pitchFamily="66" charset="0"/>
              </a:rPr>
              <a:t>well the business has protected the </a:t>
            </a:r>
            <a:r>
              <a:rPr lang="en-US" sz="3200" dirty="0" smtClean="0">
                <a:latin typeface="Comic Sans MS" pitchFamily="66" charset="0"/>
              </a:rPr>
              <a:t>trade secret</a:t>
            </a:r>
            <a:r>
              <a:rPr lang="en-US" sz="3200" dirty="0">
                <a:latin typeface="Comic Sans MS" pitchFamily="66" charset="0"/>
              </a:rPr>
              <a:t>.</a:t>
            </a:r>
          </a:p>
        </p:txBody>
      </p:sp>
      <p:sp>
        <p:nvSpPr>
          <p:cNvPr id="6" name="TextBox 5"/>
          <p:cNvSpPr txBox="1"/>
          <p:nvPr/>
        </p:nvSpPr>
        <p:spPr>
          <a:xfrm>
            <a:off x="304800" y="4419600"/>
            <a:ext cx="8305800" cy="1754326"/>
          </a:xfrm>
          <a:prstGeom prst="rect">
            <a:avLst/>
          </a:prstGeom>
          <a:solidFill>
            <a:srgbClr val="C00000"/>
          </a:solidFill>
          <a:ln w="38100">
            <a:solidFill>
              <a:schemeClr val="tx1"/>
            </a:solidFill>
          </a:ln>
          <a:effectLst/>
        </p:spPr>
        <p:txBody>
          <a:bodyPr wrap="square" rtlCol="0">
            <a:spAutoFit/>
          </a:bodyPr>
          <a:lstStyle/>
          <a:p>
            <a:pPr marL="114300" lvl="1" indent="6350" algn="ctr">
              <a:tabLst>
                <a:tab pos="112713" algn="l"/>
              </a:tabLst>
            </a:pPr>
            <a:r>
              <a:rPr lang="en-US" sz="3600" dirty="0" smtClean="0">
                <a:solidFill>
                  <a:srgbClr val="FFFFFF"/>
                </a:solidFill>
                <a:latin typeface="Comic Sans MS" pitchFamily="66" charset="0"/>
              </a:rPr>
              <a:t>The courts have rejected requests for relief if company had sloppy procedures for protecting secrets!</a:t>
            </a:r>
            <a:endParaRPr lang="en-US" sz="3600" dirty="0">
              <a:solidFill>
                <a:srgbClr val="FFFFFF"/>
              </a:solidFill>
              <a:latin typeface="Comic Sans MS" pitchFamily="66" charset="0"/>
            </a:endParaRPr>
          </a:p>
        </p:txBody>
      </p:sp>
    </p:spTree>
    <p:extLst>
      <p:ext uri="{BB962C8B-B14F-4D97-AF65-F5344CB8AC3E}">
        <p14:creationId xmlns:p14="http://schemas.microsoft.com/office/powerpoint/2010/main" val="26454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23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23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93" grpId="0" build="p" bldLvl="2" autoUpdateAnimBg="0"/>
      <p:bldP spid="6"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6"/>
          <p:cNvSpPr txBox="1">
            <a:spLocks noChangeArrowheads="1"/>
          </p:cNvSpPr>
          <p:nvPr/>
        </p:nvSpPr>
        <p:spPr bwMode="auto">
          <a:xfrm>
            <a:off x="228600" y="273050"/>
            <a:ext cx="8686800" cy="1754326"/>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spcBef>
                <a:spcPct val="50000"/>
              </a:spcBef>
              <a:defRPr/>
            </a:pPr>
            <a:r>
              <a:rPr lang="en-US" sz="3600" dirty="0">
                <a:solidFill>
                  <a:srgbClr val="FFFFFF"/>
                </a:solidFill>
                <a:latin typeface="Comic Sans MS" pitchFamily="66" charset="0"/>
              </a:rPr>
              <a:t>Why w</a:t>
            </a:r>
            <a:r>
              <a:rPr lang="en-US" sz="3600" dirty="0" smtClean="0">
                <a:solidFill>
                  <a:srgbClr val="FFFFFF"/>
                </a:solidFill>
                <a:latin typeface="Comic Sans MS" pitchFamily="66" charset="0"/>
              </a:rPr>
              <a:t>ould </a:t>
            </a:r>
            <a:r>
              <a:rPr lang="en-US" sz="3600" dirty="0">
                <a:solidFill>
                  <a:srgbClr val="FFFFFF"/>
                </a:solidFill>
                <a:latin typeface="Comic Sans MS" pitchFamily="66" charset="0"/>
              </a:rPr>
              <a:t>an o</a:t>
            </a:r>
            <a:r>
              <a:rPr lang="en-US" sz="3600" dirty="0" smtClean="0">
                <a:solidFill>
                  <a:srgbClr val="FFFFFF"/>
                </a:solidFill>
                <a:latin typeface="Comic Sans MS" pitchFamily="66" charset="0"/>
              </a:rPr>
              <a:t>wner </a:t>
            </a:r>
            <a:r>
              <a:rPr lang="en-US" sz="3600" dirty="0">
                <a:solidFill>
                  <a:srgbClr val="FFFFFF"/>
                </a:solidFill>
                <a:latin typeface="Comic Sans MS" pitchFamily="66" charset="0"/>
              </a:rPr>
              <a:t>c</a:t>
            </a:r>
            <a:r>
              <a:rPr lang="en-US" sz="3600" dirty="0" smtClean="0">
                <a:solidFill>
                  <a:srgbClr val="FFFFFF"/>
                </a:solidFill>
                <a:latin typeface="Comic Sans MS" pitchFamily="66" charset="0"/>
              </a:rPr>
              <a:t>hoose </a:t>
            </a:r>
            <a:r>
              <a:rPr lang="en-US" sz="3600" dirty="0">
                <a:solidFill>
                  <a:srgbClr val="FFFFFF"/>
                </a:solidFill>
                <a:latin typeface="Comic Sans MS" pitchFamily="66" charset="0"/>
              </a:rPr>
              <a:t>p</a:t>
            </a:r>
            <a:r>
              <a:rPr lang="en-US" sz="3600" dirty="0" smtClean="0">
                <a:solidFill>
                  <a:srgbClr val="FFFFFF"/>
                </a:solidFill>
                <a:latin typeface="Comic Sans MS" pitchFamily="66" charset="0"/>
              </a:rPr>
              <a:t>rotection </a:t>
            </a:r>
            <a:r>
              <a:rPr lang="en-US" sz="3600" dirty="0">
                <a:solidFill>
                  <a:srgbClr val="FFFFFF"/>
                </a:solidFill>
                <a:latin typeface="Comic Sans MS" pitchFamily="66" charset="0"/>
              </a:rPr>
              <a:t>u</a:t>
            </a:r>
            <a:r>
              <a:rPr lang="en-US" sz="3600" dirty="0" smtClean="0">
                <a:solidFill>
                  <a:srgbClr val="FFFFFF"/>
                </a:solidFill>
                <a:latin typeface="Comic Sans MS" pitchFamily="66" charset="0"/>
              </a:rPr>
              <a:t>nder </a:t>
            </a:r>
            <a:r>
              <a:rPr lang="en-US" sz="3600" dirty="0">
                <a:solidFill>
                  <a:srgbClr val="FFFFFF"/>
                </a:solidFill>
                <a:latin typeface="Comic Sans MS" pitchFamily="66" charset="0"/>
              </a:rPr>
              <a:t>t</a:t>
            </a:r>
            <a:r>
              <a:rPr lang="en-US" sz="3600" dirty="0" smtClean="0">
                <a:solidFill>
                  <a:srgbClr val="FFFFFF"/>
                </a:solidFill>
                <a:latin typeface="Comic Sans MS" pitchFamily="66" charset="0"/>
              </a:rPr>
              <a:t>rade </a:t>
            </a:r>
            <a:r>
              <a:rPr lang="en-US" sz="3600" dirty="0">
                <a:solidFill>
                  <a:srgbClr val="FFFFFF"/>
                </a:solidFill>
                <a:latin typeface="Comic Sans MS" pitchFamily="66" charset="0"/>
              </a:rPr>
              <a:t>s</a:t>
            </a:r>
            <a:r>
              <a:rPr lang="en-US" sz="3600" dirty="0" smtClean="0">
                <a:solidFill>
                  <a:srgbClr val="FFFFFF"/>
                </a:solidFill>
                <a:latin typeface="Comic Sans MS" pitchFamily="66" charset="0"/>
              </a:rPr>
              <a:t>ecret </a:t>
            </a:r>
            <a:r>
              <a:rPr lang="en-US" sz="3600" dirty="0">
                <a:solidFill>
                  <a:srgbClr val="FFFFFF"/>
                </a:solidFill>
                <a:latin typeface="Comic Sans MS" pitchFamily="66" charset="0"/>
              </a:rPr>
              <a:t>l</a:t>
            </a:r>
            <a:r>
              <a:rPr lang="en-US" sz="3600" dirty="0" smtClean="0">
                <a:solidFill>
                  <a:srgbClr val="FFFFFF"/>
                </a:solidFill>
                <a:latin typeface="Comic Sans MS" pitchFamily="66" charset="0"/>
              </a:rPr>
              <a:t>aw </a:t>
            </a:r>
            <a:r>
              <a:rPr lang="en-US" sz="3600" dirty="0">
                <a:solidFill>
                  <a:srgbClr val="FFFFFF"/>
                </a:solidFill>
                <a:latin typeface="Comic Sans MS" pitchFamily="66" charset="0"/>
              </a:rPr>
              <a:t>r</a:t>
            </a:r>
            <a:r>
              <a:rPr lang="en-US" sz="3600" dirty="0" smtClean="0">
                <a:solidFill>
                  <a:srgbClr val="FFFFFF"/>
                </a:solidFill>
                <a:latin typeface="Comic Sans MS" pitchFamily="66" charset="0"/>
              </a:rPr>
              <a:t>ather </a:t>
            </a:r>
            <a:r>
              <a:rPr lang="en-US" sz="3600" dirty="0">
                <a:solidFill>
                  <a:srgbClr val="FFFFFF"/>
                </a:solidFill>
                <a:latin typeface="Comic Sans MS" pitchFamily="66" charset="0"/>
              </a:rPr>
              <a:t>than </a:t>
            </a:r>
            <a:r>
              <a:rPr lang="en-US" sz="3600" dirty="0" smtClean="0">
                <a:solidFill>
                  <a:srgbClr val="FFFFFF"/>
                </a:solidFill>
                <a:latin typeface="Comic Sans MS" pitchFamily="66" charset="0"/>
              </a:rPr>
              <a:t>patent </a:t>
            </a:r>
            <a:r>
              <a:rPr lang="en-US" sz="3600" dirty="0">
                <a:solidFill>
                  <a:srgbClr val="FFFFFF"/>
                </a:solidFill>
                <a:latin typeface="Comic Sans MS" pitchFamily="66" charset="0"/>
              </a:rPr>
              <a:t>p</a:t>
            </a:r>
            <a:r>
              <a:rPr lang="en-US" sz="3600" dirty="0" smtClean="0">
                <a:solidFill>
                  <a:srgbClr val="FFFFFF"/>
                </a:solidFill>
                <a:latin typeface="Comic Sans MS" pitchFamily="66" charset="0"/>
              </a:rPr>
              <a:t>rotection</a:t>
            </a:r>
            <a:r>
              <a:rPr lang="en-US" sz="3600" dirty="0">
                <a:solidFill>
                  <a:srgbClr val="FFFFFF"/>
                </a:solidFill>
                <a:latin typeface="Comic Sans MS" pitchFamily="66" charset="0"/>
              </a:rPr>
              <a:t>?</a:t>
            </a:r>
          </a:p>
        </p:txBody>
      </p:sp>
      <p:sp>
        <p:nvSpPr>
          <p:cNvPr id="916489" name="Text Box 9"/>
          <p:cNvSpPr txBox="1">
            <a:spLocks noChangeArrowheads="1"/>
          </p:cNvSpPr>
          <p:nvPr/>
        </p:nvSpPr>
        <p:spPr bwMode="auto">
          <a:xfrm>
            <a:off x="381000" y="2286000"/>
            <a:ext cx="8763000" cy="4154488"/>
          </a:xfrm>
          <a:prstGeom prst="rect">
            <a:avLst/>
          </a:prstGeom>
          <a:noFill/>
          <a:ln w="9525">
            <a:noFill/>
            <a:miter lim="800000"/>
            <a:headEnd/>
            <a:tailEnd/>
          </a:ln>
        </p:spPr>
        <p:txBody>
          <a:bodyPr>
            <a:spAutoFit/>
          </a:bodyPr>
          <a:lstStyle/>
          <a:p>
            <a:pPr marL="977900" lvl="1" indent="-461963">
              <a:spcBef>
                <a:spcPct val="20000"/>
              </a:spcBef>
              <a:buClr>
                <a:schemeClr val="bg1">
                  <a:lumMod val="25000"/>
                </a:schemeClr>
              </a:buClr>
              <a:buFont typeface="Wingdings" pitchFamily="2" charset="2"/>
              <a:buChar char="§"/>
              <a:defRPr/>
            </a:pPr>
            <a:r>
              <a:rPr lang="en-US" sz="2800" dirty="0">
                <a:latin typeface="Times New Roman" pitchFamily="18" charset="0"/>
              </a:rPr>
              <a:t> </a:t>
            </a:r>
            <a:r>
              <a:rPr lang="en-US" sz="3000" dirty="0">
                <a:latin typeface="Comic Sans MS" pitchFamily="66" charset="0"/>
              </a:rPr>
              <a:t>Perpetual protection is possible</a:t>
            </a:r>
          </a:p>
          <a:p>
            <a:pPr marL="515938" lvl="1">
              <a:spcBef>
                <a:spcPct val="20000"/>
              </a:spcBef>
              <a:buClr>
                <a:schemeClr val="bg1">
                  <a:lumMod val="25000"/>
                </a:schemeClr>
              </a:buClr>
              <a:buFont typeface="Wingdings" pitchFamily="2" charset="2"/>
              <a:buChar char="§"/>
              <a:defRPr/>
            </a:pPr>
            <a:r>
              <a:rPr lang="en-US" sz="3000" dirty="0">
                <a:latin typeface="Comic Sans MS" pitchFamily="66" charset="0"/>
              </a:rPr>
              <a:t>   Cost</a:t>
            </a:r>
          </a:p>
          <a:p>
            <a:pPr marL="515938" lvl="1">
              <a:spcBef>
                <a:spcPct val="20000"/>
              </a:spcBef>
              <a:buClr>
                <a:schemeClr val="bg1">
                  <a:lumMod val="25000"/>
                </a:schemeClr>
              </a:buClr>
              <a:buFont typeface="Wingdings" pitchFamily="2" charset="2"/>
              <a:buChar char="§"/>
              <a:defRPr/>
            </a:pPr>
            <a:r>
              <a:rPr lang="en-US" sz="3000" dirty="0">
                <a:latin typeface="Comic Sans MS" pitchFamily="66" charset="0"/>
              </a:rPr>
              <a:t>   Confidentiality </a:t>
            </a:r>
            <a:r>
              <a:rPr lang="en-US" sz="3000" dirty="0" smtClean="0">
                <a:latin typeface="Comic Sans MS" pitchFamily="66" charset="0"/>
              </a:rPr>
              <a:t>may make </a:t>
            </a:r>
            <a:r>
              <a:rPr lang="en-US" sz="3000" dirty="0">
                <a:latin typeface="Comic Sans MS" pitchFamily="66" charset="0"/>
              </a:rPr>
              <a:t>it hard to </a:t>
            </a:r>
            <a:r>
              <a:rPr lang="en-US" sz="3000" dirty="0" smtClean="0">
                <a:latin typeface="Comic Sans MS" pitchFamily="66" charset="0"/>
              </a:rPr>
              <a:t>	 	 “</a:t>
            </a:r>
            <a:r>
              <a:rPr lang="en-US" sz="3000" dirty="0">
                <a:latin typeface="Comic Sans MS" pitchFamily="66" charset="0"/>
              </a:rPr>
              <a:t>design </a:t>
            </a:r>
            <a:r>
              <a:rPr lang="en-US" sz="3000" dirty="0" smtClean="0">
                <a:latin typeface="Comic Sans MS" pitchFamily="66" charset="0"/>
              </a:rPr>
              <a:t>around” </a:t>
            </a:r>
            <a:endParaRPr lang="en-US" sz="3000" dirty="0">
              <a:latin typeface="Comic Sans MS" pitchFamily="66" charset="0"/>
            </a:endParaRPr>
          </a:p>
          <a:p>
            <a:pPr marL="515938" lvl="1">
              <a:spcBef>
                <a:spcPct val="20000"/>
              </a:spcBef>
              <a:buClr>
                <a:schemeClr val="bg1">
                  <a:lumMod val="25000"/>
                </a:schemeClr>
              </a:buClr>
              <a:buFont typeface="Wingdings" pitchFamily="2" charset="2"/>
              <a:buChar char="§"/>
              <a:defRPr/>
            </a:pPr>
            <a:r>
              <a:rPr lang="en-US" sz="3000" dirty="0">
                <a:latin typeface="Comic Sans MS" pitchFamily="66" charset="0"/>
              </a:rPr>
              <a:t>   Inventors aren’t named in trade secret 	 	 rights</a:t>
            </a:r>
          </a:p>
          <a:p>
            <a:pPr marL="515938" lvl="1">
              <a:spcBef>
                <a:spcPct val="20000"/>
              </a:spcBef>
              <a:buClr>
                <a:schemeClr val="bg1">
                  <a:lumMod val="25000"/>
                </a:schemeClr>
              </a:buClr>
              <a:buFont typeface="Wingdings" pitchFamily="2" charset="2"/>
              <a:buChar char="§"/>
              <a:defRPr/>
            </a:pPr>
            <a:r>
              <a:rPr lang="en-US" sz="3000" dirty="0">
                <a:latin typeface="Comic Sans MS" pitchFamily="66" charset="0"/>
              </a:rPr>
              <a:t> 	Trade secret rights are obtained 			 immediately</a:t>
            </a:r>
          </a:p>
        </p:txBody>
      </p:sp>
    </p:spTree>
    <p:extLst>
      <p:ext uri="{BB962C8B-B14F-4D97-AF65-F5344CB8AC3E}">
        <p14:creationId xmlns:p14="http://schemas.microsoft.com/office/powerpoint/2010/main" val="299660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648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648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648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648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64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6"/>
          <p:cNvSpPr txBox="1">
            <a:spLocks noChangeArrowheads="1"/>
          </p:cNvSpPr>
          <p:nvPr/>
        </p:nvSpPr>
        <p:spPr bwMode="auto">
          <a:xfrm>
            <a:off x="228600" y="228600"/>
            <a:ext cx="8686800" cy="1200150"/>
          </a:xfrm>
          <a:prstGeom prst="rect">
            <a:avLst/>
          </a:prstGeom>
          <a:solidFill>
            <a:schemeClr val="bg1">
              <a:lumMod val="25000"/>
            </a:schemeClr>
          </a:solidFill>
          <a:ln w="38100">
            <a:solidFill>
              <a:schemeClr val="tx1"/>
            </a:solidFill>
            <a:miter lim="800000"/>
            <a:headEnd/>
            <a:tailEnd/>
          </a:ln>
          <a:effectLst/>
        </p:spPr>
        <p:txBody>
          <a:bodyPr>
            <a:spAutoFit/>
          </a:bodyPr>
          <a:lstStyle/>
          <a:p>
            <a:pPr algn="ctr">
              <a:spcBef>
                <a:spcPct val="50000"/>
              </a:spcBef>
              <a:defRPr/>
            </a:pPr>
            <a:r>
              <a:rPr lang="en-US" sz="3600" dirty="0">
                <a:solidFill>
                  <a:srgbClr val="FFFFFF"/>
                </a:solidFill>
                <a:latin typeface="Comic Sans MS" pitchFamily="66" charset="0"/>
              </a:rPr>
              <a:t>Why w</a:t>
            </a:r>
            <a:r>
              <a:rPr lang="en-US" sz="3600" dirty="0" smtClean="0">
                <a:solidFill>
                  <a:srgbClr val="FFFFFF"/>
                </a:solidFill>
                <a:latin typeface="Comic Sans MS" pitchFamily="66" charset="0"/>
              </a:rPr>
              <a:t>ould </a:t>
            </a:r>
            <a:r>
              <a:rPr lang="en-US" sz="3600" dirty="0">
                <a:solidFill>
                  <a:srgbClr val="FFFFFF"/>
                </a:solidFill>
                <a:latin typeface="Comic Sans MS" pitchFamily="66" charset="0"/>
              </a:rPr>
              <a:t>an o</a:t>
            </a:r>
            <a:r>
              <a:rPr lang="en-US" sz="3600" dirty="0" smtClean="0">
                <a:solidFill>
                  <a:srgbClr val="FFFFFF"/>
                </a:solidFill>
                <a:latin typeface="Comic Sans MS" pitchFamily="66" charset="0"/>
              </a:rPr>
              <a:t>wner </a:t>
            </a:r>
            <a:r>
              <a:rPr lang="en-US" sz="3600" dirty="0">
                <a:solidFill>
                  <a:srgbClr val="FFFFFF"/>
                </a:solidFill>
                <a:latin typeface="Comic Sans MS" pitchFamily="66" charset="0"/>
              </a:rPr>
              <a:t>c</a:t>
            </a:r>
            <a:r>
              <a:rPr lang="en-US" sz="3600" dirty="0" smtClean="0">
                <a:solidFill>
                  <a:srgbClr val="FFFFFF"/>
                </a:solidFill>
                <a:latin typeface="Comic Sans MS" pitchFamily="66" charset="0"/>
              </a:rPr>
              <a:t>hoose </a:t>
            </a:r>
            <a:r>
              <a:rPr lang="en-US" sz="3600" dirty="0">
                <a:solidFill>
                  <a:srgbClr val="FFFFFF"/>
                </a:solidFill>
                <a:latin typeface="Comic Sans MS" pitchFamily="66" charset="0"/>
              </a:rPr>
              <a:t>p</a:t>
            </a:r>
            <a:r>
              <a:rPr lang="en-US" sz="3600" dirty="0" smtClean="0">
                <a:solidFill>
                  <a:srgbClr val="FFFFFF"/>
                </a:solidFill>
                <a:latin typeface="Comic Sans MS" pitchFamily="66" charset="0"/>
              </a:rPr>
              <a:t>atent </a:t>
            </a:r>
            <a:r>
              <a:rPr lang="en-US" sz="3600" dirty="0">
                <a:solidFill>
                  <a:srgbClr val="FFFFFF"/>
                </a:solidFill>
                <a:latin typeface="Comic Sans MS" pitchFamily="66" charset="0"/>
              </a:rPr>
              <a:t>p</a:t>
            </a:r>
            <a:r>
              <a:rPr lang="en-US" sz="3600" dirty="0" smtClean="0">
                <a:solidFill>
                  <a:srgbClr val="FFFFFF"/>
                </a:solidFill>
                <a:latin typeface="Comic Sans MS" pitchFamily="66" charset="0"/>
              </a:rPr>
              <a:t>rotection </a:t>
            </a:r>
            <a:r>
              <a:rPr lang="en-US" sz="3600" dirty="0">
                <a:solidFill>
                  <a:srgbClr val="FFFFFF"/>
                </a:solidFill>
                <a:latin typeface="Comic Sans MS" pitchFamily="66" charset="0"/>
              </a:rPr>
              <a:t>o</a:t>
            </a:r>
            <a:r>
              <a:rPr lang="en-US" sz="3600" dirty="0" smtClean="0">
                <a:solidFill>
                  <a:srgbClr val="FFFFFF"/>
                </a:solidFill>
                <a:latin typeface="Comic Sans MS" pitchFamily="66" charset="0"/>
              </a:rPr>
              <a:t>ver </a:t>
            </a:r>
            <a:r>
              <a:rPr lang="en-US" sz="3600" dirty="0">
                <a:solidFill>
                  <a:srgbClr val="FFFFFF"/>
                </a:solidFill>
                <a:latin typeface="Comic Sans MS" pitchFamily="66" charset="0"/>
              </a:rPr>
              <a:t>t</a:t>
            </a:r>
            <a:r>
              <a:rPr lang="en-US" sz="3600" dirty="0" smtClean="0">
                <a:solidFill>
                  <a:srgbClr val="FFFFFF"/>
                </a:solidFill>
                <a:latin typeface="Comic Sans MS" pitchFamily="66" charset="0"/>
              </a:rPr>
              <a:t>rade </a:t>
            </a:r>
            <a:r>
              <a:rPr lang="en-US" sz="3600" dirty="0">
                <a:solidFill>
                  <a:srgbClr val="FFFFFF"/>
                </a:solidFill>
                <a:latin typeface="Comic Sans MS" pitchFamily="66" charset="0"/>
              </a:rPr>
              <a:t>s</a:t>
            </a:r>
            <a:r>
              <a:rPr lang="en-US" sz="3600" dirty="0" smtClean="0">
                <a:solidFill>
                  <a:srgbClr val="FFFFFF"/>
                </a:solidFill>
                <a:latin typeface="Comic Sans MS" pitchFamily="66" charset="0"/>
              </a:rPr>
              <a:t>ecret </a:t>
            </a:r>
            <a:r>
              <a:rPr lang="en-US" sz="3600" dirty="0">
                <a:solidFill>
                  <a:srgbClr val="FFFFFF"/>
                </a:solidFill>
                <a:latin typeface="Comic Sans MS" pitchFamily="66" charset="0"/>
              </a:rPr>
              <a:t>l</a:t>
            </a:r>
            <a:r>
              <a:rPr lang="en-US" sz="3600" dirty="0" smtClean="0">
                <a:solidFill>
                  <a:srgbClr val="FFFFFF"/>
                </a:solidFill>
                <a:latin typeface="Comic Sans MS" pitchFamily="66" charset="0"/>
              </a:rPr>
              <a:t>aw</a:t>
            </a:r>
            <a:r>
              <a:rPr lang="en-US" sz="3600" dirty="0">
                <a:solidFill>
                  <a:srgbClr val="FFFFFF"/>
                </a:solidFill>
                <a:latin typeface="Comic Sans MS" pitchFamily="66" charset="0"/>
              </a:rPr>
              <a:t>?</a:t>
            </a:r>
          </a:p>
        </p:txBody>
      </p:sp>
      <p:sp>
        <p:nvSpPr>
          <p:cNvPr id="918537" name="Text Box 9"/>
          <p:cNvSpPr txBox="1">
            <a:spLocks noChangeArrowheads="1"/>
          </p:cNvSpPr>
          <p:nvPr/>
        </p:nvSpPr>
        <p:spPr bwMode="auto">
          <a:xfrm>
            <a:off x="228600" y="1600200"/>
            <a:ext cx="8915400" cy="4659737"/>
          </a:xfrm>
          <a:prstGeom prst="rect">
            <a:avLst/>
          </a:prstGeom>
          <a:noFill/>
          <a:ln w="9525">
            <a:noFill/>
            <a:miter lim="800000"/>
            <a:headEnd/>
            <a:tailEnd/>
          </a:ln>
        </p:spPr>
        <p:txBody>
          <a:bodyPr wrap="square">
            <a:spAutoFit/>
          </a:bodyPr>
          <a:lstStyle/>
          <a:p>
            <a:pPr marL="803275" lvl="1" indent="-350838">
              <a:spcBef>
                <a:spcPct val="20000"/>
              </a:spcBef>
              <a:buClr>
                <a:schemeClr val="bg1">
                  <a:lumMod val="25000"/>
                </a:schemeClr>
              </a:buClr>
              <a:buFont typeface="Wingdings" pitchFamily="2" charset="2"/>
              <a:buChar char="§"/>
              <a:defRPr/>
            </a:pPr>
            <a:r>
              <a:rPr lang="en-US" sz="2800" dirty="0">
                <a:latin typeface="Comic Sans MS" pitchFamily="66" charset="0"/>
              </a:rPr>
              <a:t>Reverse engineering is possible with trade secrets.</a:t>
            </a:r>
          </a:p>
          <a:p>
            <a:pPr marL="803275" lvl="1" indent="-350838">
              <a:spcBef>
                <a:spcPct val="20000"/>
              </a:spcBef>
              <a:buClr>
                <a:schemeClr val="bg1">
                  <a:lumMod val="25000"/>
                </a:schemeClr>
              </a:buClr>
              <a:buFont typeface="Wingdings" pitchFamily="2" charset="2"/>
              <a:buChar char="§"/>
              <a:defRPr/>
            </a:pPr>
            <a:r>
              <a:rPr lang="en-US" sz="2800" dirty="0">
                <a:latin typeface="Comic Sans MS" pitchFamily="66" charset="0"/>
              </a:rPr>
              <a:t>Patents are presumed valid by the court, trade secrets must be proven to exist before the suit may proceed.</a:t>
            </a:r>
          </a:p>
          <a:p>
            <a:pPr marL="803275" lvl="1" indent="-350838">
              <a:spcBef>
                <a:spcPct val="20000"/>
              </a:spcBef>
              <a:buClr>
                <a:schemeClr val="bg1">
                  <a:lumMod val="25000"/>
                </a:schemeClr>
              </a:buClr>
              <a:buFont typeface="Wingdings" pitchFamily="2" charset="2"/>
              <a:buChar char="§"/>
              <a:defRPr/>
            </a:pPr>
            <a:r>
              <a:rPr lang="en-US" sz="2800" dirty="0">
                <a:latin typeface="Comic Sans MS" pitchFamily="66" charset="0"/>
              </a:rPr>
              <a:t>Trade secrets discovered by legitimate means may be patented by </a:t>
            </a:r>
            <a:r>
              <a:rPr lang="en-US" sz="2800" dirty="0" smtClean="0">
                <a:latin typeface="Comic Sans MS" pitchFamily="66" charset="0"/>
              </a:rPr>
              <a:t>others. </a:t>
            </a:r>
            <a:endParaRPr lang="en-US" sz="2800" dirty="0">
              <a:latin typeface="Comic Sans MS" pitchFamily="66" charset="0"/>
            </a:endParaRPr>
          </a:p>
          <a:p>
            <a:pPr marL="803275" lvl="1" indent="-350838">
              <a:spcBef>
                <a:spcPct val="20000"/>
              </a:spcBef>
              <a:buClr>
                <a:schemeClr val="bg1">
                  <a:lumMod val="25000"/>
                </a:schemeClr>
              </a:buClr>
              <a:buFont typeface="Wingdings" pitchFamily="2" charset="2"/>
              <a:buChar char="§"/>
              <a:defRPr/>
            </a:pPr>
            <a:r>
              <a:rPr lang="en-US" sz="2800" dirty="0" smtClean="0">
                <a:latin typeface="Comic Sans MS" pitchFamily="66" charset="0"/>
              </a:rPr>
              <a:t>If </a:t>
            </a:r>
            <a:r>
              <a:rPr lang="en-US" sz="2800" dirty="0">
                <a:latin typeface="Comic Sans MS" pitchFamily="66" charset="0"/>
              </a:rPr>
              <a:t>an invention is protected under trade secret law </a:t>
            </a:r>
            <a:r>
              <a:rPr lang="en-US" sz="2800" b="1" dirty="0">
                <a:solidFill>
                  <a:schemeClr val="bg1">
                    <a:lumMod val="25000"/>
                  </a:schemeClr>
                </a:solidFill>
                <a:latin typeface="Comic Sans MS" pitchFamily="66" charset="0"/>
              </a:rPr>
              <a:t>and</a:t>
            </a:r>
            <a:r>
              <a:rPr lang="en-US" sz="2800" dirty="0">
                <a:solidFill>
                  <a:schemeClr val="bg1">
                    <a:lumMod val="25000"/>
                  </a:schemeClr>
                </a:solidFill>
                <a:latin typeface="Comic Sans MS" pitchFamily="66" charset="0"/>
              </a:rPr>
              <a:t> </a:t>
            </a:r>
            <a:r>
              <a:rPr lang="en-US" sz="2800" dirty="0" smtClean="0">
                <a:latin typeface="Comic Sans MS" pitchFamily="66" charset="0"/>
              </a:rPr>
              <a:t>has ben practiced commercially, </a:t>
            </a:r>
            <a:r>
              <a:rPr lang="en-US" sz="2800" dirty="0">
                <a:latin typeface="Comic Sans MS" pitchFamily="66" charset="0"/>
              </a:rPr>
              <a:t>a patent must be filed within one </a:t>
            </a:r>
            <a:r>
              <a:rPr lang="en-US" sz="2800" dirty="0" smtClean="0">
                <a:latin typeface="Comic Sans MS" pitchFamily="66" charset="0"/>
              </a:rPr>
              <a:t>year. </a:t>
            </a:r>
            <a:endParaRPr lang="en-US" sz="2800" dirty="0">
              <a:latin typeface="Comic Sans MS" pitchFamily="66" charset="0"/>
            </a:endParaRPr>
          </a:p>
        </p:txBody>
      </p:sp>
    </p:spTree>
    <p:extLst>
      <p:ext uri="{BB962C8B-B14F-4D97-AF65-F5344CB8AC3E}">
        <p14:creationId xmlns:p14="http://schemas.microsoft.com/office/powerpoint/2010/main" val="211220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85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853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853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85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46331"/>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600" dirty="0">
                <a:solidFill>
                  <a:srgbClr val="FFFFFF"/>
                </a:solidFill>
                <a:latin typeface="Comic Sans MS" pitchFamily="66" charset="0"/>
              </a:rPr>
              <a:t>The Apple </a:t>
            </a:r>
            <a:r>
              <a:rPr lang="en-US" sz="3600" dirty="0" err="1">
                <a:solidFill>
                  <a:srgbClr val="FFFFFF"/>
                </a:solidFill>
                <a:latin typeface="Comic Sans MS" pitchFamily="66" charset="0"/>
              </a:rPr>
              <a:t>iPad</a:t>
            </a:r>
            <a:r>
              <a:rPr lang="en-US" sz="3600" dirty="0">
                <a:solidFill>
                  <a:srgbClr val="FFFFFF"/>
                </a:solidFill>
                <a:latin typeface="Comic Sans MS" pitchFamily="66" charset="0"/>
              </a:rPr>
              <a:t> is protected by: </a:t>
            </a:r>
          </a:p>
        </p:txBody>
      </p:sp>
      <p:sp>
        <p:nvSpPr>
          <p:cNvPr id="840708" name="Text Box 4"/>
          <p:cNvSpPr txBox="1">
            <a:spLocks noChangeArrowheads="1"/>
          </p:cNvSpPr>
          <p:nvPr/>
        </p:nvSpPr>
        <p:spPr bwMode="auto">
          <a:xfrm>
            <a:off x="-381000" y="1600200"/>
            <a:ext cx="7772400" cy="553998"/>
          </a:xfrm>
          <a:prstGeom prst="rect">
            <a:avLst/>
          </a:prstGeom>
          <a:noFill/>
          <a:ln w="9525">
            <a:noFill/>
            <a:miter lim="800000"/>
            <a:headEnd/>
            <a:tailEnd/>
          </a:ln>
        </p:spPr>
        <p:txBody>
          <a:bodyPr wrap="square">
            <a:spAutoFit/>
          </a:bodyPr>
          <a:lstStyle/>
          <a:p>
            <a:pPr marL="914400" lvl="1" indent="-457200">
              <a:buClr>
                <a:srgbClr val="C00000"/>
              </a:buClr>
              <a:buFont typeface="Wingdings" pitchFamily="2" charset="2"/>
              <a:buChar char="ü"/>
              <a:tabLst>
                <a:tab pos="0" algn="l"/>
              </a:tabLst>
              <a:defRPr/>
            </a:pPr>
            <a:r>
              <a:rPr lang="en-US" sz="3000" b="1" dirty="0">
                <a:latin typeface="Times New Roman" pitchFamily="18" charset="0"/>
              </a:rPr>
              <a:t> </a:t>
            </a:r>
            <a:r>
              <a:rPr lang="en-US" sz="2800" dirty="0" smtClean="0">
                <a:latin typeface="Comic Sans MS" pitchFamily="66" charset="0"/>
              </a:rPr>
              <a:t>Patent Law – multiple inventions</a:t>
            </a:r>
            <a:endParaRPr lang="en-US" sz="2800" dirty="0">
              <a:latin typeface="Comic Sans MS" pitchFamily="66" charset="0"/>
            </a:endParaRPr>
          </a:p>
        </p:txBody>
      </p:sp>
      <p:sp>
        <p:nvSpPr>
          <p:cNvPr id="840710" name="Text Box 6"/>
          <p:cNvSpPr txBox="1">
            <a:spLocks noChangeArrowheads="1"/>
          </p:cNvSpPr>
          <p:nvPr/>
        </p:nvSpPr>
        <p:spPr bwMode="auto">
          <a:xfrm>
            <a:off x="-381000" y="2133600"/>
            <a:ext cx="9525000" cy="3647152"/>
          </a:xfrm>
          <a:prstGeom prst="rect">
            <a:avLst/>
          </a:prstGeom>
          <a:noFill/>
          <a:ln w="9525">
            <a:noFill/>
            <a:miter lim="800000"/>
            <a:headEnd/>
            <a:tailEnd/>
          </a:ln>
        </p:spPr>
        <p:txBody>
          <a:bodyPr wrap="square">
            <a:spAutoFit/>
          </a:bodyPr>
          <a:lstStyle/>
          <a:p>
            <a:pPr marL="908050" lvl="1" indent="-457200" defTabSz="1087438">
              <a:spcBef>
                <a:spcPct val="10000"/>
              </a:spcBef>
              <a:buClr>
                <a:srgbClr val="C00000"/>
              </a:buClr>
              <a:buFont typeface="Wingdings" pitchFamily="2" charset="2"/>
              <a:buChar char="ü"/>
              <a:defRPr/>
            </a:pPr>
            <a:r>
              <a:rPr lang="en-US" sz="2800" dirty="0" smtClean="0">
                <a:latin typeface="Comic Sans MS" pitchFamily="66" charset="0"/>
              </a:rPr>
              <a:t> Copyright Law – software, manuals </a:t>
            </a:r>
            <a:endParaRPr lang="en-US" sz="2800" dirty="0">
              <a:latin typeface="Comic Sans MS" pitchFamily="66" charset="0"/>
            </a:endParaRPr>
          </a:p>
          <a:p>
            <a:pPr marL="908050" lvl="1" indent="-457200" defTabSz="1087438">
              <a:spcBef>
                <a:spcPct val="10000"/>
              </a:spcBef>
              <a:buClr>
                <a:srgbClr val="C00000"/>
              </a:buClr>
              <a:buFont typeface="Wingdings" pitchFamily="2" charset="2"/>
              <a:buChar char="ü"/>
              <a:defRPr/>
            </a:pPr>
            <a:r>
              <a:rPr lang="en-US" sz="2800" dirty="0" smtClean="0">
                <a:latin typeface="Comic Sans MS" pitchFamily="66" charset="0"/>
              </a:rPr>
              <a:t> Trademark Law – Apple and </a:t>
            </a:r>
            <a:r>
              <a:rPr lang="en-US" sz="2800" dirty="0" err="1" smtClean="0">
                <a:latin typeface="Comic Sans MS" pitchFamily="66" charset="0"/>
              </a:rPr>
              <a:t>iPad</a:t>
            </a:r>
            <a:r>
              <a:rPr lang="en-US" sz="2800" dirty="0" smtClean="0">
                <a:latin typeface="Comic Sans MS" pitchFamily="66" charset="0"/>
              </a:rPr>
              <a:t> </a:t>
            </a:r>
          </a:p>
          <a:p>
            <a:pPr marL="450850" lvl="1" defTabSz="1087438">
              <a:spcBef>
                <a:spcPct val="10000"/>
              </a:spcBef>
              <a:buClr>
                <a:srgbClr val="C00000"/>
              </a:buClr>
              <a:defRPr/>
            </a:pPr>
            <a:r>
              <a:rPr lang="en-US" sz="2800" dirty="0">
                <a:latin typeface="Comic Sans MS" pitchFamily="66" charset="0"/>
              </a:rPr>
              <a:t>	</a:t>
            </a:r>
            <a:r>
              <a:rPr lang="en-US" sz="2800" dirty="0" smtClean="0">
                <a:latin typeface="Comic Sans MS" pitchFamily="66" charset="0"/>
              </a:rPr>
              <a:t>names, logos</a:t>
            </a:r>
          </a:p>
          <a:p>
            <a:pPr marL="908050" lvl="1" indent="-457200" defTabSz="1087438">
              <a:spcBef>
                <a:spcPct val="10000"/>
              </a:spcBef>
              <a:buClr>
                <a:srgbClr val="C00000"/>
              </a:buClr>
              <a:buFont typeface="Wingdings" pitchFamily="2" charset="2"/>
              <a:buChar char="ü"/>
              <a:defRPr/>
            </a:pPr>
            <a:r>
              <a:rPr lang="en-US" sz="2800" dirty="0">
                <a:latin typeface="Comic Sans MS" pitchFamily="66" charset="0"/>
              </a:rPr>
              <a:t> </a:t>
            </a:r>
            <a:r>
              <a:rPr lang="en-US" sz="2800" dirty="0" smtClean="0">
                <a:latin typeface="Comic Sans MS" pitchFamily="66" charset="0"/>
              </a:rPr>
              <a:t>Trade </a:t>
            </a:r>
            <a:r>
              <a:rPr lang="en-US" sz="2800" dirty="0">
                <a:latin typeface="Comic Sans MS" pitchFamily="66" charset="0"/>
              </a:rPr>
              <a:t>Secret </a:t>
            </a:r>
            <a:r>
              <a:rPr lang="en-US" sz="2800" dirty="0" smtClean="0">
                <a:latin typeface="Comic Sans MS" pitchFamily="66" charset="0"/>
              </a:rPr>
              <a:t>Law - ??</a:t>
            </a:r>
          </a:p>
          <a:p>
            <a:pPr marL="450850" lvl="1" defTabSz="1087438">
              <a:spcBef>
                <a:spcPct val="10000"/>
              </a:spcBef>
              <a:buClr>
                <a:srgbClr val="C00000"/>
              </a:buClr>
              <a:defRPr/>
            </a:pPr>
            <a:endParaRPr lang="en-US" sz="1600" dirty="0" smtClean="0">
              <a:latin typeface="Comic Sans MS" pitchFamily="66" charset="0"/>
            </a:endParaRPr>
          </a:p>
          <a:p>
            <a:pPr marL="450850" lvl="1" algn="ctr" defTabSz="1087438">
              <a:spcBef>
                <a:spcPct val="10000"/>
              </a:spcBef>
              <a:buClr>
                <a:srgbClr val="C00000"/>
              </a:buClr>
              <a:defRPr/>
            </a:pPr>
            <a:r>
              <a:rPr lang="en-US" sz="3000" dirty="0" smtClean="0">
                <a:solidFill>
                  <a:srgbClr val="C00000"/>
                </a:solidFill>
                <a:latin typeface="Comic Sans MS" pitchFamily="66" charset="0"/>
              </a:rPr>
              <a:t>Even when all the patents expire, the Apple trademark and the copyrights may still have substantial value!</a:t>
            </a:r>
            <a:endParaRPr lang="en-US" sz="3000" dirty="0">
              <a:solidFill>
                <a:srgbClr val="C00000"/>
              </a:solidFill>
              <a:latin typeface="Comic Sans MS" pitchFamily="66" charset="0"/>
            </a:endParaRPr>
          </a:p>
        </p:txBody>
      </p:sp>
      <p:sp>
        <p:nvSpPr>
          <p:cNvPr id="3" name="AutoShape 2" descr="data:image/jpeg;base64,/9j/4AAQSkZJRgABAQAAAQABAAD/4QBgRXhpZgAASUkqAAgAAAACADEBAgAHAAAAJgAAAGmHBAABAAAALgAAAAAAAABQaWNhc2EAAAMAAJAHAAQAAAAwMjIwAqAEAAEAAABWAAAAA6AEAAEAAABWAAAAAAAAAP/bAIQAAwICCw0ICggKDggICAoNCA4ICgoICgsICwoLCAgICA0HCAgKCAgICAgICAgICgoOCAgJCg0ICA0NCggNCAgJCAEDBAQGBQYKBgYKDgwMDQ8NDwwQDwwPDw0NDQ0NDAwNDAwMDAwMDA0MDA0MDAwMDAwMDAwMDAwMDAwMDAwMDAwM/8AAEQgAVgBWAwERAAIRAQMRAf/EAB0AAAEEAwEBAAAAAAAAAAAAAAkABQYIAQQHAwL/xAA/EAACAQIDBAYFCAoDAAAAAAABAgMAEQQSIQUGMUEHCRMiUbMUMmFxcyU2UnSBkaHBCBUjJkJykrGy0TWC8f/EABoBAAIDAQEAAAAAAAAAAAAAAAAEAQMGAgX/xAApEQACAgIBBAIBBQADAAAAAAAAAQIDBBEhBRITMSJBURQjMmFxJIGR/9oADAMBAAIRAxEAPwAqdAALutf3qnbe6aFpJTDDDhhBHnYRoCrM2Rb5QWa5LAAmw8BQBUATYgC98SBy1kt9lTyyODPpmI8cT98n+6NNhwZixuIBBBxIIII1fiDcfjRpk8BE+iHfj0nAQ4gqM5ULKChuJFGV7kgeF7871GpEfEmnpA+iv9A/1RuROoi9IH0V/oH+qlJkPSMNOv0Vtz7g/Ejh76lrQbLBfoZbWPp00Sm0ZiuyD1cwZQptyIBOvO9cHWvsuNUkCoAAx1rfzyxXwsJ/gaALXdGm5GGfA4XNFE7GKL1r8So8dK0UaoqvbM7bbJPRPj0U4RWyPBAr6XBXUcxcHUXGoqijtlsrjdL7PdOjPBaDscPc3t3RrbjYc7c/CunGKGu6T5Jj0f7Bw6EwLHGqNwUAWzDw199c2QSjsIzbeib4zdeJdTHHztoOXHgfZY0rBwl65GG2vZpybCg0usK3YKuYgXYi9hci9gbfdTHYiFJnPumqCNNnTsqqhGXhe/rA68jrS9lejqNj2NH6BW1M208QONof7yCkGj0ovaL4VySKgADHWt/PLFfCwnlmgC0O4O0r7Pwy3APZw24ggqFIt7iK1FuH58bsjN/6jBZLc7XHua/sn+H3jkeV55WMkriMFrHgi2GlmtYc+dUYHS/0a+c3Lf5Kak6m9Tdn+/R6vtI9ssqhc6CQIzI5dA6qHCcBZgB48uFX2Y8XZs9qrKkqxxi3iIswPeWxGjDUa621sacsx42R8f5EVkST7ic7O2/dc1kRDcgLm9ZiWfVrk3NzxGpPsrwsLpqq7tM9m/Kjf29rSS9jHvVghK0bMQezOZdT63BjyH8K1dZRJNM5WQ1uMF/2Q3p/298k4jUXsvPnmHurrIr/AGyrHulKzTGfq09qZtq4seGHXzaz6NNrSCPVJAqAAL9a388sV8LCeWaALAdDu88aR4NpiOxVYzIO84ICaXjVZFYE2JXJYi4rYyg1jJwbUvrRiG4/qH3I6Xv9vLgzKowZLrYmS+EaHKxIZQixxYc2Cr9AnUd4cajp8bJL/kcv6Jy5Vx/gkv8ABy3O35wyQMk4Qy5nKlsFPMMpjVV74zAd8MdTIt837PUPS+Qpq3gZx3CVfLInitruY2yjUhgpMLd0kEKdJGJKEhtFJFvUvpTtsG6m0+SjHsrhfFWLcd8mOi/aMsaNHOzTMbFf2UndtbtATIcOGGYBrjM3e7wW1eR0/Hu1JzejSddzsDIjGOJX2a98aJnid4tO4WV7SZg2FEotlUw2csxQlzJmsSQMprq6FnckuRLAyqqqpQnFbfpnMv0hNvD9V4nLfLpluGHdzC18zcbW0KaVdfvx6YljWqV/9Gz1T+0s218cPDDRec1Zj7NVJc7QUmpAVAAF+tZ+eWL+FhfLNAHSOi9s8eFhuVDiJSb8LgD8L3rb2ZMKMPza/ijALGndlutPW2TDeWJIpRGr9opRWDFGWwYsLZTzBQgk8RSXROpLqlcppdumMdX6e8CajJ74JHud0XY3FQticLDFNCjMruZY0IZFDuCkrhmsrqc1rNe38NVZ/WIYuTHHcd7L8Xpruo8ieiLw44FlWyhmKi/ZKLFmCjU30UnXWxr3PNBQlNr0tnkQqk7fHvknHSPuPJgZYlkaGUypnHZxrouYr3wyqCTa/PgKUxMhZEta0OZmPLHjvezV2Ue0DG6rlBJvGpJHEEZRYeHsrzeodRVFqqiuR/p/TnfU7ZM5P077wfJmIHsHh9IeAprJe6O8WxVrI7CZ9Ttjc22to+AwuH86WsiuVs2r40gtlACoAAt1rPzyxfwsL5ZoAedyMa5jgWPMZbR9mFFyWAFrAanh/wCVuIRhOmNcuVrkwM/IsiUo/nglW8TYhJB6SJI5GC2EgKXQFstgc2gLHh4UY+JVjxcafjyTmTvsadvPGh83T21jhDJ6I2KGHN+17LtWS9tfVsAxW1z4WqLcSmyanOO2vs4rndGHYnpEY9OFh4aWuttQbjVmGul6ZfZBNy9FNdFneu3ljltzESqwOI7VWt3TKSTYG9h2rSEAZr2FhqNNRSGLbjTm1TJb/BfkStXxtRubE25LkcRXIFu07q8lK8gOAJDaGxK87Vzk10WS3P2X4tl8FqHo5r0z7Yvs2f3fn/KP71GXxTpeizDTd+37Ov8AUuS32xtL6tB50lZH1wjaf6F+oAVAAFutXP754v4WE8upXsBl3H307JsPNreLsmsHyk5SCQrC+W40PjWron8TL1WKjI8li2tk66Vumg4vErN3gERVHfLjTMQULohBuQD+FMRtG+s5VWf2+Bduh16N+nv0bC4jD99jKTlImYFe5l0VY2XS3NgTYX5135TO/pZ/kgOyd7CsqSd0FGU66aqQeOr6+IXNXM5qacS2qicJKWySb89K4mjgUBFeLtczK7kuWKm7GRVIHd07xY31K143TcVUXSmevlWQvr7EuT63I6VhErodbsGHfIv3ctvUlOnK2Qi5AbUmrb13SbKcL9iDrly2cu6Td4M2Em5ZgdNObXtoBf38TzvxqzJs/a7QxYfvdxZjqUm+WNp/VoPNes0vRqmGFoIFQABTrVj++eL+HhfKoA4vgdt2VRfkPDwHjXt1WpRPEujzyja/Xnt/P/LKK6U9+hXwL6WjP69+336j7tB+JrrvOvB/Zn9e+77gPzNHe/aI/T74MNt33/lXcp/HaDxfSMNt6q67Yv2CpaW/sa95dsXhddOHtvS10+9PtHMevtkmy6vUn/8AMbS+rQ+a9eV7PYXoMRQAqAAJ9ar888Z8PC+VQBW7CzkkIod3NgqqCzEngFVQSSfAA8Keg/oUcN8s2tpQSRkLKk0LEXCyROjEcLgSBbi/hXVjcSvx7PbBbPmdS8ceIlQcWSF2QG19WRSoIGtr0JNxIcNGmu0BYWvf2DT76qT1/IlVvW0emLZ1sHWSMm9g6Mt7HKbZgL2Oh8DpUzmo67SfFpb0e+y9nTSAmKPETBfXMUMkgX+YorBTbXW1dTyPE0pa/wDSfB3r4jRj8ZdWGvA3+zQ3+3SuZSXbx9lldbi9Mv11KLfLO0vq0XmtSa9DPrgMXQAqAAJ9ap888Z8PC+VQBBOguTCYfFYXGTSKssTh7hhZbgqO6dDlDE8Naapmoy3IXvjKUdQO59Pe+ex8fiYZZZDIYo2AIl0u8hZrZSvLKLcBrTOVdCz+ItiVTr33k/6BemzYuB2ZiMDGwyytIwDy95S0YQ9kzZmu1rm5PK1ta5rvjGOmWWVSk9o4psbY276TxyFQwV1LA41ypAIv3SSvDkQRSrn8tlna1W0uGPPTxtfY+JnVkdZY1DZAcQVyZmzMAY8ha7d43J14Wq/IthPXahTCrug35nv8C6EelPB4JJIYpEhgaSOaQCe7OyLa2Z8xKtYXBNqxPV8PJyLIyofC/LN50zJw6ceUbo/LjTK49Juz8Oe0nhZQzPIxXtMxIdmbQciCeQArRUdyqjGftGcyHGVndD0XH6lE/LW0fq0XnGr2VBjqgBUAAi62fY5TfGdiQRNBhHW19FtJHZrgWbNETpcWI14gAFNc1SAgaAEDQA84jEwejqFEoxN++xI7LL7Nb3/6j3mjYDNeoAV6AFegAlPUlbIJ2ptWe4Cx4fDKRzJkllItpaw7M31HEcakAv1QB//Z"/>
          <p:cNvSpPr>
            <a:spLocks noChangeAspect="1" noChangeArrowheads="1"/>
          </p:cNvSpPr>
          <p:nvPr/>
        </p:nvSpPr>
        <p:spPr bwMode="auto">
          <a:xfrm>
            <a:off x="155575" y="-388938"/>
            <a:ext cx="819150"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4QBgRXhpZgAASUkqAAgAAAACADEBAgAHAAAAJgAAAGmHBAABAAAALgAAAAAAAABQaWNhc2EAAAMAAJAHAAQAAAAwMjIwAqAEAAEAAABWAAAAA6AEAAEAAABWAAAAAAAAAP/bAIQAAwICCw0ICggKDggICAoNCA4ICgoICgsICwoLCAgICA0HCAgKCAgICAgICAgICgoOCAgJCg0ICA0NCggNCAgJCAEDBAQGBQYKBgYKDgwMDQ8NDwwQDwwPDw0NDQ0NDAwNDAwMDAwMDA0MDA0MDAwMDAwMDAwMDAwMDAwMDAwMDAwM/8AAEQgAVgBWAwERAAIRAQMRAf/EAB0AAAEEAwEBAAAAAAAAAAAAAAkABQYIAQQHAwL/xAA/EAACAQIDBAYFCAoDAAAAAAABAgMAEQQSIQUGMUEHCRMiUbMUMmFxcyU2UnSBkaHBCBUjJkJykrGy0TWC8f/EABoBAAIDAQEAAAAAAAAAAAAAAAAEAQMGAgX/xAApEQACAgIBBAIBBQADAAAAAAAAAQIDBBEhBRITMSJBURQjMmFxJIGR/9oADAMBAAIRAxEAPwAqdAALutf3qnbe6aFpJTDDDhhBHnYRoCrM2Rb5QWa5LAAmw8BQBUATYgC98SBy1kt9lTyyODPpmI8cT98n+6NNhwZixuIBBBxIIII1fiDcfjRpk8BE+iHfj0nAQ4gqM5ULKChuJFGV7kgeF7871GpEfEmnpA+iv9A/1RuROoi9IH0V/oH+qlJkPSMNOv0Vtz7g/Ejh76lrQbLBfoZbWPp00Sm0ZiuyD1cwZQptyIBOvO9cHWvsuNUkCoAAx1rfzyxXwsJ/gaALXdGm5GGfA4XNFE7GKL1r8So8dK0UaoqvbM7bbJPRPj0U4RWyPBAr6XBXUcxcHUXGoqijtlsrjdL7PdOjPBaDscPc3t3RrbjYc7c/CunGKGu6T5Jj0f7Bw6EwLHGqNwUAWzDw199c2QSjsIzbeib4zdeJdTHHztoOXHgfZY0rBwl65GG2vZpybCg0usK3YKuYgXYi9hci9gbfdTHYiFJnPumqCNNnTsqqhGXhe/rA68jrS9lejqNj2NH6BW1M208QONof7yCkGj0ovaL4VySKgADHWt/PLFfCwnlmgC0O4O0r7Pwy3APZw24ggqFIt7iK1FuH58bsjN/6jBZLc7XHua/sn+H3jkeV55WMkriMFrHgi2GlmtYc+dUYHS/0a+c3Lf5Kak6m9Tdn+/R6vtI9ssqhc6CQIzI5dA6qHCcBZgB48uFX2Y8XZs9qrKkqxxi3iIswPeWxGjDUa621sacsx42R8f5EVkST7ic7O2/dc1kRDcgLm9ZiWfVrk3NzxGpPsrwsLpqq7tM9m/Kjf29rSS9jHvVghK0bMQezOZdT63BjyH8K1dZRJNM5WQ1uMF/2Q3p/298k4jUXsvPnmHurrIr/AGyrHulKzTGfq09qZtq4seGHXzaz6NNrSCPVJAqAAL9a388sV8LCeWaALAdDu88aR4NpiOxVYzIO84ICaXjVZFYE2JXJYi4rYyg1jJwbUvrRiG4/qH3I6Xv9vLgzKowZLrYmS+EaHKxIZQixxYc2Cr9AnUd4cajp8bJL/kcv6Jy5Vx/gkv8ABy3O35wyQMk4Qy5nKlsFPMMpjVV74zAd8MdTIt837PUPS+Qpq3gZx3CVfLInitruY2yjUhgpMLd0kEKdJGJKEhtFJFvUvpTtsG6m0+SjHsrhfFWLcd8mOi/aMsaNHOzTMbFf2UndtbtATIcOGGYBrjM3e7wW1eR0/Hu1JzejSddzsDIjGOJX2a98aJnid4tO4WV7SZg2FEotlUw2csxQlzJmsSQMprq6FnckuRLAyqqqpQnFbfpnMv0hNvD9V4nLfLpluGHdzC18zcbW0KaVdfvx6YljWqV/9Gz1T+0s218cPDDRec1Zj7NVJc7QUmpAVAAF+tZ+eWL+FhfLNAHSOi9s8eFhuVDiJSb8LgD8L3rb2ZMKMPza/ijALGndlutPW2TDeWJIpRGr9opRWDFGWwYsLZTzBQgk8RSXROpLqlcppdumMdX6e8CajJ74JHud0XY3FQticLDFNCjMruZY0IZFDuCkrhmsrqc1rNe38NVZ/WIYuTHHcd7L8Xpruo8ieiLw44FlWyhmKi/ZKLFmCjU30UnXWxr3PNBQlNr0tnkQqk7fHvknHSPuPJgZYlkaGUypnHZxrouYr3wyqCTa/PgKUxMhZEta0OZmPLHjvezV2Ue0DG6rlBJvGpJHEEZRYeHsrzeodRVFqqiuR/p/TnfU7ZM5P077wfJmIHsHh9IeAprJe6O8WxVrI7CZ9Ttjc22to+AwuH86WsiuVs2r40gtlACoAAt1rPzyxfwsL5ZoAedyMa5jgWPMZbR9mFFyWAFrAanh/wCVuIRhOmNcuVrkwM/IsiUo/nglW8TYhJB6SJI5GC2EgKXQFstgc2gLHh4UY+JVjxcafjyTmTvsadvPGh83T21jhDJ6I2KGHN+17LtWS9tfVsAxW1z4WqLcSmyanOO2vs4rndGHYnpEY9OFh4aWuttQbjVmGul6ZfZBNy9FNdFneu3ljltzESqwOI7VWt3TKSTYG9h2rSEAZr2FhqNNRSGLbjTm1TJb/BfkStXxtRubE25LkcRXIFu07q8lK8gOAJDaGxK87Vzk10WS3P2X4tl8FqHo5r0z7Yvs2f3fn/KP71GXxTpeizDTd+37Ov8AUuS32xtL6tB50lZH1wjaf6F+oAVAAFutXP754v4WE8upXsBl3H307JsPNreLsmsHyk5SCQrC+W40PjWron8TL1WKjI8li2tk66Vumg4vErN3gERVHfLjTMQULohBuQD+FMRtG+s5VWf2+Bduh16N+nv0bC4jD99jKTlImYFe5l0VY2XS3NgTYX5135TO/pZ/kgOyd7CsqSd0FGU66aqQeOr6+IXNXM5qacS2qicJKWySb89K4mjgUBFeLtczK7kuWKm7GRVIHd07xY31K143TcVUXSmevlWQvr7EuT63I6VhErodbsGHfIv3ctvUlOnK2Qi5AbUmrb13SbKcL9iDrly2cu6Td4M2Em5ZgdNObXtoBf38TzvxqzJs/a7QxYfvdxZjqUm+WNp/VoPNes0vRqmGFoIFQABTrVj++eL+HhfKoA4vgdt2VRfkPDwHjXt1WpRPEujzyja/Xnt/P/LKK6U9+hXwL6WjP69+336j7tB+JrrvOvB/Zn9e+77gPzNHe/aI/T74MNt33/lXcp/HaDxfSMNt6q67Yv2CpaW/sa95dsXhddOHtvS10+9PtHMevtkmy6vUn/8AMbS+rQ+a9eV7PYXoMRQAqAAJ9ar888Z8PC+VQBW7CzkkIod3NgqqCzEngFVQSSfAA8Keg/oUcN8s2tpQSRkLKk0LEXCyROjEcLgSBbi/hXVjcSvx7PbBbPmdS8ceIlQcWSF2QG19WRSoIGtr0JNxIcNGmu0BYWvf2DT76qT1/IlVvW0emLZ1sHWSMm9g6Mt7HKbZgL2Oh8DpUzmo67SfFpb0e+y9nTSAmKPETBfXMUMkgX+YorBTbXW1dTyPE0pa/wDSfB3r4jRj8ZdWGvA3+zQ3+3SuZSXbx9lldbi9Mv11KLfLO0vq0XmtSa9DPrgMXQAqAAJ9ap888Z8PC+VQBBOguTCYfFYXGTSKssTh7hhZbgqO6dDlDE8Naapmoy3IXvjKUdQO59Pe+ex8fiYZZZDIYo2AIl0u8hZrZSvLKLcBrTOVdCz+ItiVTr33k/6BemzYuB2ZiMDGwyytIwDy95S0YQ9kzZmu1rm5PK1ta5rvjGOmWWVSk9o4psbY276TxyFQwV1LA41ypAIv3SSvDkQRSrn8tlna1W0uGPPTxtfY+JnVkdZY1DZAcQVyZmzMAY8ha7d43J14Wq/IthPXahTCrug35nv8C6EelPB4JJIYpEhgaSOaQCe7OyLa2Z8xKtYXBNqxPV8PJyLIyofC/LN50zJw6ceUbo/LjTK49Juz8Oe0nhZQzPIxXtMxIdmbQciCeQArRUdyqjGftGcyHGVndD0XH6lE/LW0fq0XnGr2VBjqgBUAAi62fY5TfGdiQRNBhHW19FtJHZrgWbNETpcWI14gAFNc1SAgaAEDQA84jEwejqFEoxN++xI7LL7Nb3/6j3mjYDNeoAV6AFegAlPUlbIJ2ptWe4Cx4fDKRzJkllItpaw7M31HEcakAv1QB//Z"/>
          <p:cNvSpPr>
            <a:spLocks noChangeAspect="1" noChangeArrowheads="1"/>
          </p:cNvSpPr>
          <p:nvPr/>
        </p:nvSpPr>
        <p:spPr bwMode="auto">
          <a:xfrm>
            <a:off x="307975" y="-236538"/>
            <a:ext cx="819150"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4QBgRXhpZgAASUkqAAgAAAACADEBAgAHAAAAJgAAAGmHBAABAAAALgAAAAAAAABQaWNhc2EAAAMAAJAHAAQAAAAwMjIwAqAEAAEAAABWAAAAA6AEAAEAAABWAAAAAAAAAP/bAIQAAwICCw0ICggKDggICAoNCA4ICgoICgsICwoLCAgICA0HCAgKCAgICAgICAgICgoOCAgJCg0ICA0NCggNCAgJCAEDBAQGBQYKBgYKDgwMDQ8NDwwQDwwPDw0NDQ0NDAwNDAwMDAwMDA0MDA0MDAwMDAwMDAwMDAwMDAwMDAwMDAwM/8AAEQgAVgBWAwERAAIRAQMRAf/EAB0AAAEEAwEBAAAAAAAAAAAAAAkABQYIAQQHAwL/xAA/EAACAQIDBAYFCAoDAAAAAAABAgMAEQQSIQUGMUEHCRMiUbMUMmFxcyU2UnSBkaHBCBUjJkJykrGy0TWC8f/EABoBAAIDAQEAAAAAAAAAAAAAAAAEAQMGAgX/xAApEQACAgIBBAIBBQADAAAAAAAAAQIDBBEhBRITMSJBURQjMmFxJIGR/9oADAMBAAIRAxEAPwAqdAALutf3qnbe6aFpJTDDDhhBHnYRoCrM2Rb5QWa5LAAmw8BQBUATYgC98SBy1kt9lTyyODPpmI8cT98n+6NNhwZixuIBBBxIIII1fiDcfjRpk8BE+iHfj0nAQ4gqM5ULKChuJFGV7kgeF7871GpEfEmnpA+iv9A/1RuROoi9IH0V/oH+qlJkPSMNOv0Vtz7g/Ejh76lrQbLBfoZbWPp00Sm0ZiuyD1cwZQptyIBOvO9cHWvsuNUkCoAAx1rfzyxXwsJ/gaALXdGm5GGfA4XNFE7GKL1r8So8dK0UaoqvbM7bbJPRPj0U4RWyPBAr6XBXUcxcHUXGoqijtlsrjdL7PdOjPBaDscPc3t3RrbjYc7c/CunGKGu6T5Jj0f7Bw6EwLHGqNwUAWzDw199c2QSjsIzbeib4zdeJdTHHztoOXHgfZY0rBwl65GG2vZpybCg0usK3YKuYgXYi9hci9gbfdTHYiFJnPumqCNNnTsqqhGXhe/rA68jrS9lejqNj2NH6BW1M208QONof7yCkGj0ovaL4VySKgADHWt/PLFfCwnlmgC0O4O0r7Pwy3APZw24ggqFIt7iK1FuH58bsjN/6jBZLc7XHua/sn+H3jkeV55WMkriMFrHgi2GlmtYc+dUYHS/0a+c3Lf5Kak6m9Tdn+/R6vtI9ssqhc6CQIzI5dA6qHCcBZgB48uFX2Y8XZs9qrKkqxxi3iIswPeWxGjDUa621sacsx42R8f5EVkST7ic7O2/dc1kRDcgLm9ZiWfVrk3NzxGpPsrwsLpqq7tM9m/Kjf29rSS9jHvVghK0bMQezOZdT63BjyH8K1dZRJNM5WQ1uMF/2Q3p/298k4jUXsvPnmHurrIr/AGyrHulKzTGfq09qZtq4seGHXzaz6NNrSCPVJAqAAL9a388sV8LCeWaALAdDu88aR4NpiOxVYzIO84ICaXjVZFYE2JXJYi4rYyg1jJwbUvrRiG4/qH3I6Xv9vLgzKowZLrYmS+EaHKxIZQixxYc2Cr9AnUd4cajp8bJL/kcv6Jy5Vx/gkv8ABy3O35wyQMk4Qy5nKlsFPMMpjVV74zAd8MdTIt837PUPS+Qpq3gZx3CVfLInitruY2yjUhgpMLd0kEKdJGJKEhtFJFvUvpTtsG6m0+SjHsrhfFWLcd8mOi/aMsaNHOzTMbFf2UndtbtATIcOGGYBrjM3e7wW1eR0/Hu1JzejSddzsDIjGOJX2a98aJnid4tO4WV7SZg2FEotlUw2csxQlzJmsSQMprq6FnckuRLAyqqqpQnFbfpnMv0hNvD9V4nLfLpluGHdzC18zcbW0KaVdfvx6YljWqV/9Gz1T+0s218cPDDRec1Zj7NVJc7QUmpAVAAF+tZ+eWL+FhfLNAHSOi9s8eFhuVDiJSb8LgD8L3rb2ZMKMPza/ijALGndlutPW2TDeWJIpRGr9opRWDFGWwYsLZTzBQgk8RSXROpLqlcppdumMdX6e8CajJ74JHud0XY3FQticLDFNCjMruZY0IZFDuCkrhmsrqc1rNe38NVZ/WIYuTHHcd7L8Xpruo8ieiLw44FlWyhmKi/ZKLFmCjU30UnXWxr3PNBQlNr0tnkQqk7fHvknHSPuPJgZYlkaGUypnHZxrouYr3wyqCTa/PgKUxMhZEta0OZmPLHjvezV2Ue0DG6rlBJvGpJHEEZRYeHsrzeodRVFqqiuR/p/TnfU7ZM5P077wfJmIHsHh9IeAprJe6O8WxVrI7CZ9Ttjc22to+AwuH86WsiuVs2r40gtlACoAAt1rPzyxfwsL5ZoAedyMa5jgWPMZbR9mFFyWAFrAanh/wCVuIRhOmNcuVrkwM/IsiUo/nglW8TYhJB6SJI5GC2EgKXQFstgc2gLHh4UY+JVjxcafjyTmTvsadvPGh83T21jhDJ6I2KGHN+17LtWS9tfVsAxW1z4WqLcSmyanOO2vs4rndGHYnpEY9OFh4aWuttQbjVmGul6ZfZBNy9FNdFneu3ljltzESqwOI7VWt3TKSTYG9h2rSEAZr2FhqNNRSGLbjTm1TJb/BfkStXxtRubE25LkcRXIFu07q8lK8gOAJDaGxK87Vzk10WS3P2X4tl8FqHo5r0z7Yvs2f3fn/KP71GXxTpeizDTd+37Ov8AUuS32xtL6tB50lZH1wjaf6F+oAVAAFutXP754v4WE8upXsBl3H307JsPNreLsmsHyk5SCQrC+W40PjWron8TL1WKjI8li2tk66Vumg4vErN3gERVHfLjTMQULohBuQD+FMRtG+s5VWf2+Bduh16N+nv0bC4jD99jKTlImYFe5l0VY2XS3NgTYX5135TO/pZ/kgOyd7CsqSd0FGU66aqQeOr6+IXNXM5qacS2qicJKWySb89K4mjgUBFeLtczK7kuWKm7GRVIHd07xY31K143TcVUXSmevlWQvr7EuT63I6VhErodbsGHfIv3ctvUlOnK2Qi5AbUmrb13SbKcL9iDrly2cu6Td4M2Em5ZgdNObXtoBf38TzvxqzJs/a7QxYfvdxZjqUm+WNp/VoPNes0vRqmGFoIFQABTrVj++eL+HhfKoA4vgdt2VRfkPDwHjXt1WpRPEujzyja/Xnt/P/LKK6U9+hXwL6WjP69+336j7tB+JrrvOvB/Zn9e+77gPzNHe/aI/T74MNt33/lXcp/HaDxfSMNt6q67Yv2CpaW/sa95dsXhddOHtvS10+9PtHMevtkmy6vUn/8AMbS+rQ+a9eV7PYXoMRQAqAAJ9ar888Z8PC+VQBW7CzkkIod3NgqqCzEngFVQSSfAA8Keg/oUcN8s2tpQSRkLKk0LEXCyROjEcLgSBbi/hXVjcSvx7PbBbPmdS8ceIlQcWSF2QG19WRSoIGtr0JNxIcNGmu0BYWvf2DT76qT1/IlVvW0emLZ1sHWSMm9g6Mt7HKbZgL2Oh8DpUzmo67SfFpb0e+y9nTSAmKPETBfXMUMkgX+YorBTbXW1dTyPE0pa/wDSfB3r4jRj8ZdWGvA3+zQ3+3SuZSXbx9lldbi9Mv11KLfLO0vq0XmtSa9DPrgMXQAqAAJ9ap888Z8PC+VQBBOguTCYfFYXGTSKssTh7hhZbgqO6dDlDE8Naapmoy3IXvjKUdQO59Pe+ex8fiYZZZDIYo2AIl0u8hZrZSvLKLcBrTOVdCz+ItiVTr33k/6BemzYuB2ZiMDGwyytIwDy95S0YQ9kzZmu1rm5PK1ta5rvjGOmWWVSk9o4psbY276TxyFQwV1LA41ypAIv3SSvDkQRSrn8tlna1W0uGPPTxtfY+JnVkdZY1DZAcQVyZmzMAY8ha7d43J14Wq/IthPXahTCrug35nv8C6EelPB4JJIYpEhgaSOaQCe7OyLa2Z8xKtYXBNqxPV8PJyLIyofC/LN50zJw6ceUbo/LjTK49Juz8Oe0nhZQzPIxXtMxIdmbQciCeQArRUdyqjGftGcyHGVndD0XH6lE/LW0fq0XnGr2VBjqgBUAAi62fY5TfGdiQRNBhHW19FtJHZrgWbNETpcWI14gAFNc1SAgaAEDQA84jEwejqFEoxN++xI7LL7Nb3/6j3mjYDNeoAV6AFegAlPUlbIJ2ptWe4Cx4fDKRzJkllItpaw7M31HEcakAv1QB//Z"/>
          <p:cNvSpPr>
            <a:spLocks noChangeAspect="1" noChangeArrowheads="1"/>
          </p:cNvSpPr>
          <p:nvPr/>
        </p:nvSpPr>
        <p:spPr bwMode="auto">
          <a:xfrm>
            <a:off x="460375" y="-84138"/>
            <a:ext cx="819150"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1985" y="1600201"/>
            <a:ext cx="1618615" cy="2100562"/>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84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07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Four </a:t>
            </a:r>
            <a:r>
              <a:rPr lang="en-US" sz="3800" dirty="0">
                <a:solidFill>
                  <a:srgbClr val="FFFFFF"/>
                </a:solidFill>
                <a:latin typeface="Comic Sans MS" pitchFamily="66" charset="0"/>
              </a:rPr>
              <a:t>C</a:t>
            </a:r>
            <a:r>
              <a:rPr lang="en-US" sz="3800" dirty="0" smtClean="0">
                <a:solidFill>
                  <a:srgbClr val="FFFFFF"/>
                </a:solidFill>
                <a:latin typeface="Comic Sans MS" pitchFamily="66" charset="0"/>
              </a:rPr>
              <a:t>ategories of IP law</a:t>
            </a:r>
            <a:endParaRPr lang="en-US" sz="3800" dirty="0">
              <a:solidFill>
                <a:srgbClr val="FFFFFF"/>
              </a:solidFill>
              <a:latin typeface="Comic Sans MS" pitchFamily="66" charset="0"/>
            </a:endParaRPr>
          </a:p>
        </p:txBody>
      </p:sp>
      <p:sp>
        <p:nvSpPr>
          <p:cNvPr id="840708" name="Text Box 4"/>
          <p:cNvSpPr txBox="1">
            <a:spLocks noChangeArrowheads="1"/>
          </p:cNvSpPr>
          <p:nvPr/>
        </p:nvSpPr>
        <p:spPr bwMode="auto">
          <a:xfrm>
            <a:off x="0" y="2310825"/>
            <a:ext cx="8839200" cy="584775"/>
          </a:xfrm>
          <a:prstGeom prst="rect">
            <a:avLst/>
          </a:prstGeom>
          <a:noFill/>
          <a:ln w="9525">
            <a:noFill/>
            <a:miter lim="800000"/>
            <a:headEnd/>
            <a:tailEnd/>
          </a:ln>
        </p:spPr>
        <p:txBody>
          <a:bodyPr>
            <a:spAutoFit/>
          </a:bodyPr>
          <a:lstStyle/>
          <a:p>
            <a:pPr marL="914400" lvl="1" indent="-457200">
              <a:buClr>
                <a:srgbClr val="C00000"/>
              </a:buClr>
              <a:buFont typeface="Wingdings" pitchFamily="2" charset="2"/>
              <a:buChar char="ü"/>
              <a:tabLst>
                <a:tab pos="0" algn="l"/>
              </a:tabLst>
              <a:defRPr/>
            </a:pPr>
            <a:r>
              <a:rPr lang="en-US" sz="3000" b="1" dirty="0">
                <a:latin typeface="Times New Roman" pitchFamily="18" charset="0"/>
              </a:rPr>
              <a:t> </a:t>
            </a:r>
            <a:r>
              <a:rPr lang="en-US" sz="3200" dirty="0" smtClean="0">
                <a:latin typeface="Comic Sans MS" pitchFamily="66" charset="0"/>
              </a:rPr>
              <a:t>Patent Law - Inventions </a:t>
            </a:r>
            <a:endParaRPr lang="en-US" sz="3200" dirty="0">
              <a:latin typeface="Comic Sans MS" pitchFamily="66" charset="0"/>
            </a:endParaRPr>
          </a:p>
        </p:txBody>
      </p:sp>
      <p:sp>
        <p:nvSpPr>
          <p:cNvPr id="840710" name="Text Box 6"/>
          <p:cNvSpPr txBox="1">
            <a:spLocks noChangeArrowheads="1"/>
          </p:cNvSpPr>
          <p:nvPr/>
        </p:nvSpPr>
        <p:spPr bwMode="auto">
          <a:xfrm>
            <a:off x="0" y="2895601"/>
            <a:ext cx="8829040" cy="1668149"/>
          </a:xfrm>
          <a:prstGeom prst="rect">
            <a:avLst/>
          </a:prstGeom>
          <a:noFill/>
          <a:ln w="9525">
            <a:noFill/>
            <a:miter lim="800000"/>
            <a:headEnd/>
            <a:tailEnd/>
          </a:ln>
        </p:spPr>
        <p:txBody>
          <a:bodyPr wrap="square">
            <a:spAutoFit/>
          </a:bodyPr>
          <a:lstStyle/>
          <a:p>
            <a:pPr marL="908050" lvl="1" indent="-457200" defTabSz="1087438">
              <a:spcBef>
                <a:spcPct val="10000"/>
              </a:spcBef>
              <a:buClr>
                <a:srgbClr val="C00000"/>
              </a:buClr>
              <a:buFont typeface="Wingdings" pitchFamily="2" charset="2"/>
              <a:buChar char="ü"/>
              <a:defRPr/>
            </a:pPr>
            <a:r>
              <a:rPr lang="en-US" sz="2800" dirty="0" smtClean="0">
                <a:latin typeface="Comic Sans MS" pitchFamily="66" charset="0"/>
              </a:rPr>
              <a:t> </a:t>
            </a:r>
            <a:r>
              <a:rPr lang="en-US" sz="3200" dirty="0" smtClean="0">
                <a:latin typeface="Comic Sans MS" pitchFamily="66" charset="0"/>
              </a:rPr>
              <a:t>Copyright Law – Creative works</a:t>
            </a:r>
            <a:endParaRPr lang="en-US" sz="3200" dirty="0">
              <a:latin typeface="Comic Sans MS" pitchFamily="66" charset="0"/>
            </a:endParaRPr>
          </a:p>
          <a:p>
            <a:pPr marL="908050" lvl="1" indent="-457200" defTabSz="1087438">
              <a:spcBef>
                <a:spcPct val="10000"/>
              </a:spcBef>
              <a:buClr>
                <a:srgbClr val="C00000"/>
              </a:buClr>
              <a:buFont typeface="Wingdings" pitchFamily="2" charset="2"/>
              <a:buChar char="ü"/>
              <a:defRPr/>
            </a:pPr>
            <a:r>
              <a:rPr lang="en-US" sz="3200" dirty="0" smtClean="0">
                <a:latin typeface="Comic Sans MS" pitchFamily="66" charset="0"/>
              </a:rPr>
              <a:t> Trademark Law – Marks, symbols, words</a:t>
            </a:r>
            <a:endParaRPr lang="en-US" sz="3200" dirty="0">
              <a:latin typeface="Comic Sans MS" pitchFamily="66" charset="0"/>
            </a:endParaRPr>
          </a:p>
          <a:p>
            <a:pPr marL="908050" lvl="1" indent="-457200" defTabSz="1087438">
              <a:spcBef>
                <a:spcPct val="10000"/>
              </a:spcBef>
              <a:buClr>
                <a:srgbClr val="C00000"/>
              </a:buClr>
              <a:buFont typeface="Wingdings" pitchFamily="2" charset="2"/>
              <a:buChar char="ü"/>
              <a:defRPr/>
            </a:pPr>
            <a:r>
              <a:rPr lang="en-US" sz="3200" dirty="0" smtClean="0">
                <a:latin typeface="Comic Sans MS" pitchFamily="66" charset="0"/>
              </a:rPr>
              <a:t> Trade </a:t>
            </a:r>
            <a:r>
              <a:rPr lang="en-US" sz="3200" dirty="0">
                <a:latin typeface="Comic Sans MS" pitchFamily="66" charset="0"/>
              </a:rPr>
              <a:t>Secret </a:t>
            </a:r>
            <a:r>
              <a:rPr lang="en-US" sz="3200" dirty="0" smtClean="0">
                <a:latin typeface="Comic Sans MS" pitchFamily="66" charset="0"/>
              </a:rPr>
              <a:t>Law - ???</a:t>
            </a:r>
            <a:endParaRPr lang="en-US" sz="3200" dirty="0">
              <a:latin typeface="Comic Sans MS" pitchFamily="66" charset="0"/>
            </a:endParaRPr>
          </a:p>
        </p:txBody>
      </p:sp>
      <p:sp>
        <p:nvSpPr>
          <p:cNvPr id="2" name="Rectangle 1"/>
          <p:cNvSpPr/>
          <p:nvPr/>
        </p:nvSpPr>
        <p:spPr>
          <a:xfrm>
            <a:off x="0" y="1143000"/>
            <a:ext cx="9144000" cy="1015663"/>
          </a:xfrm>
          <a:prstGeom prst="rect">
            <a:avLst/>
          </a:prstGeom>
        </p:spPr>
        <p:txBody>
          <a:bodyPr wrap="square">
            <a:spAutoFit/>
          </a:bodyPr>
          <a:lstStyle/>
          <a:p>
            <a:pPr algn="ctr">
              <a:spcBef>
                <a:spcPct val="50000"/>
              </a:spcBef>
            </a:pPr>
            <a:r>
              <a:rPr lang="en-US" sz="3000" dirty="0" smtClean="0">
                <a:latin typeface="Comic Sans MS" pitchFamily="66" charset="0"/>
              </a:rPr>
              <a:t>Each protects a different form </a:t>
            </a:r>
            <a:r>
              <a:rPr lang="en-US" sz="3000" dirty="0">
                <a:latin typeface="Comic Sans MS" pitchFamily="66" charset="0"/>
              </a:rPr>
              <a:t>of IP and each extends different </a:t>
            </a:r>
            <a:r>
              <a:rPr lang="en-US" sz="3000" dirty="0" smtClean="0">
                <a:latin typeface="Comic Sans MS" pitchFamily="66" charset="0"/>
              </a:rPr>
              <a:t>rights to the author/inventor. </a:t>
            </a:r>
            <a:endParaRPr lang="en-US" sz="3000" dirty="0">
              <a:latin typeface="Comic Sans MS" pitchFamily="66" charset="0"/>
            </a:endParaRPr>
          </a:p>
        </p:txBody>
      </p:sp>
      <p:sp>
        <p:nvSpPr>
          <p:cNvPr id="3" name="Rounded Rectangle 2"/>
          <p:cNvSpPr/>
          <p:nvPr/>
        </p:nvSpPr>
        <p:spPr bwMode="auto">
          <a:xfrm>
            <a:off x="304800" y="4648200"/>
            <a:ext cx="8524240" cy="16002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800" dirty="0">
                <a:solidFill>
                  <a:srgbClr val="FFFFFF"/>
                </a:solidFill>
                <a:latin typeface="Comic Sans MS" pitchFamily="66" charset="0"/>
              </a:rPr>
              <a:t>E</a:t>
            </a:r>
            <a:r>
              <a:rPr lang="en-US" sz="2800" dirty="0" smtClean="0">
                <a:solidFill>
                  <a:srgbClr val="FFFFFF"/>
                </a:solidFill>
                <a:latin typeface="Comic Sans MS" pitchFamily="66" charset="0"/>
              </a:rPr>
              <a:t>ach category will be examined in detail starting with patent law.  We’ll look at the impact of the  Leahy-Smith America Invents Act as we go!</a:t>
            </a:r>
            <a:endParaRPr kumimoji="0" lang="en-US" sz="2800" b="0" i="0" u="none" strike="noStrike" cap="none" normalizeH="0" baseline="0" dirty="0" smtClean="0">
              <a:ln>
                <a:noFill/>
              </a:ln>
              <a:solidFill>
                <a:srgbClr val="FFFFFF"/>
              </a:solidFill>
              <a:effectLst/>
              <a:latin typeface="Comic Sans MS" pitchFamily="66" charset="0"/>
            </a:endParaRPr>
          </a:p>
        </p:txBody>
      </p:sp>
    </p:spTree>
    <p:extLst>
      <p:ext uri="{BB962C8B-B14F-4D97-AF65-F5344CB8AC3E}">
        <p14:creationId xmlns:p14="http://schemas.microsoft.com/office/powerpoint/2010/main" val="294256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6"/>
          <p:cNvSpPr txBox="1">
            <a:spLocks noChangeArrowheads="1"/>
          </p:cNvSpPr>
          <p:nvPr/>
        </p:nvSpPr>
        <p:spPr bwMode="auto">
          <a:xfrm>
            <a:off x="152400" y="313492"/>
            <a:ext cx="8839200" cy="677108"/>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800" dirty="0">
                <a:solidFill>
                  <a:srgbClr val="FFFFFF"/>
                </a:solidFill>
                <a:latin typeface="Comic Sans MS" pitchFamily="66" charset="0"/>
              </a:rPr>
              <a:t>Two Common Patent Misconceptions</a:t>
            </a:r>
          </a:p>
        </p:txBody>
      </p:sp>
      <p:sp>
        <p:nvSpPr>
          <p:cNvPr id="79875" name="Text Box 7"/>
          <p:cNvSpPr txBox="1">
            <a:spLocks noChangeArrowheads="1"/>
          </p:cNvSpPr>
          <p:nvPr/>
        </p:nvSpPr>
        <p:spPr bwMode="auto">
          <a:xfrm>
            <a:off x="152400" y="1143000"/>
            <a:ext cx="8763000" cy="1077913"/>
          </a:xfrm>
          <a:prstGeom prst="rect">
            <a:avLst/>
          </a:prstGeom>
          <a:noFill/>
          <a:ln w="9525">
            <a:noFill/>
            <a:miter lim="800000"/>
            <a:headEnd/>
            <a:tailEnd/>
          </a:ln>
        </p:spPr>
        <p:txBody>
          <a:bodyPr>
            <a:spAutoFit/>
          </a:bodyPr>
          <a:lstStyle/>
          <a:p>
            <a:pPr marL="742950" indent="-742950">
              <a:spcBef>
                <a:spcPct val="50000"/>
              </a:spcBef>
              <a:buFont typeface="Arial" charset="0"/>
              <a:buAutoNum type="arabicPeriod"/>
            </a:pPr>
            <a:r>
              <a:rPr lang="en-US" sz="3200" dirty="0">
                <a:latin typeface="Comic Sans MS" pitchFamily="66" charset="0"/>
              </a:rPr>
              <a:t>If a product is patented, it is bound to be superior to other products.</a:t>
            </a:r>
            <a:endParaRPr lang="en-US" sz="3200" u="sng" dirty="0">
              <a:latin typeface="Comic Sans MS" pitchFamily="66" charset="0"/>
            </a:endParaRPr>
          </a:p>
        </p:txBody>
      </p:sp>
      <p:sp>
        <p:nvSpPr>
          <p:cNvPr id="79876" name="Text Box 9"/>
          <p:cNvSpPr txBox="1">
            <a:spLocks noChangeArrowheads="1"/>
          </p:cNvSpPr>
          <p:nvPr/>
        </p:nvSpPr>
        <p:spPr bwMode="auto">
          <a:xfrm>
            <a:off x="0" y="2362200"/>
            <a:ext cx="9144000" cy="1384300"/>
          </a:xfrm>
          <a:prstGeom prst="rect">
            <a:avLst/>
          </a:prstGeom>
          <a:noFill/>
          <a:ln w="9525">
            <a:noFill/>
            <a:miter lim="800000"/>
            <a:headEnd/>
            <a:tailEnd/>
          </a:ln>
        </p:spPr>
        <p:txBody>
          <a:bodyPr>
            <a:spAutoFit/>
          </a:bodyPr>
          <a:lstStyle/>
          <a:p>
            <a:pPr marL="508000" lvl="1" indent="-6350">
              <a:defRPr/>
            </a:pPr>
            <a:r>
              <a:rPr lang="en-US" sz="2800" b="1" i="1" dirty="0">
                <a:solidFill>
                  <a:srgbClr val="1C9903"/>
                </a:solidFill>
                <a:latin typeface="Times New Roman" pitchFamily="18" charset="0"/>
              </a:rPr>
              <a:t>	</a:t>
            </a:r>
            <a:r>
              <a:rPr lang="en-US" sz="2800" b="1" i="1" dirty="0">
                <a:solidFill>
                  <a:srgbClr val="C00000"/>
                </a:solidFill>
                <a:latin typeface="Times New Roman" pitchFamily="18" charset="0"/>
              </a:rPr>
              <a:t>	 </a:t>
            </a:r>
            <a:r>
              <a:rPr lang="en-US" sz="2800" b="1" i="1" dirty="0" smtClean="0">
                <a:solidFill>
                  <a:srgbClr val="C00000"/>
                </a:solidFill>
                <a:latin typeface="Times New Roman" pitchFamily="18" charset="0"/>
              </a:rPr>
              <a:t> </a:t>
            </a:r>
            <a:r>
              <a:rPr lang="en-US" sz="2800" b="1" u="sng" dirty="0" smtClean="0">
                <a:solidFill>
                  <a:srgbClr val="C00000"/>
                </a:solidFill>
                <a:latin typeface="Comic Sans MS" pitchFamily="66" charset="0"/>
              </a:rPr>
              <a:t>Fact</a:t>
            </a:r>
            <a:r>
              <a:rPr lang="en-US" sz="2800" dirty="0" smtClean="0">
                <a:solidFill>
                  <a:srgbClr val="C00000"/>
                </a:solidFill>
                <a:latin typeface="Comic Sans MS" pitchFamily="66" charset="0"/>
              </a:rPr>
              <a:t> </a:t>
            </a:r>
            <a:r>
              <a:rPr lang="en-US" sz="2800" dirty="0">
                <a:latin typeface="Comic Sans MS" pitchFamily="66" charset="0"/>
              </a:rPr>
              <a:t>– a patent merely means the invention is 	</a:t>
            </a:r>
            <a:r>
              <a:rPr lang="en-US" sz="2800" dirty="0" smtClean="0">
                <a:latin typeface="Comic Sans MS" pitchFamily="66" charset="0"/>
              </a:rPr>
              <a:t>  different </a:t>
            </a:r>
            <a:r>
              <a:rPr lang="en-US" sz="2800" dirty="0">
                <a:latin typeface="Comic Sans MS" pitchFamily="66" charset="0"/>
              </a:rPr>
              <a:t>from similar products, </a:t>
            </a:r>
            <a:r>
              <a:rPr lang="en-US" sz="2800" dirty="0" smtClean="0">
                <a:latin typeface="Comic Sans MS" pitchFamily="66" charset="0"/>
              </a:rPr>
              <a:t>not 		  	  necessarily </a:t>
            </a:r>
            <a:r>
              <a:rPr lang="en-US" sz="2800" dirty="0">
                <a:latin typeface="Comic Sans MS" pitchFamily="66" charset="0"/>
              </a:rPr>
              <a:t>superior.</a:t>
            </a:r>
            <a:endParaRPr lang="en-US" sz="2800" b="1" u="sng" dirty="0">
              <a:latin typeface="Comic Sans MS" pitchFamily="66" charset="0"/>
            </a:endParaRPr>
          </a:p>
        </p:txBody>
      </p:sp>
      <p:sp>
        <p:nvSpPr>
          <p:cNvPr id="79877" name="Text Box 10"/>
          <p:cNvSpPr txBox="1">
            <a:spLocks noChangeArrowheads="1"/>
          </p:cNvSpPr>
          <p:nvPr/>
        </p:nvSpPr>
        <p:spPr bwMode="auto">
          <a:xfrm>
            <a:off x="152400" y="3962400"/>
            <a:ext cx="8763000" cy="3016210"/>
          </a:xfrm>
          <a:prstGeom prst="rect">
            <a:avLst/>
          </a:prstGeom>
          <a:noFill/>
          <a:ln w="9525">
            <a:noFill/>
            <a:miter lim="800000"/>
            <a:headEnd/>
            <a:tailEnd/>
          </a:ln>
        </p:spPr>
        <p:txBody>
          <a:bodyPr>
            <a:spAutoFit/>
          </a:bodyPr>
          <a:lstStyle/>
          <a:p>
            <a:pPr marL="514350" indent="-514350">
              <a:spcBef>
                <a:spcPct val="50000"/>
              </a:spcBef>
              <a:buFont typeface="+mj-lt"/>
              <a:buAutoNum type="arabicPeriod" startAt="2"/>
              <a:defRPr/>
            </a:pPr>
            <a:r>
              <a:rPr lang="en-US" sz="3200" dirty="0" smtClean="0">
                <a:latin typeface="Comic Sans MS" pitchFamily="66" charset="0"/>
              </a:rPr>
              <a:t> Once </a:t>
            </a:r>
            <a:r>
              <a:rPr lang="en-US" sz="3200" dirty="0">
                <a:latin typeface="Comic Sans MS" pitchFamily="66" charset="0"/>
              </a:rPr>
              <a:t>a patent issues, you’ll make </a:t>
            </a:r>
            <a:r>
              <a:rPr lang="en-US" sz="3200" dirty="0" smtClean="0">
                <a:latin typeface="Comic Sans MS" pitchFamily="66" charset="0"/>
              </a:rPr>
              <a:t>money.</a:t>
            </a:r>
          </a:p>
          <a:p>
            <a:pPr>
              <a:spcBef>
                <a:spcPct val="50000"/>
              </a:spcBef>
              <a:defRPr/>
            </a:pPr>
            <a:r>
              <a:rPr lang="en-US" sz="3200" dirty="0" smtClean="0">
                <a:latin typeface="Comic Sans MS" pitchFamily="66" charset="0"/>
              </a:rPr>
              <a:t>	</a:t>
            </a:r>
            <a:r>
              <a:rPr lang="en-US" sz="2800" b="1" u="sng" dirty="0" smtClean="0">
                <a:solidFill>
                  <a:srgbClr val="C00000"/>
                </a:solidFill>
                <a:latin typeface="Comic Sans MS" pitchFamily="66" charset="0"/>
              </a:rPr>
              <a:t>Fact</a:t>
            </a:r>
            <a:r>
              <a:rPr lang="en-US" sz="2800" dirty="0" smtClean="0">
                <a:solidFill>
                  <a:srgbClr val="1C9903"/>
                </a:solidFill>
                <a:latin typeface="Comic Sans MS" pitchFamily="66" charset="0"/>
              </a:rPr>
              <a:t> </a:t>
            </a:r>
            <a:r>
              <a:rPr lang="en-US" sz="2800" dirty="0" smtClean="0">
                <a:latin typeface="Comic Sans MS" pitchFamily="66" charset="0"/>
              </a:rPr>
              <a:t>– less than 5% of all U.S. patents 	produce enough revenue to pay for their 	prosecution costs.</a:t>
            </a:r>
            <a:endParaRPr lang="en-US" sz="2800" b="1" u="sng" dirty="0">
              <a:latin typeface="Comic Sans MS" pitchFamily="66" charset="0"/>
            </a:endParaRPr>
          </a:p>
          <a:p>
            <a:pPr marL="514350" indent="-514350">
              <a:spcBef>
                <a:spcPct val="50000"/>
              </a:spcBef>
              <a:defRPr/>
            </a:pPr>
            <a:endParaRPr lang="en-US" sz="3600" b="1" u="sng" dirty="0">
              <a:latin typeface="Times New Roman" pitchFamily="18" charset="0"/>
            </a:endParaRPr>
          </a:p>
        </p:txBody>
      </p:sp>
    </p:spTree>
    <p:extLst>
      <p:ext uri="{BB962C8B-B14F-4D97-AF65-F5344CB8AC3E}">
        <p14:creationId xmlns:p14="http://schemas.microsoft.com/office/powerpoint/2010/main" val="3289808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87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5" name="Text Box 7"/>
          <p:cNvSpPr txBox="1">
            <a:spLocks noChangeArrowheads="1"/>
          </p:cNvSpPr>
          <p:nvPr/>
        </p:nvSpPr>
        <p:spPr bwMode="auto">
          <a:xfrm>
            <a:off x="76200" y="1295400"/>
            <a:ext cx="8839200" cy="4370427"/>
          </a:xfrm>
          <a:prstGeom prst="rect">
            <a:avLst/>
          </a:prstGeom>
          <a:noFill/>
          <a:ln w="9525">
            <a:noFill/>
            <a:miter lim="800000"/>
            <a:headEnd/>
            <a:tailEnd/>
          </a:ln>
        </p:spPr>
        <p:txBody>
          <a:bodyPr>
            <a:spAutoFit/>
          </a:bodyPr>
          <a:lstStyle/>
          <a:p>
            <a:pPr>
              <a:spcBef>
                <a:spcPct val="50000"/>
              </a:spcBef>
              <a:buClr>
                <a:schemeClr val="accent6">
                  <a:lumMod val="50000"/>
                </a:schemeClr>
              </a:buClr>
              <a:defRPr/>
            </a:pPr>
            <a:r>
              <a:rPr lang="en-US" sz="3200" dirty="0">
                <a:latin typeface="Comic Sans MS" pitchFamily="66" charset="0"/>
              </a:rPr>
              <a:t>Any product of the human mind that </a:t>
            </a:r>
            <a:r>
              <a:rPr lang="en-US" sz="3200" u="sng" dirty="0">
                <a:latin typeface="Comic Sans MS" pitchFamily="66" charset="0"/>
              </a:rPr>
              <a:t>has value in the marketplace</a:t>
            </a:r>
            <a:r>
              <a:rPr lang="en-US" sz="3200" dirty="0">
                <a:latin typeface="Comic Sans MS" pitchFamily="66" charset="0"/>
              </a:rPr>
              <a:t>:</a:t>
            </a:r>
          </a:p>
          <a:p>
            <a:pPr>
              <a:spcBef>
                <a:spcPct val="50000"/>
              </a:spcBef>
              <a:buClr>
                <a:schemeClr val="accent6">
                  <a:lumMod val="50000"/>
                </a:schemeClr>
              </a:buClr>
              <a:defRPr/>
            </a:pPr>
            <a:endParaRPr lang="en-US" sz="1200" b="1" dirty="0" smtClean="0">
              <a:latin typeface="Comic Sans MS" pitchFamily="66" charset="0"/>
            </a:endParaRPr>
          </a:p>
          <a:p>
            <a:pPr marL="974725" lvl="1" indent="-457200">
              <a:buClr>
                <a:srgbClr val="C00000"/>
              </a:buClr>
              <a:buFont typeface="Wingdings" pitchFamily="2" charset="2"/>
              <a:buChar char="ü"/>
              <a:tabLst>
                <a:tab pos="741363" algn="l"/>
              </a:tabLst>
              <a:defRPr/>
            </a:pPr>
            <a:r>
              <a:rPr lang="en-US" sz="2800" dirty="0" smtClean="0">
                <a:latin typeface="Comic Sans MS" pitchFamily="66" charset="0"/>
              </a:rPr>
              <a:t>Idea</a:t>
            </a:r>
          </a:p>
          <a:p>
            <a:pPr marL="914400" lvl="1" indent="-457200">
              <a:buClr>
                <a:srgbClr val="C00000"/>
              </a:buClr>
              <a:buFont typeface="Wingdings" pitchFamily="2" charset="2"/>
              <a:buChar char="ü"/>
              <a:tabLst>
                <a:tab pos="741363" algn="l"/>
              </a:tabLst>
              <a:defRPr/>
            </a:pPr>
            <a:r>
              <a:rPr lang="en-US" sz="2800" dirty="0" smtClean="0">
                <a:latin typeface="Comic Sans MS" pitchFamily="66" charset="0"/>
              </a:rPr>
              <a:t> Invention</a:t>
            </a:r>
          </a:p>
          <a:p>
            <a:pPr marL="914400" lvl="1" indent="-457200">
              <a:buClr>
                <a:srgbClr val="C00000"/>
              </a:buClr>
              <a:buFont typeface="Wingdings" pitchFamily="2" charset="2"/>
              <a:buChar char="ü"/>
              <a:tabLst>
                <a:tab pos="741363" algn="l"/>
              </a:tabLst>
              <a:defRPr/>
            </a:pPr>
            <a:r>
              <a:rPr lang="en-US" sz="2800" dirty="0" smtClean="0">
                <a:latin typeface="Comic Sans MS" pitchFamily="66" charset="0"/>
              </a:rPr>
              <a:t> Expression</a:t>
            </a:r>
            <a:endParaRPr lang="en-US" sz="2800" dirty="0">
              <a:latin typeface="Comic Sans MS" pitchFamily="66" charset="0"/>
            </a:endParaRPr>
          </a:p>
          <a:p>
            <a:pPr marL="914400" lvl="1" indent="-457200">
              <a:buClr>
                <a:srgbClr val="C00000"/>
              </a:buClr>
              <a:buFont typeface="Wingdings" pitchFamily="2" charset="2"/>
              <a:buChar char="ü"/>
              <a:tabLst>
                <a:tab pos="741363" algn="l"/>
              </a:tabLst>
              <a:defRPr/>
            </a:pPr>
            <a:r>
              <a:rPr lang="en-US" sz="2800" dirty="0">
                <a:latin typeface="Comic Sans MS" pitchFamily="66" charset="0"/>
              </a:rPr>
              <a:t> </a:t>
            </a:r>
            <a:r>
              <a:rPr lang="en-US" sz="2800" dirty="0" smtClean="0">
                <a:latin typeface="Comic Sans MS" pitchFamily="66" charset="0"/>
              </a:rPr>
              <a:t>Unique </a:t>
            </a:r>
            <a:r>
              <a:rPr lang="en-US" sz="2800" dirty="0">
                <a:latin typeface="Comic Sans MS" pitchFamily="66" charset="0"/>
              </a:rPr>
              <a:t>Name</a:t>
            </a:r>
          </a:p>
          <a:p>
            <a:pPr marL="914400" lvl="1" indent="-457200">
              <a:buClr>
                <a:srgbClr val="C00000"/>
              </a:buClr>
              <a:buFont typeface="Wingdings" pitchFamily="2" charset="2"/>
              <a:buChar char="ü"/>
              <a:tabLst>
                <a:tab pos="741363" algn="l"/>
              </a:tabLst>
              <a:defRPr/>
            </a:pPr>
            <a:r>
              <a:rPr lang="en-US" sz="2800" dirty="0">
                <a:latin typeface="Comic Sans MS" pitchFamily="66" charset="0"/>
              </a:rPr>
              <a:t> </a:t>
            </a:r>
            <a:r>
              <a:rPr lang="en-US" sz="2800" dirty="0" smtClean="0">
                <a:latin typeface="Comic Sans MS" pitchFamily="66" charset="0"/>
              </a:rPr>
              <a:t>Business </a:t>
            </a:r>
            <a:r>
              <a:rPr lang="en-US" sz="2800" dirty="0">
                <a:latin typeface="Comic Sans MS" pitchFamily="66" charset="0"/>
              </a:rPr>
              <a:t>Method</a:t>
            </a:r>
          </a:p>
          <a:p>
            <a:pPr marL="914400" lvl="1" indent="-457200">
              <a:buClr>
                <a:srgbClr val="C00000"/>
              </a:buClr>
              <a:buFont typeface="Wingdings" pitchFamily="2" charset="2"/>
              <a:buChar char="ü"/>
              <a:tabLst>
                <a:tab pos="741363" algn="l"/>
              </a:tabLst>
              <a:defRPr/>
            </a:pPr>
            <a:r>
              <a:rPr lang="en-US" sz="2800" dirty="0">
                <a:latin typeface="Comic Sans MS" pitchFamily="66" charset="0"/>
              </a:rPr>
              <a:t> </a:t>
            </a:r>
            <a:r>
              <a:rPr lang="en-US" sz="2800" dirty="0" smtClean="0">
                <a:latin typeface="Comic Sans MS" pitchFamily="66" charset="0"/>
              </a:rPr>
              <a:t>Industrial </a:t>
            </a:r>
            <a:r>
              <a:rPr lang="en-US" sz="2800" dirty="0">
                <a:latin typeface="Comic Sans MS" pitchFamily="66" charset="0"/>
              </a:rPr>
              <a:t>Process</a:t>
            </a:r>
          </a:p>
          <a:p>
            <a:pPr marL="914400" lvl="1" indent="-457200">
              <a:buClr>
                <a:srgbClr val="C00000"/>
              </a:buClr>
              <a:buFont typeface="Wingdings" pitchFamily="2" charset="2"/>
              <a:buChar char="ü"/>
              <a:tabLst>
                <a:tab pos="741363" algn="l"/>
              </a:tabLst>
              <a:defRPr/>
            </a:pPr>
            <a:r>
              <a:rPr lang="en-US" sz="2800" dirty="0">
                <a:latin typeface="Comic Sans MS" pitchFamily="66" charset="0"/>
              </a:rPr>
              <a:t> </a:t>
            </a:r>
            <a:r>
              <a:rPr lang="en-US" sz="2800" dirty="0" smtClean="0">
                <a:latin typeface="Comic Sans MS" pitchFamily="66" charset="0"/>
              </a:rPr>
              <a:t>Chemical </a:t>
            </a:r>
            <a:r>
              <a:rPr lang="en-US" sz="2800" dirty="0">
                <a:latin typeface="Comic Sans MS" pitchFamily="66" charset="0"/>
              </a:rPr>
              <a:t>Formula</a:t>
            </a:r>
          </a:p>
        </p:txBody>
      </p:sp>
      <p:sp>
        <p:nvSpPr>
          <p:cNvPr id="5" name="Text Box 5"/>
          <p:cNvSpPr txBox="1">
            <a:spLocks noChangeArrowheads="1"/>
          </p:cNvSpPr>
          <p:nvPr/>
        </p:nvSpPr>
        <p:spPr bwMode="auto">
          <a:xfrm>
            <a:off x="381000" y="304800"/>
            <a:ext cx="8534400" cy="677108"/>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3800" dirty="0">
                <a:solidFill>
                  <a:srgbClr val="FFFFFF"/>
                </a:solidFill>
                <a:latin typeface="Comic Sans MS" pitchFamily="66" charset="0"/>
              </a:rPr>
              <a:t>What is Intellectual Property?</a:t>
            </a:r>
          </a:p>
        </p:txBody>
      </p:sp>
      <p:sp>
        <p:nvSpPr>
          <p:cNvPr id="2" name="Rounded Rectangle 1"/>
          <p:cNvSpPr/>
          <p:nvPr/>
        </p:nvSpPr>
        <p:spPr bwMode="auto">
          <a:xfrm>
            <a:off x="5257800" y="2514601"/>
            <a:ext cx="3581400" cy="1066799"/>
          </a:xfrm>
          <a:prstGeom prst="roundRect">
            <a:avLst/>
          </a:prstGeom>
          <a:solidFill>
            <a:schemeClr val="bg1">
              <a:lumMod val="2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2800" u="sng" dirty="0">
                <a:solidFill>
                  <a:srgbClr val="FFFFFF"/>
                </a:solidFill>
                <a:latin typeface="Comic Sans MS" pitchFamily="66" charset="0"/>
              </a:rPr>
              <a:t>and</a:t>
            </a:r>
            <a:r>
              <a:rPr lang="en-US" sz="2800" dirty="0">
                <a:solidFill>
                  <a:srgbClr val="FFFFFF"/>
                </a:solidFill>
                <a:latin typeface="Comic Sans MS" pitchFamily="66" charset="0"/>
              </a:rPr>
              <a:t> can be reduced to a tangible form.</a:t>
            </a:r>
            <a:endParaRPr lang="en-US" sz="2800" u="sng" dirty="0">
              <a:solidFill>
                <a:srgbClr val="FFFFFF"/>
              </a:solidFill>
              <a:latin typeface="Comic Sans MS" pitchFamily="66" charset="0"/>
            </a:endParaRPr>
          </a:p>
        </p:txBody>
      </p:sp>
      <p:sp>
        <p:nvSpPr>
          <p:cNvPr id="3" name="Rounded Rectangle 2"/>
          <p:cNvSpPr/>
          <p:nvPr/>
        </p:nvSpPr>
        <p:spPr bwMode="auto">
          <a:xfrm>
            <a:off x="5257800" y="3962400"/>
            <a:ext cx="3581400" cy="1981200"/>
          </a:xfrm>
          <a:prstGeom prst="roundRect">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Comic Sans MS" pitchFamily="66" charset="0"/>
              </a:rPr>
              <a:t>Abstract</a:t>
            </a:r>
            <a:r>
              <a:rPr kumimoji="0" lang="en-US" sz="2800" b="0" i="0" u="none" strike="noStrike" cap="none" normalizeH="0" dirty="0" smtClean="0">
                <a:ln>
                  <a:noFill/>
                </a:ln>
                <a:solidFill>
                  <a:srgbClr val="FFFFFF"/>
                </a:solidFill>
                <a:effectLst/>
                <a:latin typeface="Comic Sans MS" pitchFamily="66" charset="0"/>
              </a:rPr>
              <a:t> ideas are not subject to IP protection under the law!</a:t>
            </a:r>
            <a:endParaRPr kumimoji="0" lang="en-US" sz="2800" b="0" i="0" u="none" strike="noStrike" cap="none" normalizeH="0" baseline="0" dirty="0" smtClean="0">
              <a:ln>
                <a:noFill/>
              </a:ln>
              <a:solidFill>
                <a:srgbClr val="FFFFFF"/>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66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5" grpId="0" autoUpdateAnimBg="0"/>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U.S. Patent Law</a:t>
            </a:r>
            <a:endParaRPr lang="en-US" sz="3800" dirty="0">
              <a:solidFill>
                <a:srgbClr val="FFFFFF"/>
              </a:solidFill>
              <a:latin typeface="Comic Sans MS" pitchFamily="66" charset="0"/>
            </a:endParaRPr>
          </a:p>
        </p:txBody>
      </p:sp>
      <p:sp>
        <p:nvSpPr>
          <p:cNvPr id="2" name="Rectangle 1"/>
          <p:cNvSpPr/>
          <p:nvPr/>
        </p:nvSpPr>
        <p:spPr>
          <a:xfrm>
            <a:off x="228600" y="1320225"/>
            <a:ext cx="3980180" cy="584775"/>
          </a:xfrm>
          <a:prstGeom prst="rect">
            <a:avLst/>
          </a:prstGeom>
          <a:solidFill>
            <a:schemeClr val="bg1">
              <a:lumMod val="25000"/>
            </a:schemeClr>
          </a:solidFill>
          <a:ln w="38100">
            <a:solidFill>
              <a:schemeClr val="tx1"/>
            </a:solidFill>
          </a:ln>
        </p:spPr>
        <p:txBody>
          <a:bodyPr wrap="square">
            <a:spAutoFit/>
          </a:bodyPr>
          <a:lstStyle/>
          <a:p>
            <a:pPr algn="ctr">
              <a:spcBef>
                <a:spcPct val="50000"/>
              </a:spcBef>
            </a:pPr>
            <a:r>
              <a:rPr lang="en-US" sz="3200" dirty="0" smtClean="0">
                <a:solidFill>
                  <a:srgbClr val="FFFFFF"/>
                </a:solidFill>
                <a:latin typeface="Comic Sans MS" pitchFamily="66" charset="0"/>
              </a:rPr>
              <a:t>What is a patent?</a:t>
            </a:r>
            <a:endParaRPr lang="en-US" sz="3200" dirty="0">
              <a:solidFill>
                <a:srgbClr val="FFFFFF"/>
              </a:solidFill>
              <a:latin typeface="Comic Sans MS" pitchFamily="66" charset="0"/>
            </a:endParaRPr>
          </a:p>
        </p:txBody>
      </p:sp>
      <p:sp>
        <p:nvSpPr>
          <p:cNvPr id="7" name="Rounded Rectangle 6"/>
          <p:cNvSpPr/>
          <p:nvPr/>
        </p:nvSpPr>
        <p:spPr bwMode="auto">
          <a:xfrm>
            <a:off x="4724400" y="1143000"/>
            <a:ext cx="4114800" cy="1087428"/>
          </a:xfrm>
          <a:prstGeom prst="roundRect">
            <a:avLst/>
          </a:prstGeom>
          <a:solidFill>
            <a:schemeClr val="bg1"/>
          </a:solidFill>
          <a:ln w="38100" cap="flat" cmpd="sng" algn="ctr">
            <a:solidFill>
              <a:schemeClr val="bg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a:spcBef>
                <a:spcPct val="50000"/>
              </a:spcBef>
              <a:defRPr/>
            </a:pPr>
            <a:r>
              <a:rPr lang="en-US" sz="3200" dirty="0">
                <a:solidFill>
                  <a:schemeClr val="bg1">
                    <a:lumMod val="25000"/>
                  </a:schemeClr>
                </a:solidFill>
                <a:latin typeface="Comic Sans MS" pitchFamily="66" charset="0"/>
              </a:rPr>
              <a:t>Who can apply for a patent? </a:t>
            </a:r>
          </a:p>
        </p:txBody>
      </p:sp>
      <p:sp>
        <p:nvSpPr>
          <p:cNvPr id="3" name="Rounded Rectangle 2"/>
          <p:cNvSpPr/>
          <p:nvPr/>
        </p:nvSpPr>
        <p:spPr bwMode="auto">
          <a:xfrm>
            <a:off x="228600" y="2334414"/>
            <a:ext cx="3980180" cy="3962400"/>
          </a:xfrm>
          <a:prstGeom prst="roundRect">
            <a:avLst/>
          </a:prstGeom>
          <a:solidFill>
            <a:schemeClr val="bg1"/>
          </a:solidFill>
          <a:ln w="38100" cap="flat" cmpd="sng" algn="ctr">
            <a:solidFill>
              <a:schemeClr val="bg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600" dirty="0" smtClean="0">
                <a:latin typeface="Comic Sans MS" pitchFamily="66" charset="0"/>
              </a:rPr>
              <a:t>Patent - a </a:t>
            </a:r>
            <a:r>
              <a:rPr lang="en-US" sz="2600" dirty="0">
                <a:latin typeface="Comic Sans MS" pitchFamily="66" charset="0"/>
              </a:rPr>
              <a:t>grant made by a government that confers upon the creator of an invention the sole right to make, use, and sell that invention for a set period of time.</a:t>
            </a:r>
            <a:endParaRPr kumimoji="0" lang="en-US" sz="2600" b="0" i="0" u="none" strike="noStrike" cap="none" normalizeH="0" baseline="0" dirty="0" smtClean="0">
              <a:ln>
                <a:noFill/>
              </a:ln>
              <a:effectLst/>
              <a:latin typeface="Comic Sans MS" pitchFamily="66" charset="0"/>
            </a:endParaRPr>
          </a:p>
        </p:txBody>
      </p:sp>
      <p:sp>
        <p:nvSpPr>
          <p:cNvPr id="4" name="Rectangle 3"/>
          <p:cNvSpPr/>
          <p:nvPr/>
        </p:nvSpPr>
        <p:spPr>
          <a:xfrm>
            <a:off x="4343400" y="2382828"/>
            <a:ext cx="4800600" cy="3893374"/>
          </a:xfrm>
          <a:prstGeom prst="rect">
            <a:avLst/>
          </a:prstGeom>
        </p:spPr>
        <p:txBody>
          <a:bodyPr wrap="square">
            <a:spAutoFit/>
          </a:bodyPr>
          <a:lstStyle/>
          <a:p>
            <a:pPr marL="228600" indent="-228600">
              <a:spcBef>
                <a:spcPct val="50000"/>
              </a:spcBef>
              <a:buClr>
                <a:schemeClr val="accent6">
                  <a:lumMod val="50000"/>
                </a:schemeClr>
              </a:buClr>
              <a:defRPr/>
            </a:pPr>
            <a:r>
              <a:rPr lang="en-US" sz="2800" dirty="0" smtClean="0">
                <a:latin typeface="Comic Sans MS" pitchFamily="66" charset="0"/>
              </a:rPr>
              <a:t>  </a:t>
            </a:r>
            <a:r>
              <a:rPr lang="en-US" sz="2400" dirty="0" smtClean="0">
                <a:latin typeface="Comic Sans MS" pitchFamily="66" charset="0"/>
              </a:rPr>
              <a:t>Any </a:t>
            </a:r>
            <a:r>
              <a:rPr lang="en-US" sz="2400" u="sng" dirty="0">
                <a:latin typeface="Comic Sans MS" pitchFamily="66" charset="0"/>
              </a:rPr>
              <a:t>true </a:t>
            </a:r>
            <a:r>
              <a:rPr lang="en-US" sz="2400" u="sng" dirty="0" smtClean="0">
                <a:latin typeface="Comic Sans MS" pitchFamily="66" charset="0"/>
              </a:rPr>
              <a:t>inventor</a:t>
            </a:r>
            <a:r>
              <a:rPr lang="en-US" sz="2400" dirty="0" smtClean="0">
                <a:latin typeface="Comic Sans MS" pitchFamily="66" charset="0"/>
              </a:rPr>
              <a:t> regardless </a:t>
            </a:r>
            <a:r>
              <a:rPr lang="en-US" sz="2400" dirty="0">
                <a:latin typeface="Comic Sans MS" pitchFamily="66" charset="0"/>
              </a:rPr>
              <a:t>of:</a:t>
            </a:r>
          </a:p>
          <a:p>
            <a:pPr>
              <a:spcBef>
                <a:spcPct val="50000"/>
              </a:spcBef>
              <a:buClr>
                <a:schemeClr val="accent6">
                  <a:lumMod val="50000"/>
                </a:schemeClr>
              </a:buClr>
              <a:defRPr/>
            </a:pPr>
            <a:endParaRPr lang="en-US" sz="400" b="1" dirty="0">
              <a:latin typeface="Comic Sans MS" pitchFamily="66" charset="0"/>
            </a:endParaRPr>
          </a:p>
          <a:p>
            <a:pPr lvl="2" indent="-457200">
              <a:spcBef>
                <a:spcPts val="600"/>
              </a:spcBef>
              <a:buClr>
                <a:srgbClr val="C00000"/>
              </a:buClr>
              <a:buFont typeface="Wingdings" pitchFamily="2" charset="2"/>
              <a:buChar char="ü"/>
              <a:defRPr/>
            </a:pPr>
            <a:r>
              <a:rPr lang="en-US" sz="2200" dirty="0">
                <a:latin typeface="Comic Sans MS" pitchFamily="66" charset="0"/>
              </a:rPr>
              <a:t>Age</a:t>
            </a:r>
          </a:p>
          <a:p>
            <a:pPr lvl="2" indent="-457200">
              <a:spcBef>
                <a:spcPts val="600"/>
              </a:spcBef>
              <a:buClr>
                <a:srgbClr val="C00000"/>
              </a:buClr>
              <a:buFont typeface="Wingdings" pitchFamily="2" charset="2"/>
              <a:buChar char="ü"/>
              <a:defRPr/>
            </a:pPr>
            <a:r>
              <a:rPr lang="en-US" sz="2200" dirty="0">
                <a:latin typeface="Comic Sans MS" pitchFamily="66" charset="0"/>
              </a:rPr>
              <a:t>Nationality</a:t>
            </a:r>
          </a:p>
          <a:p>
            <a:pPr lvl="2" indent="-457200">
              <a:spcBef>
                <a:spcPts val="600"/>
              </a:spcBef>
              <a:buClr>
                <a:srgbClr val="C00000"/>
              </a:buClr>
              <a:buFont typeface="Wingdings" pitchFamily="2" charset="2"/>
              <a:buChar char="ü"/>
              <a:defRPr/>
            </a:pPr>
            <a:r>
              <a:rPr lang="en-US" sz="2200" dirty="0">
                <a:latin typeface="Comic Sans MS" pitchFamily="66" charset="0"/>
              </a:rPr>
              <a:t>Mental Competency</a:t>
            </a:r>
          </a:p>
          <a:p>
            <a:pPr lvl="2" indent="-457200">
              <a:spcBef>
                <a:spcPts val="600"/>
              </a:spcBef>
              <a:buClr>
                <a:srgbClr val="C00000"/>
              </a:buClr>
              <a:buFont typeface="Wingdings" pitchFamily="2" charset="2"/>
              <a:buChar char="ü"/>
              <a:defRPr/>
            </a:pPr>
            <a:r>
              <a:rPr lang="en-US" sz="2200" dirty="0">
                <a:latin typeface="Comic Sans MS" pitchFamily="66" charset="0"/>
              </a:rPr>
              <a:t>Incarceration</a:t>
            </a:r>
          </a:p>
          <a:p>
            <a:pPr lvl="2" indent="-457200">
              <a:spcBef>
                <a:spcPts val="600"/>
              </a:spcBef>
              <a:buClr>
                <a:srgbClr val="C00000"/>
              </a:buClr>
              <a:buFont typeface="Wingdings" pitchFamily="2" charset="2"/>
              <a:buChar char="ü"/>
              <a:defRPr/>
            </a:pPr>
            <a:r>
              <a:rPr lang="en-US" sz="2200" dirty="0">
                <a:latin typeface="Comic Sans MS" pitchFamily="66" charset="0"/>
              </a:rPr>
              <a:t>Even deceased persons </a:t>
            </a:r>
          </a:p>
          <a:p>
            <a:pPr marL="457200" lvl="2">
              <a:spcBef>
                <a:spcPts val="600"/>
              </a:spcBef>
              <a:buClr>
                <a:srgbClr val="C00000"/>
              </a:buClr>
              <a:defRPr/>
            </a:pPr>
            <a:r>
              <a:rPr lang="en-US" sz="2200" dirty="0">
                <a:latin typeface="Comic Sans MS" pitchFamily="66" charset="0"/>
              </a:rPr>
              <a:t>	through their legal </a:t>
            </a:r>
          </a:p>
          <a:p>
            <a:pPr marL="457200" lvl="2">
              <a:spcBef>
                <a:spcPts val="600"/>
              </a:spcBef>
              <a:buClr>
                <a:srgbClr val="C00000"/>
              </a:buClr>
              <a:defRPr/>
            </a:pPr>
            <a:r>
              <a:rPr lang="en-US" sz="2200" dirty="0">
                <a:latin typeface="Comic Sans MS" pitchFamily="66" charset="0"/>
              </a:rPr>
              <a:t>	representatives</a:t>
            </a:r>
          </a:p>
        </p:txBody>
      </p:sp>
    </p:spTree>
    <p:extLst>
      <p:ext uri="{BB962C8B-B14F-4D97-AF65-F5344CB8AC3E}">
        <p14:creationId xmlns:p14="http://schemas.microsoft.com/office/powerpoint/2010/main" val="13932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D</a:t>
            </a:r>
            <a:r>
              <a:rPr lang="en-US" sz="3800" dirty="0" smtClean="0">
                <a:solidFill>
                  <a:srgbClr val="FFFFFF"/>
                </a:solidFill>
                <a:latin typeface="Comic Sans MS" pitchFamily="66" charset="0"/>
              </a:rPr>
              <a:t>ifferent type </a:t>
            </a:r>
            <a:r>
              <a:rPr lang="en-US" sz="3800" dirty="0">
                <a:solidFill>
                  <a:srgbClr val="FFFFFF"/>
                </a:solidFill>
                <a:latin typeface="Comic Sans MS" pitchFamily="66" charset="0"/>
              </a:rPr>
              <a:t>of patents?</a:t>
            </a:r>
            <a:endParaRPr lang="en-US" sz="3800" u="sng" dirty="0">
              <a:solidFill>
                <a:srgbClr val="FFFFFF"/>
              </a:solidFill>
              <a:latin typeface="Comic Sans MS" pitchFamily="66" charset="0"/>
            </a:endParaRPr>
          </a:p>
        </p:txBody>
      </p:sp>
      <p:sp>
        <p:nvSpPr>
          <p:cNvPr id="2" name="Rectangle 1"/>
          <p:cNvSpPr/>
          <p:nvPr/>
        </p:nvSpPr>
        <p:spPr>
          <a:xfrm>
            <a:off x="228600" y="1066800"/>
            <a:ext cx="3980180" cy="584775"/>
          </a:xfrm>
          <a:prstGeom prst="rect">
            <a:avLst/>
          </a:prstGeom>
          <a:solidFill>
            <a:schemeClr val="bg1">
              <a:lumMod val="25000"/>
            </a:schemeClr>
          </a:solidFill>
          <a:ln w="38100">
            <a:solidFill>
              <a:schemeClr val="tx1"/>
            </a:solidFill>
          </a:ln>
        </p:spPr>
        <p:txBody>
          <a:bodyPr wrap="square">
            <a:spAutoFit/>
          </a:bodyPr>
          <a:lstStyle/>
          <a:p>
            <a:pPr algn="ctr">
              <a:spcBef>
                <a:spcPct val="50000"/>
              </a:spcBef>
            </a:pPr>
            <a:r>
              <a:rPr lang="en-US" sz="3200" dirty="0" smtClean="0">
                <a:solidFill>
                  <a:srgbClr val="FFFFFF"/>
                </a:solidFill>
                <a:latin typeface="Comic Sans MS" pitchFamily="66" charset="0"/>
              </a:rPr>
              <a:t>Utility patent</a:t>
            </a:r>
            <a:r>
              <a:rPr lang="en-US" sz="3200" dirty="0">
                <a:solidFill>
                  <a:srgbClr val="FFFFFF"/>
                </a:solidFill>
                <a:latin typeface="Comic Sans MS" pitchFamily="66" charset="0"/>
              </a:rPr>
              <a:t>s</a:t>
            </a:r>
          </a:p>
        </p:txBody>
      </p:sp>
      <p:sp>
        <p:nvSpPr>
          <p:cNvPr id="7" name="Rounded Rectangle 6"/>
          <p:cNvSpPr/>
          <p:nvPr/>
        </p:nvSpPr>
        <p:spPr bwMode="auto">
          <a:xfrm>
            <a:off x="4724400" y="1143000"/>
            <a:ext cx="4114800" cy="734198"/>
          </a:xfrm>
          <a:prstGeom prst="roundRect">
            <a:avLst/>
          </a:prstGeom>
          <a:solidFill>
            <a:schemeClr val="bg1"/>
          </a:solidFill>
          <a:ln w="38100" cap="flat" cmpd="sng" algn="ctr">
            <a:solidFill>
              <a:schemeClr val="bg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a:spcBef>
                <a:spcPct val="50000"/>
              </a:spcBef>
              <a:defRPr/>
            </a:pPr>
            <a:r>
              <a:rPr lang="en-US" sz="3200" dirty="0" smtClean="0">
                <a:solidFill>
                  <a:schemeClr val="bg1">
                    <a:lumMod val="25000"/>
                  </a:schemeClr>
                </a:solidFill>
                <a:latin typeface="Comic Sans MS" pitchFamily="66" charset="0"/>
              </a:rPr>
              <a:t>Design patent</a:t>
            </a:r>
            <a:r>
              <a:rPr lang="en-US" sz="3200" dirty="0">
                <a:solidFill>
                  <a:schemeClr val="bg1">
                    <a:lumMod val="25000"/>
                  </a:schemeClr>
                </a:solidFill>
                <a:latin typeface="Comic Sans MS" pitchFamily="66" charset="0"/>
              </a:rPr>
              <a:t>s</a:t>
            </a:r>
            <a:r>
              <a:rPr lang="en-US" sz="3200" dirty="0" smtClean="0">
                <a:solidFill>
                  <a:schemeClr val="bg1">
                    <a:lumMod val="25000"/>
                  </a:schemeClr>
                </a:solidFill>
                <a:latin typeface="Comic Sans MS" pitchFamily="66" charset="0"/>
              </a:rPr>
              <a:t> </a:t>
            </a:r>
            <a:endParaRPr lang="en-US" sz="3200" dirty="0">
              <a:solidFill>
                <a:schemeClr val="bg1">
                  <a:lumMod val="25000"/>
                </a:schemeClr>
              </a:solidFill>
              <a:latin typeface="Comic Sans MS" pitchFamily="66" charset="0"/>
            </a:endParaRPr>
          </a:p>
        </p:txBody>
      </p:sp>
      <p:sp>
        <p:nvSpPr>
          <p:cNvPr id="3" name="Rounded Rectangle 2"/>
          <p:cNvSpPr/>
          <p:nvPr/>
        </p:nvSpPr>
        <p:spPr bwMode="auto">
          <a:xfrm>
            <a:off x="228600" y="1877198"/>
            <a:ext cx="3980180" cy="4523602"/>
          </a:xfrm>
          <a:prstGeom prst="roundRect">
            <a:avLst/>
          </a:prstGeom>
          <a:solidFill>
            <a:schemeClr val="bg1"/>
          </a:solidFill>
          <a:ln w="38100" cap="flat" cmpd="sng" algn="ctr">
            <a:solidFill>
              <a:schemeClr val="bg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dirty="0" smtClean="0">
                <a:latin typeface="Comic Sans MS" pitchFamily="66" charset="0"/>
              </a:rPr>
              <a:t>Cover </a:t>
            </a:r>
            <a:r>
              <a:rPr lang="en-US" sz="2400" dirty="0">
                <a:latin typeface="Comic Sans MS" pitchFamily="66" charset="0"/>
              </a:rPr>
              <a:t>inventions that function in a unique manner to produce a utilitarian result.  </a:t>
            </a:r>
          </a:p>
          <a:p>
            <a:r>
              <a:rPr lang="en-US" sz="2400" dirty="0" smtClean="0">
                <a:latin typeface="Comic Sans MS" pitchFamily="66" charset="0"/>
              </a:rPr>
              <a:t>New </a:t>
            </a:r>
            <a:r>
              <a:rPr lang="en-US" sz="2400" dirty="0">
                <a:latin typeface="Comic Sans MS" pitchFamily="66" charset="0"/>
              </a:rPr>
              <a:t>Drugs</a:t>
            </a:r>
          </a:p>
          <a:p>
            <a:pPr marL="344488" lvl="2" indent="-342900">
              <a:buClr>
                <a:schemeClr val="bg1">
                  <a:lumMod val="25000"/>
                </a:schemeClr>
              </a:buClr>
              <a:buFont typeface="Arial" pitchFamily="34" charset="0"/>
              <a:buChar char="•"/>
              <a:defRPr/>
            </a:pPr>
            <a:r>
              <a:rPr lang="en-US" sz="2000" dirty="0" smtClean="0">
                <a:latin typeface="Comic Sans MS" pitchFamily="66" charset="0"/>
              </a:rPr>
              <a:t>Electronic Circuit</a:t>
            </a:r>
          </a:p>
          <a:p>
            <a:pPr marL="344488" lvl="2" indent="-342900">
              <a:buClr>
                <a:schemeClr val="bg1">
                  <a:lumMod val="25000"/>
                </a:schemeClr>
              </a:buClr>
              <a:buFont typeface="Arial" pitchFamily="34" charset="0"/>
              <a:buChar char="•"/>
              <a:defRPr/>
            </a:pPr>
            <a:r>
              <a:rPr lang="en-US" sz="2000" dirty="0" smtClean="0">
                <a:latin typeface="Comic Sans MS" pitchFamily="66" charset="0"/>
              </a:rPr>
              <a:t>Software</a:t>
            </a:r>
          </a:p>
          <a:p>
            <a:pPr marL="395288" lvl="2" indent="-342900">
              <a:buClr>
                <a:schemeClr val="bg1">
                  <a:lumMod val="25000"/>
                </a:schemeClr>
              </a:buClr>
              <a:buFont typeface="Arial" pitchFamily="34" charset="0"/>
              <a:buChar char="•"/>
              <a:defRPr/>
            </a:pPr>
            <a:r>
              <a:rPr lang="en-US" sz="2000" dirty="0" smtClean="0">
                <a:latin typeface="Comic Sans MS" pitchFamily="66" charset="0"/>
              </a:rPr>
              <a:t>Manufacturing Processes</a:t>
            </a:r>
          </a:p>
          <a:p>
            <a:pPr marL="396875" lvl="2" indent="-395288">
              <a:buClr>
                <a:schemeClr val="bg1">
                  <a:lumMod val="25000"/>
                </a:schemeClr>
              </a:buClr>
              <a:buFont typeface="Arial" pitchFamily="34" charset="0"/>
              <a:buChar char="•"/>
              <a:defRPr/>
            </a:pPr>
            <a:r>
              <a:rPr lang="en-US" sz="2000" dirty="0" smtClean="0">
                <a:latin typeface="Comic Sans MS" pitchFamily="66" charset="0"/>
              </a:rPr>
              <a:t>New </a:t>
            </a:r>
            <a:r>
              <a:rPr lang="en-US" sz="2000" dirty="0">
                <a:latin typeface="Comic Sans MS" pitchFamily="66" charset="0"/>
              </a:rPr>
              <a:t>Bacteria, Animals, </a:t>
            </a:r>
            <a:r>
              <a:rPr lang="en-US" sz="2000" dirty="0" smtClean="0">
                <a:latin typeface="Comic Sans MS" pitchFamily="66" charset="0"/>
              </a:rPr>
              <a:t>Plants</a:t>
            </a:r>
          </a:p>
          <a:p>
            <a:pPr marL="396875" lvl="2" indent="-395288">
              <a:buClr>
                <a:schemeClr val="bg1">
                  <a:lumMod val="25000"/>
                </a:schemeClr>
              </a:buClr>
              <a:buFont typeface="Arial" pitchFamily="34" charset="0"/>
              <a:buChar char="•"/>
              <a:defRPr/>
            </a:pPr>
            <a:r>
              <a:rPr lang="en-US" sz="2000" dirty="0" smtClean="0">
                <a:latin typeface="Comic Sans MS" pitchFamily="66" charset="0"/>
              </a:rPr>
              <a:t>Machines</a:t>
            </a:r>
            <a:endParaRPr lang="en-US" sz="2000" dirty="0">
              <a:latin typeface="Comic Sans MS" pitchFamily="66" charset="0"/>
            </a:endParaRPr>
          </a:p>
          <a:p>
            <a:pPr marL="396875" lvl="2" indent="-395288">
              <a:buClr>
                <a:schemeClr val="bg1">
                  <a:lumMod val="25000"/>
                </a:schemeClr>
              </a:buClr>
              <a:buFont typeface="Arial" pitchFamily="34" charset="0"/>
              <a:buChar char="•"/>
              <a:defRPr/>
            </a:pPr>
            <a:r>
              <a:rPr lang="en-US" sz="2000" dirty="0" smtClean="0">
                <a:latin typeface="Comic Sans MS" pitchFamily="66" charset="0"/>
              </a:rPr>
              <a:t>Manufactured </a:t>
            </a:r>
            <a:r>
              <a:rPr lang="en-US" sz="2000" dirty="0">
                <a:latin typeface="Comic Sans MS" pitchFamily="66" charset="0"/>
              </a:rPr>
              <a:t>Products</a:t>
            </a:r>
            <a:endParaRPr lang="en-US" sz="2000" b="1" dirty="0">
              <a:latin typeface="Comic Sans MS" pitchFamily="66" charset="0"/>
            </a:endParaRPr>
          </a:p>
          <a:p>
            <a:endParaRPr kumimoji="0" lang="en-US" sz="2000" b="0" i="0" u="none" strike="noStrike" cap="none" normalizeH="0" baseline="0" dirty="0" smtClean="0">
              <a:ln>
                <a:noFill/>
              </a:ln>
              <a:effectLst/>
              <a:latin typeface="Comic Sans MS" pitchFamily="66" charset="0"/>
            </a:endParaRPr>
          </a:p>
        </p:txBody>
      </p:sp>
      <p:sp>
        <p:nvSpPr>
          <p:cNvPr id="4" name="Rectangle 3"/>
          <p:cNvSpPr/>
          <p:nvPr/>
        </p:nvSpPr>
        <p:spPr>
          <a:xfrm>
            <a:off x="4343400" y="1905000"/>
            <a:ext cx="4800600" cy="1231106"/>
          </a:xfrm>
          <a:prstGeom prst="rect">
            <a:avLst/>
          </a:prstGeom>
        </p:spPr>
        <p:txBody>
          <a:bodyPr wrap="square">
            <a:spAutoFit/>
          </a:bodyPr>
          <a:lstStyle/>
          <a:p>
            <a:pPr marL="228600" lvl="1" indent="-228600">
              <a:spcBef>
                <a:spcPct val="50000"/>
              </a:spcBef>
              <a:buClr>
                <a:schemeClr val="accent6">
                  <a:lumMod val="50000"/>
                </a:schemeClr>
              </a:buClr>
              <a:defRPr/>
            </a:pPr>
            <a:r>
              <a:rPr lang="en-US" sz="2800" dirty="0" smtClean="0">
                <a:latin typeface="Comic Sans MS" pitchFamily="66" charset="0"/>
              </a:rPr>
              <a:t>  </a:t>
            </a:r>
            <a:r>
              <a:rPr lang="en-US" sz="2000" dirty="0">
                <a:latin typeface="Comic Sans MS" pitchFamily="66" charset="0"/>
              </a:rPr>
              <a:t>covers the unique, ornamental or visible shape or design of an object and has only </a:t>
            </a:r>
            <a:r>
              <a:rPr lang="en-US" sz="2000" u="sng" dirty="0">
                <a:latin typeface="Comic Sans MS" pitchFamily="66" charset="0"/>
              </a:rPr>
              <a:t>one </a:t>
            </a:r>
            <a:r>
              <a:rPr lang="en-US" sz="2000" u="sng" dirty="0" smtClean="0">
                <a:latin typeface="Comic Sans MS" pitchFamily="66" charset="0"/>
              </a:rPr>
              <a:t>claim</a:t>
            </a:r>
            <a:endParaRPr lang="en-US" sz="2400" dirty="0">
              <a:latin typeface="Comic Sans MS" pitchFamily="66" charset="0"/>
            </a:endParaRPr>
          </a:p>
          <a:p>
            <a:pPr>
              <a:spcBef>
                <a:spcPct val="50000"/>
              </a:spcBef>
              <a:buClr>
                <a:schemeClr val="accent6">
                  <a:lumMod val="50000"/>
                </a:schemeClr>
              </a:buClr>
              <a:defRPr/>
            </a:pPr>
            <a:endParaRPr lang="en-US" sz="400" b="1" dirty="0">
              <a:latin typeface="Comic Sans MS" pitchFamily="66" charset="0"/>
            </a:endParaRPr>
          </a:p>
        </p:txBody>
      </p:sp>
      <p:sp>
        <p:nvSpPr>
          <p:cNvPr id="8" name="Text Box 8"/>
          <p:cNvSpPr txBox="1">
            <a:spLocks noChangeArrowheads="1"/>
          </p:cNvSpPr>
          <p:nvPr/>
        </p:nvSpPr>
        <p:spPr bwMode="auto">
          <a:xfrm>
            <a:off x="4419600" y="3124200"/>
            <a:ext cx="4572000" cy="1569660"/>
          </a:xfrm>
          <a:prstGeom prst="rect">
            <a:avLst/>
          </a:prstGeom>
          <a:solidFill>
            <a:srgbClr val="C00000"/>
          </a:solidFill>
          <a:ln w="38100">
            <a:solidFill>
              <a:schemeClr val="tx1"/>
            </a:solidFill>
            <a:miter lim="800000"/>
            <a:headEnd/>
            <a:tailEnd/>
          </a:ln>
        </p:spPr>
        <p:txBody>
          <a:bodyPr wrap="square">
            <a:spAutoFit/>
          </a:bodyPr>
          <a:lstStyle/>
          <a:p>
            <a:pPr marL="58738" lvl="2">
              <a:buClr>
                <a:srgbClr val="C00000"/>
              </a:buClr>
              <a:defRPr/>
            </a:pPr>
            <a:r>
              <a:rPr lang="en-US" sz="2400" dirty="0" smtClean="0">
                <a:solidFill>
                  <a:srgbClr val="FFFFFF"/>
                </a:solidFill>
                <a:latin typeface="Comic Sans MS" pitchFamily="66" charset="0"/>
              </a:rPr>
              <a:t>Uniqueness </a:t>
            </a:r>
            <a:r>
              <a:rPr lang="en-US" sz="2400" dirty="0">
                <a:solidFill>
                  <a:srgbClr val="FFFFFF"/>
                </a:solidFill>
                <a:latin typeface="Comic Sans MS" pitchFamily="66" charset="0"/>
              </a:rPr>
              <a:t>of shape must be purely for aesthetic </a:t>
            </a:r>
            <a:r>
              <a:rPr lang="en-US" sz="2400" dirty="0" smtClean="0">
                <a:solidFill>
                  <a:srgbClr val="FFFFFF"/>
                </a:solidFill>
                <a:latin typeface="Comic Sans MS" pitchFamily="66" charset="0"/>
              </a:rPr>
              <a:t>reasons – if functional reasons apply, it’s a utility patent!</a:t>
            </a:r>
            <a:endParaRPr lang="en-US" sz="2400" dirty="0">
              <a:solidFill>
                <a:srgbClr val="FFFFFF"/>
              </a:solidFill>
              <a:latin typeface="Comic Sans MS" pitchFamily="66" charset="0"/>
            </a:endParaRPr>
          </a:p>
        </p:txBody>
      </p:sp>
      <p:sp>
        <p:nvSpPr>
          <p:cNvPr id="5" name="Rectangle 4"/>
          <p:cNvSpPr/>
          <p:nvPr/>
        </p:nvSpPr>
        <p:spPr>
          <a:xfrm>
            <a:off x="4495800" y="4845784"/>
            <a:ext cx="4572000" cy="1631216"/>
          </a:xfrm>
          <a:prstGeom prst="rect">
            <a:avLst/>
          </a:prstGeom>
        </p:spPr>
        <p:txBody>
          <a:bodyPr>
            <a:spAutoFit/>
          </a:bodyPr>
          <a:lstStyle/>
          <a:p>
            <a:pPr marL="292100" lvl="3" indent="-292100">
              <a:buClr>
                <a:srgbClr val="C00000"/>
              </a:buClr>
              <a:buFont typeface="Wingdings" pitchFamily="2" charset="2"/>
              <a:buChar char="§"/>
              <a:defRPr/>
            </a:pPr>
            <a:r>
              <a:rPr lang="en-US" sz="2000" dirty="0">
                <a:solidFill>
                  <a:schemeClr val="bg1">
                    <a:lumMod val="25000"/>
                  </a:schemeClr>
                </a:solidFill>
                <a:latin typeface="Comic Sans MS" pitchFamily="66" charset="0"/>
              </a:rPr>
              <a:t>Workshop wall clock in the shape of a saw blade – </a:t>
            </a:r>
            <a:r>
              <a:rPr lang="en-US" sz="2000" u="sng" dirty="0">
                <a:solidFill>
                  <a:schemeClr val="bg1">
                    <a:lumMod val="25000"/>
                  </a:schemeClr>
                </a:solidFill>
                <a:latin typeface="Comic Sans MS" pitchFamily="66" charset="0"/>
              </a:rPr>
              <a:t>design patent</a:t>
            </a:r>
          </a:p>
          <a:p>
            <a:pPr marL="292100" lvl="3" indent="-292100">
              <a:buClr>
                <a:srgbClr val="C00000"/>
              </a:buClr>
              <a:buFont typeface="Wingdings" pitchFamily="2" charset="2"/>
              <a:buChar char="§"/>
              <a:defRPr/>
            </a:pPr>
            <a:r>
              <a:rPr lang="en-US" sz="2000" dirty="0">
                <a:solidFill>
                  <a:schemeClr val="bg1">
                    <a:lumMod val="25000"/>
                  </a:schemeClr>
                </a:solidFill>
                <a:latin typeface="Comic Sans MS" pitchFamily="66" charset="0"/>
              </a:rPr>
              <a:t>Special shape for wing of airplane to reduce turbulence – </a:t>
            </a:r>
            <a:r>
              <a:rPr lang="en-US" sz="2000" u="sng" dirty="0">
                <a:solidFill>
                  <a:schemeClr val="bg1">
                    <a:lumMod val="25000"/>
                  </a:schemeClr>
                </a:solidFill>
                <a:latin typeface="Comic Sans MS" pitchFamily="66" charset="0"/>
              </a:rPr>
              <a:t>utility patent</a:t>
            </a:r>
          </a:p>
        </p:txBody>
      </p:sp>
    </p:spTree>
    <p:extLst>
      <p:ext uri="{BB962C8B-B14F-4D97-AF65-F5344CB8AC3E}">
        <p14:creationId xmlns:p14="http://schemas.microsoft.com/office/powerpoint/2010/main" val="29172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Duration and Scope of U.S. Patents</a:t>
            </a:r>
            <a:endParaRPr lang="en-US" sz="3800" dirty="0">
              <a:solidFill>
                <a:srgbClr val="FFFFFF"/>
              </a:solidFill>
              <a:latin typeface="Comic Sans MS" pitchFamily="66" charset="0"/>
            </a:endParaRPr>
          </a:p>
        </p:txBody>
      </p:sp>
      <p:sp>
        <p:nvSpPr>
          <p:cNvPr id="2" name="Rectangle 1"/>
          <p:cNvSpPr/>
          <p:nvPr/>
        </p:nvSpPr>
        <p:spPr>
          <a:xfrm>
            <a:off x="0" y="4648200"/>
            <a:ext cx="9144000" cy="1938992"/>
          </a:xfrm>
          <a:prstGeom prst="rect">
            <a:avLst/>
          </a:prstGeom>
        </p:spPr>
        <p:txBody>
          <a:bodyPr wrap="square">
            <a:spAutoFit/>
          </a:bodyPr>
          <a:lstStyle/>
          <a:p>
            <a:pPr marL="222250" lvl="2">
              <a:spcBef>
                <a:spcPct val="30000"/>
              </a:spcBef>
              <a:buClr>
                <a:srgbClr val="C00000"/>
              </a:buClr>
              <a:defRPr/>
            </a:pPr>
            <a:r>
              <a:rPr lang="en-US" sz="2400" dirty="0">
                <a:solidFill>
                  <a:schemeClr val="bg1">
                    <a:lumMod val="25000"/>
                  </a:schemeClr>
                </a:solidFill>
                <a:latin typeface="Comic Sans MS" pitchFamily="66" charset="0"/>
              </a:rPr>
              <a:t>Patent Cooperation Treaty (</a:t>
            </a:r>
            <a:r>
              <a:rPr lang="en-US" sz="2400" dirty="0" smtClean="0">
                <a:solidFill>
                  <a:schemeClr val="bg1">
                    <a:lumMod val="25000"/>
                  </a:schemeClr>
                </a:solidFill>
                <a:latin typeface="Comic Sans MS" pitchFamily="66" charset="0"/>
              </a:rPr>
              <a:t>PCT)</a:t>
            </a:r>
            <a:r>
              <a:rPr lang="en-US" sz="2400" dirty="0" smtClean="0">
                <a:solidFill>
                  <a:schemeClr val="bg1">
                    <a:lumMod val="25000"/>
                  </a:schemeClr>
                </a:solidFill>
              </a:rPr>
              <a:t> </a:t>
            </a:r>
            <a:r>
              <a:rPr lang="en-US" sz="2400" dirty="0">
                <a:solidFill>
                  <a:schemeClr val="bg1">
                    <a:lumMod val="25000"/>
                  </a:schemeClr>
                </a:solidFill>
              </a:rPr>
              <a:t> </a:t>
            </a:r>
            <a:r>
              <a:rPr lang="en-US" sz="2400" dirty="0" smtClean="0">
                <a:latin typeface="Comic Sans MS" pitchFamily="66" charset="0"/>
              </a:rPr>
              <a:t>allows for </a:t>
            </a:r>
            <a:r>
              <a:rPr lang="en-US" sz="2400" dirty="0">
                <a:latin typeface="Comic Sans MS" pitchFamily="66" charset="0"/>
              </a:rPr>
              <a:t>filing in </a:t>
            </a:r>
            <a:r>
              <a:rPr lang="en-US" sz="2400" dirty="0" smtClean="0">
                <a:latin typeface="Comic Sans MS" pitchFamily="66" charset="0"/>
              </a:rPr>
              <a:t>the U.S</a:t>
            </a:r>
            <a:r>
              <a:rPr lang="en-US" sz="2400" dirty="0">
                <a:latin typeface="Comic Sans MS" pitchFamily="66" charset="0"/>
              </a:rPr>
              <a:t>. </a:t>
            </a:r>
            <a:r>
              <a:rPr lang="en-US" sz="2400" dirty="0" smtClean="0">
                <a:latin typeface="Comic Sans MS" pitchFamily="66" charset="0"/>
              </a:rPr>
              <a:t>and within one year making </a:t>
            </a:r>
            <a:r>
              <a:rPr lang="en-US" sz="2400" dirty="0">
                <a:latin typeface="Comic Sans MS" pitchFamily="66" charset="0"/>
              </a:rPr>
              <a:t>a single international </a:t>
            </a:r>
            <a:r>
              <a:rPr lang="en-US" sz="2400" dirty="0" smtClean="0">
                <a:latin typeface="Comic Sans MS" pitchFamily="66" charset="0"/>
              </a:rPr>
              <a:t>filing.  The applicant has up to 30 </a:t>
            </a:r>
            <a:r>
              <a:rPr lang="en-US" sz="2400" dirty="0">
                <a:latin typeface="Comic Sans MS" pitchFamily="66" charset="0"/>
              </a:rPr>
              <a:t>months </a:t>
            </a:r>
            <a:r>
              <a:rPr lang="en-US" sz="2400" dirty="0" smtClean="0">
                <a:latin typeface="Comic Sans MS" pitchFamily="66" charset="0"/>
              </a:rPr>
              <a:t>from the </a:t>
            </a:r>
            <a:r>
              <a:rPr lang="en-US" sz="2400" dirty="0">
                <a:latin typeface="Comic Sans MS" pitchFamily="66" charset="0"/>
              </a:rPr>
              <a:t>U.S. filing </a:t>
            </a:r>
            <a:r>
              <a:rPr lang="en-US" sz="2400" dirty="0" smtClean="0">
                <a:latin typeface="Comic Sans MS" pitchFamily="66" charset="0"/>
              </a:rPr>
              <a:t>date</a:t>
            </a:r>
            <a:r>
              <a:rPr lang="en-US" sz="2400" dirty="0">
                <a:latin typeface="Comic Sans MS" pitchFamily="66" charset="0"/>
              </a:rPr>
              <a:t> </a:t>
            </a:r>
            <a:r>
              <a:rPr lang="en-US" sz="2400" dirty="0" smtClean="0">
                <a:latin typeface="Comic Sans MS" pitchFamily="66" charset="0"/>
              </a:rPr>
              <a:t>before having to select the countries in which to </a:t>
            </a:r>
            <a:r>
              <a:rPr lang="en-US" sz="2400" dirty="0">
                <a:latin typeface="Comic Sans MS" pitchFamily="66" charset="0"/>
              </a:rPr>
              <a:t>file </a:t>
            </a:r>
            <a:r>
              <a:rPr lang="en-US" sz="2400" dirty="0" smtClean="0">
                <a:latin typeface="Comic Sans MS" pitchFamily="66" charset="0"/>
              </a:rPr>
              <a:t>individually.</a:t>
            </a:r>
            <a:endParaRPr lang="en-US" sz="2400" dirty="0">
              <a:latin typeface="Comic Sans MS" pitchFamily="66" charset="0"/>
            </a:endParaRPr>
          </a:p>
        </p:txBody>
      </p:sp>
      <p:sp>
        <p:nvSpPr>
          <p:cNvPr id="7" name="Rounded Rectangle 6"/>
          <p:cNvSpPr/>
          <p:nvPr/>
        </p:nvSpPr>
        <p:spPr bwMode="auto">
          <a:xfrm>
            <a:off x="4925987" y="2819400"/>
            <a:ext cx="4094480" cy="16764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2800" dirty="0" smtClean="0">
                <a:latin typeface="Comic Sans MS" pitchFamily="66" charset="0"/>
              </a:rPr>
              <a:t> </a:t>
            </a:r>
            <a:r>
              <a:rPr lang="en-US" sz="2800" dirty="0" smtClean="0">
                <a:solidFill>
                  <a:srgbClr val="FFFFFF"/>
                </a:solidFill>
                <a:latin typeface="Comic Sans MS" pitchFamily="66" charset="0"/>
              </a:rPr>
              <a:t>Throughout </a:t>
            </a:r>
            <a:r>
              <a:rPr lang="en-US" sz="2800" dirty="0">
                <a:solidFill>
                  <a:srgbClr val="FFFFFF"/>
                </a:solidFill>
                <a:latin typeface="Comic Sans MS" pitchFamily="66" charset="0"/>
              </a:rPr>
              <a:t>the U.S., its territories and </a:t>
            </a:r>
            <a:r>
              <a:rPr lang="en-US" sz="2800" dirty="0" smtClean="0">
                <a:solidFill>
                  <a:srgbClr val="FFFFFF"/>
                </a:solidFill>
                <a:latin typeface="Comic Sans MS" pitchFamily="66" charset="0"/>
              </a:rPr>
              <a:t>possessions.</a:t>
            </a:r>
            <a:endParaRPr lang="en-US" sz="2800" dirty="0">
              <a:solidFill>
                <a:srgbClr val="FFFFFF"/>
              </a:solidFill>
              <a:latin typeface="Comic Sans MS" pitchFamily="66" charset="0"/>
            </a:endParaRPr>
          </a:p>
        </p:txBody>
      </p:sp>
      <p:sp>
        <p:nvSpPr>
          <p:cNvPr id="3" name="Rounded Rectangle 2"/>
          <p:cNvSpPr/>
          <p:nvPr/>
        </p:nvSpPr>
        <p:spPr bwMode="auto">
          <a:xfrm>
            <a:off x="307340" y="1295400"/>
            <a:ext cx="3848100" cy="13716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200" dirty="0" smtClean="0">
                <a:solidFill>
                  <a:srgbClr val="FFFFFF"/>
                </a:solidFill>
                <a:latin typeface="Comic Sans MS" pitchFamily="66" charset="0"/>
              </a:rPr>
              <a:t>Duration of a U.S Patent?</a:t>
            </a:r>
          </a:p>
          <a:p>
            <a:pPr algn="ctr"/>
            <a:endParaRPr kumimoji="0" lang="en-US" sz="2400" b="0" i="0" u="none" strike="noStrike" cap="none" normalizeH="0" baseline="0" dirty="0">
              <a:ln>
                <a:noFill/>
              </a:ln>
              <a:solidFill>
                <a:srgbClr val="FFFFFF"/>
              </a:solidFill>
              <a:effectLst/>
              <a:latin typeface="Comic Sans MS" pitchFamily="66" charset="0"/>
            </a:endParaRPr>
          </a:p>
          <a:p>
            <a:pPr algn="ctr"/>
            <a:endParaRPr kumimoji="0" lang="en-US" sz="2400" b="0" i="0" u="none" strike="noStrike" cap="none" normalizeH="0" baseline="0" dirty="0" smtClean="0">
              <a:ln>
                <a:noFill/>
              </a:ln>
              <a:solidFill>
                <a:srgbClr val="FFFFFF"/>
              </a:solidFill>
              <a:effectLst/>
              <a:latin typeface="Comic Sans MS" pitchFamily="66" charset="0"/>
            </a:endParaRPr>
          </a:p>
        </p:txBody>
      </p:sp>
      <p:sp>
        <p:nvSpPr>
          <p:cNvPr id="4" name="TextBox 3"/>
          <p:cNvSpPr txBox="1"/>
          <p:nvPr/>
        </p:nvSpPr>
        <p:spPr>
          <a:xfrm>
            <a:off x="554990" y="2879229"/>
            <a:ext cx="3352800" cy="1692771"/>
          </a:xfrm>
          <a:prstGeom prst="rect">
            <a:avLst/>
          </a:prstGeom>
          <a:noFill/>
        </p:spPr>
        <p:txBody>
          <a:bodyPr wrap="square" rtlCol="0">
            <a:spAutoFit/>
          </a:bodyPr>
          <a:lstStyle/>
          <a:p>
            <a:pPr algn="ctr"/>
            <a:r>
              <a:rPr lang="en-US" sz="2600" dirty="0" smtClean="0">
                <a:latin typeface="Comic Sans MS" pitchFamily="66" charset="0"/>
              </a:rPr>
              <a:t>20 years from date of filing – if periodic maintenance fees are paid!</a:t>
            </a:r>
            <a:endParaRPr lang="en-US" sz="2600" dirty="0">
              <a:latin typeface="Comic Sans MS" pitchFamily="66" charset="0"/>
            </a:endParaRPr>
          </a:p>
        </p:txBody>
      </p:sp>
      <p:sp>
        <p:nvSpPr>
          <p:cNvPr id="5" name="Rectangle 4"/>
          <p:cNvSpPr/>
          <p:nvPr/>
        </p:nvSpPr>
        <p:spPr>
          <a:xfrm>
            <a:off x="5346014" y="1269305"/>
            <a:ext cx="3254426" cy="1384995"/>
          </a:xfrm>
          <a:prstGeom prst="rect">
            <a:avLst/>
          </a:prstGeom>
        </p:spPr>
        <p:txBody>
          <a:bodyPr wrap="square">
            <a:spAutoFit/>
          </a:bodyPr>
          <a:lstStyle/>
          <a:p>
            <a:pPr algn="ctr"/>
            <a:r>
              <a:rPr lang="en-US" sz="2800" dirty="0" smtClean="0">
                <a:latin typeface="Comic Sans MS" pitchFamily="66" charset="0"/>
              </a:rPr>
              <a:t>Scope and reach of U.S patent rights?</a:t>
            </a:r>
            <a:endParaRPr lang="en-US" sz="2800" dirty="0">
              <a:latin typeface="Comic Sans MS" pitchFamily="66" charset="0"/>
            </a:endParaRPr>
          </a:p>
        </p:txBody>
      </p:sp>
    </p:spTree>
    <p:extLst>
      <p:ext uri="{BB962C8B-B14F-4D97-AF65-F5344CB8AC3E}">
        <p14:creationId xmlns:p14="http://schemas.microsoft.com/office/powerpoint/2010/main" val="129860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53" name="Text Box 9"/>
          <p:cNvSpPr txBox="1">
            <a:spLocks noChangeArrowheads="1"/>
          </p:cNvSpPr>
          <p:nvPr/>
        </p:nvSpPr>
        <p:spPr bwMode="auto">
          <a:xfrm>
            <a:off x="0" y="1219200"/>
            <a:ext cx="8763000" cy="4154984"/>
          </a:xfrm>
          <a:prstGeom prst="rect">
            <a:avLst/>
          </a:prstGeom>
          <a:noFill/>
          <a:ln>
            <a:noFill/>
          </a:ln>
          <a:extLst/>
        </p:spPr>
        <p:txBody>
          <a:bodyPr>
            <a:spAutoFit/>
          </a:bodyPr>
          <a:lstStyle>
            <a:lvl1pPr marL="342900" indent="-342900">
              <a:defRPr sz="300">
                <a:solidFill>
                  <a:schemeClr val="tx1"/>
                </a:solidFill>
                <a:latin typeface="Book Antiqua" pitchFamily="18" charset="0"/>
              </a:defRPr>
            </a:lvl1pPr>
            <a:lvl2pPr marL="1096963" indent="-457200">
              <a:defRPr sz="300">
                <a:solidFill>
                  <a:schemeClr val="tx1"/>
                </a:solidFill>
                <a:latin typeface="Book Antiqua" pitchFamily="18" charset="0"/>
              </a:defRPr>
            </a:lvl2pPr>
            <a:lvl3pPr marL="1143000" indent="-228600">
              <a:defRPr sz="300">
                <a:solidFill>
                  <a:schemeClr val="tx1"/>
                </a:solidFill>
                <a:latin typeface="Book Antiqua" pitchFamily="18" charset="0"/>
              </a:defRPr>
            </a:lvl3pPr>
            <a:lvl4pPr marL="1600200" indent="-228600">
              <a:defRPr sz="300">
                <a:solidFill>
                  <a:schemeClr val="tx1"/>
                </a:solidFill>
                <a:latin typeface="Book Antiqua" pitchFamily="18" charset="0"/>
              </a:defRPr>
            </a:lvl4pPr>
            <a:lvl5pPr marL="2057400" indent="-228600">
              <a:defRPr sz="300">
                <a:solidFill>
                  <a:schemeClr val="tx1"/>
                </a:solidFill>
                <a:latin typeface="Book Antiqua" pitchFamily="18" charset="0"/>
              </a:defRPr>
            </a:lvl5pPr>
            <a:lvl6pPr marL="2514600" indent="-228600" eaLnBrk="0" fontAlgn="base" hangingPunct="0">
              <a:spcBef>
                <a:spcPct val="0"/>
              </a:spcBef>
              <a:spcAft>
                <a:spcPct val="0"/>
              </a:spcAft>
              <a:defRPr sz="300">
                <a:solidFill>
                  <a:schemeClr val="tx1"/>
                </a:solidFill>
                <a:latin typeface="Book Antiqua" pitchFamily="18" charset="0"/>
              </a:defRPr>
            </a:lvl6pPr>
            <a:lvl7pPr marL="2971800" indent="-228600" eaLnBrk="0" fontAlgn="base" hangingPunct="0">
              <a:spcBef>
                <a:spcPct val="0"/>
              </a:spcBef>
              <a:spcAft>
                <a:spcPct val="0"/>
              </a:spcAft>
              <a:defRPr sz="300">
                <a:solidFill>
                  <a:schemeClr val="tx1"/>
                </a:solidFill>
                <a:latin typeface="Book Antiqua" pitchFamily="18" charset="0"/>
              </a:defRPr>
            </a:lvl7pPr>
            <a:lvl8pPr marL="3429000" indent="-228600" eaLnBrk="0" fontAlgn="base" hangingPunct="0">
              <a:spcBef>
                <a:spcPct val="0"/>
              </a:spcBef>
              <a:spcAft>
                <a:spcPct val="0"/>
              </a:spcAft>
              <a:defRPr sz="300">
                <a:solidFill>
                  <a:schemeClr val="tx1"/>
                </a:solidFill>
                <a:latin typeface="Book Antiqua" pitchFamily="18" charset="0"/>
              </a:defRPr>
            </a:lvl8pPr>
            <a:lvl9pPr marL="3886200" indent="-228600" eaLnBrk="0" fontAlgn="base" hangingPunct="0">
              <a:spcBef>
                <a:spcPct val="0"/>
              </a:spcBef>
              <a:spcAft>
                <a:spcPct val="0"/>
              </a:spcAft>
              <a:defRPr sz="300">
                <a:solidFill>
                  <a:schemeClr val="tx1"/>
                </a:solidFill>
                <a:latin typeface="Book Antiqua" pitchFamily="18" charset="0"/>
              </a:defRPr>
            </a:lvl9pPr>
          </a:lstStyle>
          <a:p>
            <a:pPr lvl="1">
              <a:spcBef>
                <a:spcPts val="600"/>
              </a:spcBef>
              <a:spcAft>
                <a:spcPts val="600"/>
              </a:spcAft>
              <a:buClr>
                <a:srgbClr val="C00000"/>
              </a:buClr>
              <a:buFont typeface="Wingdings" pitchFamily="2" charset="2"/>
              <a:buChar char="§"/>
              <a:defRPr/>
            </a:pPr>
            <a:r>
              <a:rPr lang="en-US" sz="2600" dirty="0" smtClean="0">
                <a:latin typeface="Comic Sans MS" pitchFamily="66" charset="0"/>
              </a:rPr>
              <a:t>Failure to pay maintenance fees.</a:t>
            </a:r>
          </a:p>
          <a:p>
            <a:pPr lvl="1">
              <a:spcBef>
                <a:spcPts val="600"/>
              </a:spcBef>
              <a:spcAft>
                <a:spcPts val="600"/>
              </a:spcAft>
              <a:buClr>
                <a:srgbClr val="C00000"/>
              </a:buClr>
              <a:buFont typeface="Wingdings" pitchFamily="2" charset="2"/>
              <a:buChar char="§"/>
              <a:defRPr/>
            </a:pPr>
            <a:r>
              <a:rPr lang="en-US" sz="2600" dirty="0" smtClean="0">
                <a:latin typeface="Comic Sans MS" pitchFamily="66" charset="0"/>
              </a:rPr>
              <a:t>A Court (rather than PTO) concludes that one or more “new” prior-art references show the invention wasn’t novel. </a:t>
            </a:r>
          </a:p>
          <a:p>
            <a:pPr lvl="1">
              <a:spcBef>
                <a:spcPts val="600"/>
              </a:spcBef>
              <a:spcAft>
                <a:spcPts val="600"/>
              </a:spcAft>
              <a:buClr>
                <a:srgbClr val="C00000"/>
              </a:buClr>
              <a:buFont typeface="Wingdings" pitchFamily="2" charset="2"/>
              <a:buChar char="§"/>
              <a:defRPr/>
            </a:pPr>
            <a:r>
              <a:rPr lang="en-US" sz="2600" dirty="0" smtClean="0">
                <a:latin typeface="Comic Sans MS" pitchFamily="66" charset="0"/>
              </a:rPr>
              <a:t>Patent owner engages in illegal conduct, e.g., uses the patent in violating antitrust law.</a:t>
            </a:r>
          </a:p>
          <a:p>
            <a:pPr lvl="1">
              <a:spcBef>
                <a:spcPts val="600"/>
              </a:spcBef>
              <a:spcAft>
                <a:spcPts val="600"/>
              </a:spcAft>
              <a:buClr>
                <a:srgbClr val="C00000"/>
              </a:buClr>
              <a:buFont typeface="Wingdings" pitchFamily="2" charset="2"/>
              <a:buChar char="§"/>
              <a:defRPr/>
            </a:pPr>
            <a:r>
              <a:rPr lang="en-US" sz="2600" dirty="0" smtClean="0">
                <a:latin typeface="Comic Sans MS" pitchFamily="66" charset="0"/>
              </a:rPr>
              <a:t>Fraud is committed </a:t>
            </a:r>
            <a:r>
              <a:rPr lang="en-US" sz="2600" smtClean="0">
                <a:latin typeface="Comic Sans MS" pitchFamily="66" charset="0"/>
              </a:rPr>
              <a:t>by knowingly failing </a:t>
            </a:r>
            <a:r>
              <a:rPr lang="en-US" sz="2600" dirty="0" smtClean="0">
                <a:latin typeface="Comic Sans MS" pitchFamily="66" charset="0"/>
              </a:rPr>
              <a:t>to disclose material information (e.g., prior art) to the PTO while patent was being prosecuted.</a:t>
            </a:r>
          </a:p>
        </p:txBody>
      </p:sp>
      <p:sp>
        <p:nvSpPr>
          <p:cNvPr id="4" name="Text Box 3"/>
          <p:cNvSpPr txBox="1">
            <a:spLocks noChangeArrowheads="1"/>
          </p:cNvSpPr>
          <p:nvPr/>
        </p:nvSpPr>
        <p:spPr bwMode="auto">
          <a:xfrm>
            <a:off x="76200" y="275272"/>
            <a:ext cx="8991600" cy="646331"/>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600" dirty="0">
                <a:solidFill>
                  <a:srgbClr val="FFFFFF"/>
                </a:solidFill>
                <a:latin typeface="Comic Sans MS" pitchFamily="66" charset="0"/>
              </a:rPr>
              <a:t>How </a:t>
            </a:r>
            <a:r>
              <a:rPr lang="en-US" sz="3600" dirty="0" smtClean="0">
                <a:solidFill>
                  <a:srgbClr val="FFFFFF"/>
                </a:solidFill>
                <a:latin typeface="Comic Sans MS" pitchFamily="66" charset="0"/>
              </a:rPr>
              <a:t>can </a:t>
            </a:r>
            <a:r>
              <a:rPr lang="en-US" sz="3600" dirty="0">
                <a:solidFill>
                  <a:srgbClr val="FFFFFF"/>
                </a:solidFill>
                <a:latin typeface="Comic Sans MS" pitchFamily="66" charset="0"/>
              </a:rPr>
              <a:t>an issued patent be invalidated?</a:t>
            </a:r>
          </a:p>
        </p:txBody>
      </p:sp>
    </p:spTree>
    <p:extLst>
      <p:ext uri="{BB962C8B-B14F-4D97-AF65-F5344CB8AC3E}">
        <p14:creationId xmlns:p14="http://schemas.microsoft.com/office/powerpoint/2010/main" val="1912010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21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2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215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021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3"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75272"/>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U.S. Patent Prosecutions</a:t>
            </a:r>
            <a:endParaRPr lang="en-US" sz="3800" dirty="0">
              <a:solidFill>
                <a:srgbClr val="FFFFFF"/>
              </a:solidFill>
              <a:latin typeface="Comic Sans MS" pitchFamily="66" charset="0"/>
            </a:endParaRPr>
          </a:p>
        </p:txBody>
      </p:sp>
      <p:sp>
        <p:nvSpPr>
          <p:cNvPr id="840708" name="Text Box 4"/>
          <p:cNvSpPr txBox="1">
            <a:spLocks noChangeArrowheads="1"/>
          </p:cNvSpPr>
          <p:nvPr/>
        </p:nvSpPr>
        <p:spPr bwMode="auto">
          <a:xfrm>
            <a:off x="685800" y="1237040"/>
            <a:ext cx="3398520" cy="1292662"/>
          </a:xfrm>
          <a:prstGeom prst="rect">
            <a:avLst/>
          </a:prstGeom>
          <a:solidFill>
            <a:schemeClr val="bg1">
              <a:lumMod val="25000"/>
            </a:schemeClr>
          </a:solidFill>
          <a:ln w="38100">
            <a:solidFill>
              <a:schemeClr val="tx1"/>
            </a:solidFill>
            <a:miter lim="800000"/>
            <a:headEnd/>
            <a:tailEnd/>
          </a:ln>
        </p:spPr>
        <p:txBody>
          <a:bodyPr wrap="square">
            <a:spAutoFit/>
          </a:bodyPr>
          <a:lstStyle/>
          <a:p>
            <a:pPr marL="0" lvl="1" algn="ctr">
              <a:buClr>
                <a:srgbClr val="C00000"/>
              </a:buClr>
              <a:tabLst>
                <a:tab pos="0" algn="l"/>
                <a:tab pos="114300" algn="l"/>
              </a:tabLst>
              <a:defRPr/>
            </a:pPr>
            <a:r>
              <a:rPr lang="en-US" sz="2600" dirty="0" smtClean="0">
                <a:solidFill>
                  <a:srgbClr val="FFFFFF"/>
                </a:solidFill>
                <a:latin typeface="Comic Sans MS" pitchFamily="66" charset="0"/>
              </a:rPr>
              <a:t>What federal agency prosecutes patent applications?</a:t>
            </a:r>
            <a:endParaRPr lang="en-US" sz="2600" dirty="0">
              <a:solidFill>
                <a:srgbClr val="FFFFFF"/>
              </a:solidFill>
              <a:latin typeface="Comic Sans MS" pitchFamily="66" charset="0"/>
            </a:endParaRPr>
          </a:p>
        </p:txBody>
      </p:sp>
      <p:sp>
        <p:nvSpPr>
          <p:cNvPr id="7" name="Rounded Rectangle 6"/>
          <p:cNvSpPr/>
          <p:nvPr/>
        </p:nvSpPr>
        <p:spPr bwMode="auto">
          <a:xfrm>
            <a:off x="673100" y="2794000"/>
            <a:ext cx="3398520" cy="2971800"/>
          </a:xfrm>
          <a:prstGeom prst="roundRect">
            <a:avLst/>
          </a:prstGeom>
          <a:solidFill>
            <a:schemeClr val="bg1"/>
          </a:solidFill>
          <a:ln w="38100" cap="flat" cmpd="sng" algn="ctr">
            <a:solidFill>
              <a:schemeClr val="bg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2400" dirty="0" smtClean="0">
                <a:latin typeface="Comic Sans MS" pitchFamily="66" charset="0"/>
              </a:rPr>
              <a:t>The Patent and Trademark Office (PTO) prosecutes patent applications and, if the proper requirements are met, issues patents. </a:t>
            </a:r>
            <a:endParaRPr lang="en-US" sz="2400" dirty="0">
              <a:latin typeface="Comic Sans MS" pitchFamily="66" charset="0"/>
            </a:endParaRPr>
          </a:p>
        </p:txBody>
      </p:sp>
      <p:sp>
        <p:nvSpPr>
          <p:cNvPr id="3" name="Rounded Rectangle 2"/>
          <p:cNvSpPr/>
          <p:nvPr/>
        </p:nvSpPr>
        <p:spPr bwMode="auto">
          <a:xfrm>
            <a:off x="4738370" y="1295400"/>
            <a:ext cx="3886200" cy="1028700"/>
          </a:xfrm>
          <a:prstGeom prst="roundRect">
            <a:avLst/>
          </a:prstGeom>
          <a:solidFill>
            <a:schemeClr val="bg1"/>
          </a:solidFill>
          <a:ln w="38100" cap="flat" cmpd="sng" algn="ctr">
            <a:solidFill>
              <a:schemeClr val="bg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2800" b="1" dirty="0">
                <a:latin typeface="Comic Sans MS" pitchFamily="66" charset="0"/>
              </a:rPr>
              <a:t>Role of PTO </a:t>
            </a:r>
            <a:r>
              <a:rPr lang="en-US" sz="2800" b="1" dirty="0" smtClean="0">
                <a:latin typeface="Comic Sans MS" pitchFamily="66" charset="0"/>
              </a:rPr>
              <a:t>Examiner?</a:t>
            </a:r>
            <a:endParaRPr lang="en-US" sz="2800" b="1" u="sng" dirty="0">
              <a:latin typeface="Comic Sans MS" pitchFamily="66" charset="0"/>
            </a:endParaRPr>
          </a:p>
        </p:txBody>
      </p:sp>
      <p:sp>
        <p:nvSpPr>
          <p:cNvPr id="4" name="Rectangle 3"/>
          <p:cNvSpPr/>
          <p:nvPr/>
        </p:nvSpPr>
        <p:spPr>
          <a:xfrm>
            <a:off x="4648200" y="2743200"/>
            <a:ext cx="4572000" cy="3711785"/>
          </a:xfrm>
          <a:prstGeom prst="rect">
            <a:avLst/>
          </a:prstGeom>
        </p:spPr>
        <p:txBody>
          <a:bodyPr>
            <a:spAutoFit/>
          </a:bodyPr>
          <a:lstStyle/>
          <a:p>
            <a:pPr lvl="1" indent="-457200">
              <a:spcBef>
                <a:spcPct val="30000"/>
              </a:spcBef>
              <a:buClr>
                <a:srgbClr val="C00000"/>
              </a:buClr>
              <a:buFont typeface="Wingdings" pitchFamily="2" charset="2"/>
              <a:buChar char="§"/>
              <a:defRPr/>
            </a:pPr>
            <a:r>
              <a:rPr lang="en-US" sz="2000" dirty="0">
                <a:latin typeface="Comic Sans MS" pitchFamily="66" charset="0"/>
              </a:rPr>
              <a:t>Advocate for the public</a:t>
            </a:r>
          </a:p>
          <a:p>
            <a:pPr lvl="1" indent="-457200">
              <a:spcBef>
                <a:spcPct val="30000"/>
              </a:spcBef>
              <a:buClr>
                <a:srgbClr val="C00000"/>
              </a:buClr>
              <a:buFont typeface="Wingdings" pitchFamily="2" charset="2"/>
              <a:buChar char="§"/>
              <a:defRPr/>
            </a:pPr>
            <a:r>
              <a:rPr lang="en-US" sz="2000" dirty="0">
                <a:latin typeface="Comic Sans MS" pitchFamily="66" charset="0"/>
              </a:rPr>
              <a:t>Tries to prevent </a:t>
            </a:r>
            <a:r>
              <a:rPr lang="en-US" sz="2000" dirty="0" smtClean="0">
                <a:latin typeface="Comic Sans MS" pitchFamily="66" charset="0"/>
              </a:rPr>
              <a:t>a patent from being issued </a:t>
            </a:r>
            <a:r>
              <a:rPr lang="en-US" sz="2000" dirty="0">
                <a:latin typeface="Comic Sans MS" pitchFamily="66" charset="0"/>
              </a:rPr>
              <a:t>(your first opponent)</a:t>
            </a:r>
          </a:p>
          <a:p>
            <a:pPr lvl="1" indent="-457200">
              <a:spcBef>
                <a:spcPct val="30000"/>
              </a:spcBef>
              <a:buClr>
                <a:srgbClr val="C00000"/>
              </a:buClr>
              <a:buFont typeface="Wingdings" pitchFamily="2" charset="2"/>
              <a:buChar char="§"/>
              <a:defRPr/>
            </a:pPr>
            <a:r>
              <a:rPr lang="en-US" sz="2000" dirty="0">
                <a:latin typeface="Comic Sans MS" pitchFamily="66" charset="0"/>
              </a:rPr>
              <a:t>Adversarial process usually strengthens patent</a:t>
            </a:r>
          </a:p>
          <a:p>
            <a:pPr lvl="1" indent="-457200">
              <a:spcBef>
                <a:spcPct val="30000"/>
              </a:spcBef>
              <a:buClr>
                <a:srgbClr val="C00000"/>
              </a:buClr>
              <a:buFont typeface="Wingdings" pitchFamily="2" charset="2"/>
              <a:buChar char="§"/>
              <a:defRPr/>
            </a:pPr>
            <a:r>
              <a:rPr lang="en-US" sz="2000" dirty="0">
                <a:latin typeface="Comic Sans MS" pitchFamily="66" charset="0"/>
              </a:rPr>
              <a:t>Definition of a strong patent:</a:t>
            </a:r>
          </a:p>
          <a:p>
            <a:pPr marL="563562" lvl="1">
              <a:spcBef>
                <a:spcPct val="30000"/>
              </a:spcBef>
              <a:buClr>
                <a:srgbClr val="C00000"/>
              </a:buClr>
              <a:defRPr/>
            </a:pPr>
            <a:endParaRPr lang="en-US" sz="1200" dirty="0">
              <a:latin typeface="Comic Sans MS" pitchFamily="66" charset="0"/>
            </a:endParaRPr>
          </a:p>
          <a:p>
            <a:pPr marL="292100" lvl="2" indent="-114300">
              <a:spcBef>
                <a:spcPct val="30000"/>
              </a:spcBef>
              <a:buClr>
                <a:srgbClr val="C00000"/>
              </a:buClr>
              <a:defRPr/>
            </a:pPr>
            <a:r>
              <a:rPr lang="en-US" sz="2000" b="1" dirty="0">
                <a:solidFill>
                  <a:schemeClr val="bg1">
                    <a:lumMod val="25000"/>
                  </a:schemeClr>
                </a:solidFill>
                <a:latin typeface="Comic Sans MS" pitchFamily="66" charset="0"/>
              </a:rPr>
              <a:t>”One that can be defended in the courts when infringed!”</a:t>
            </a:r>
          </a:p>
          <a:p>
            <a:pPr marL="908050" lvl="1" indent="-344488">
              <a:spcBef>
                <a:spcPct val="30000"/>
              </a:spcBef>
              <a:defRPr/>
            </a:pPr>
            <a:endParaRPr lang="en-US" sz="1200" b="1" dirty="0">
              <a:solidFill>
                <a:schemeClr val="tx2"/>
              </a:solidFill>
              <a:latin typeface="Times New Roman" pitchFamily="18" charset="0"/>
            </a:endParaRPr>
          </a:p>
        </p:txBody>
      </p:sp>
    </p:spTree>
    <p:extLst>
      <p:ext uri="{BB962C8B-B14F-4D97-AF65-F5344CB8AC3E}">
        <p14:creationId xmlns:p14="http://schemas.microsoft.com/office/powerpoint/2010/main" val="7787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76200" y="275272"/>
            <a:ext cx="89916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What </a:t>
            </a:r>
            <a:r>
              <a:rPr lang="en-US" sz="3800" dirty="0">
                <a:solidFill>
                  <a:srgbClr val="FFFFFF"/>
                </a:solidFill>
                <a:latin typeface="Comic Sans MS" pitchFamily="66" charset="0"/>
              </a:rPr>
              <a:t>i</a:t>
            </a:r>
            <a:r>
              <a:rPr lang="en-US" sz="3800" dirty="0" smtClean="0">
                <a:solidFill>
                  <a:srgbClr val="FFFFFF"/>
                </a:solidFill>
                <a:latin typeface="Comic Sans MS" pitchFamily="66" charset="0"/>
              </a:rPr>
              <a:t>s Patent Infringement? </a:t>
            </a:r>
            <a:endParaRPr lang="en-US" sz="3800" dirty="0">
              <a:solidFill>
                <a:srgbClr val="FFFFFF"/>
              </a:solidFill>
              <a:latin typeface="Comic Sans MS" pitchFamily="66" charset="0"/>
            </a:endParaRPr>
          </a:p>
        </p:txBody>
      </p:sp>
      <p:sp>
        <p:nvSpPr>
          <p:cNvPr id="7" name="Rounded Rectangle 6"/>
          <p:cNvSpPr/>
          <p:nvPr/>
        </p:nvSpPr>
        <p:spPr bwMode="auto">
          <a:xfrm>
            <a:off x="914400" y="3276600"/>
            <a:ext cx="3322320" cy="2731671"/>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3200" dirty="0" smtClean="0">
                <a:latin typeface="Comic Sans MS" pitchFamily="66" charset="0"/>
              </a:rPr>
              <a:t>If a patent is being infringed, what can the owner do?</a:t>
            </a:r>
            <a:endParaRPr lang="en-US" sz="3200" dirty="0">
              <a:latin typeface="Comic Sans MS" pitchFamily="66" charset="0"/>
            </a:endParaRPr>
          </a:p>
        </p:txBody>
      </p:sp>
      <p:sp>
        <p:nvSpPr>
          <p:cNvPr id="3" name="Rounded Rectangle 2"/>
          <p:cNvSpPr/>
          <p:nvPr/>
        </p:nvSpPr>
        <p:spPr bwMode="auto">
          <a:xfrm>
            <a:off x="363220" y="1143000"/>
            <a:ext cx="8323580" cy="16764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kumimoji="0" lang="en-US" sz="800" i="0" strike="noStrike" cap="none" normalizeH="0" baseline="0" dirty="0">
              <a:ln>
                <a:noFill/>
              </a:ln>
              <a:solidFill>
                <a:srgbClr val="FFFFFF"/>
              </a:solidFill>
              <a:effectLst/>
              <a:latin typeface="Comic Sans MS" pitchFamily="66" charset="0"/>
            </a:endParaRPr>
          </a:p>
          <a:p>
            <a:pPr marL="0" lvl="1" algn="ctr"/>
            <a:r>
              <a:rPr lang="en-US" sz="2800" dirty="0">
                <a:solidFill>
                  <a:srgbClr val="FFFFFF"/>
                </a:solidFill>
                <a:latin typeface="Comic Sans MS" pitchFamily="66" charset="0"/>
              </a:rPr>
              <a:t>Infringement </a:t>
            </a:r>
            <a:r>
              <a:rPr lang="en-US" sz="2800" dirty="0" smtClean="0">
                <a:solidFill>
                  <a:srgbClr val="FFFFFF"/>
                </a:solidFill>
                <a:latin typeface="Comic Sans MS" pitchFamily="66" charset="0"/>
              </a:rPr>
              <a:t>is a battle </a:t>
            </a:r>
            <a:r>
              <a:rPr lang="en-US" sz="2800" dirty="0">
                <a:solidFill>
                  <a:srgbClr val="FFFFFF"/>
                </a:solidFill>
                <a:latin typeface="Comic Sans MS" pitchFamily="66" charset="0"/>
              </a:rPr>
              <a:t>between a product or process and a </a:t>
            </a:r>
            <a:r>
              <a:rPr lang="en-US" sz="2800" dirty="0" smtClean="0">
                <a:solidFill>
                  <a:srgbClr val="FFFFFF"/>
                </a:solidFill>
                <a:latin typeface="Comic Sans MS" pitchFamily="66" charset="0"/>
              </a:rPr>
              <a:t>patent, i.e., the protected rights are being used without a license. </a:t>
            </a:r>
            <a:endParaRPr lang="en-US" sz="2800" dirty="0">
              <a:solidFill>
                <a:srgbClr val="FFFFFF"/>
              </a:solidFill>
              <a:latin typeface="Comic Sans MS" pitchFamily="66" charset="0"/>
            </a:endParaRPr>
          </a:p>
          <a:p>
            <a:pPr algn="ctr"/>
            <a:endParaRPr kumimoji="0" lang="en-US" sz="3000" b="0" i="0" u="none" strike="noStrike" cap="none" normalizeH="0" baseline="0" dirty="0" smtClean="0">
              <a:ln>
                <a:noFill/>
              </a:ln>
              <a:solidFill>
                <a:srgbClr val="FFFFFF"/>
              </a:solidFill>
              <a:effectLst/>
              <a:latin typeface="Comic Sans MS" pitchFamily="66" charset="0"/>
            </a:endParaRPr>
          </a:p>
        </p:txBody>
      </p:sp>
      <p:sp>
        <p:nvSpPr>
          <p:cNvPr id="4" name="Rectangle 3"/>
          <p:cNvSpPr/>
          <p:nvPr/>
        </p:nvSpPr>
        <p:spPr>
          <a:xfrm>
            <a:off x="5562600" y="5410200"/>
            <a:ext cx="2667000" cy="215444"/>
          </a:xfrm>
          <a:prstGeom prst="rect">
            <a:avLst/>
          </a:prstGeom>
        </p:spPr>
        <p:txBody>
          <a:bodyPr wrap="square">
            <a:spAutoFit/>
          </a:bodyPr>
          <a:lstStyle/>
          <a:p>
            <a:pPr algn="ctr">
              <a:spcBef>
                <a:spcPct val="50000"/>
              </a:spcBef>
              <a:defRPr/>
            </a:pPr>
            <a:r>
              <a:rPr lang="en-US" sz="800" dirty="0">
                <a:solidFill>
                  <a:srgbClr val="FFFFFF"/>
                </a:solidFill>
                <a:latin typeface="Comic Sans MS" pitchFamily="66" charset="0"/>
              </a:rPr>
              <a:t>Sue them in federal court!</a:t>
            </a:r>
          </a:p>
        </p:txBody>
      </p:sp>
      <p:sp>
        <p:nvSpPr>
          <p:cNvPr id="5" name="Rectangle 4"/>
          <p:cNvSpPr/>
          <p:nvPr/>
        </p:nvSpPr>
        <p:spPr>
          <a:xfrm>
            <a:off x="4890516" y="3733800"/>
            <a:ext cx="3339084" cy="1754326"/>
          </a:xfrm>
          <a:prstGeom prst="rect">
            <a:avLst/>
          </a:prstGeom>
        </p:spPr>
        <p:txBody>
          <a:bodyPr wrap="square">
            <a:spAutoFit/>
          </a:bodyPr>
          <a:lstStyle/>
          <a:p>
            <a:pPr algn="ctr">
              <a:spcBef>
                <a:spcPct val="50000"/>
              </a:spcBef>
              <a:defRPr/>
            </a:pPr>
            <a:r>
              <a:rPr lang="en-US" sz="3600" dirty="0">
                <a:latin typeface="Comic Sans MS" pitchFamily="66" charset="0"/>
              </a:rPr>
              <a:t>Sue </a:t>
            </a:r>
            <a:r>
              <a:rPr lang="en-US" sz="3600" dirty="0" smtClean="0">
                <a:latin typeface="Comic Sans MS" pitchFamily="66" charset="0"/>
              </a:rPr>
              <a:t>the infringer </a:t>
            </a:r>
            <a:r>
              <a:rPr lang="en-US" sz="3600" dirty="0">
                <a:latin typeface="Comic Sans MS" pitchFamily="66" charset="0"/>
              </a:rPr>
              <a:t>in federal court!</a:t>
            </a:r>
          </a:p>
        </p:txBody>
      </p:sp>
    </p:spTree>
    <p:extLst>
      <p:ext uri="{BB962C8B-B14F-4D97-AF65-F5344CB8AC3E}">
        <p14:creationId xmlns:p14="http://schemas.microsoft.com/office/powerpoint/2010/main" val="238684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0" y="879931"/>
            <a:ext cx="9144000" cy="4647426"/>
          </a:xfrm>
          <a:prstGeom prst="rect">
            <a:avLst/>
          </a:prstGeom>
          <a:noFill/>
          <a:ln>
            <a:noFill/>
          </a:ln>
          <a:extLst/>
        </p:spPr>
        <p:txBody>
          <a:bodyPr>
            <a:spAutoFit/>
          </a:bodyPr>
          <a:lstStyle>
            <a:lvl1pPr>
              <a:tabLst>
                <a:tab pos="1316038" algn="l"/>
              </a:tabLst>
              <a:defRPr sz="300">
                <a:solidFill>
                  <a:schemeClr val="tx1"/>
                </a:solidFill>
                <a:latin typeface="Book Antiqua" pitchFamily="18" charset="0"/>
              </a:defRPr>
            </a:lvl1pPr>
            <a:lvl2pPr marL="862013" indent="-344488">
              <a:tabLst>
                <a:tab pos="1316038" algn="l"/>
              </a:tabLst>
              <a:defRPr sz="300">
                <a:solidFill>
                  <a:schemeClr val="tx1"/>
                </a:solidFill>
                <a:latin typeface="Book Antiqua" pitchFamily="18" charset="0"/>
              </a:defRPr>
            </a:lvl2pPr>
            <a:lvl3pPr marL="1143000" indent="-228600">
              <a:tabLst>
                <a:tab pos="1316038" algn="l"/>
              </a:tabLst>
              <a:defRPr sz="300">
                <a:solidFill>
                  <a:schemeClr val="tx1"/>
                </a:solidFill>
                <a:latin typeface="Book Antiqua" pitchFamily="18" charset="0"/>
              </a:defRPr>
            </a:lvl3pPr>
            <a:lvl4pPr marL="1600200" indent="-228600">
              <a:tabLst>
                <a:tab pos="1316038" algn="l"/>
              </a:tabLst>
              <a:defRPr sz="300">
                <a:solidFill>
                  <a:schemeClr val="tx1"/>
                </a:solidFill>
                <a:latin typeface="Book Antiqua" pitchFamily="18" charset="0"/>
              </a:defRPr>
            </a:lvl4pPr>
            <a:lvl5pPr marL="2057400" indent="-228600">
              <a:tabLst>
                <a:tab pos="1316038" algn="l"/>
              </a:tabLst>
              <a:defRPr sz="300">
                <a:solidFill>
                  <a:schemeClr val="tx1"/>
                </a:solidFill>
                <a:latin typeface="Book Antiqua" pitchFamily="18" charset="0"/>
              </a:defRPr>
            </a:lvl5pPr>
            <a:lvl6pPr marL="2514600" indent="-228600" eaLnBrk="0" fontAlgn="base" hangingPunct="0">
              <a:spcBef>
                <a:spcPct val="0"/>
              </a:spcBef>
              <a:spcAft>
                <a:spcPct val="0"/>
              </a:spcAft>
              <a:tabLst>
                <a:tab pos="1316038" algn="l"/>
              </a:tabLst>
              <a:defRPr sz="300">
                <a:solidFill>
                  <a:schemeClr val="tx1"/>
                </a:solidFill>
                <a:latin typeface="Book Antiqua" pitchFamily="18" charset="0"/>
              </a:defRPr>
            </a:lvl6pPr>
            <a:lvl7pPr marL="2971800" indent="-228600" eaLnBrk="0" fontAlgn="base" hangingPunct="0">
              <a:spcBef>
                <a:spcPct val="0"/>
              </a:spcBef>
              <a:spcAft>
                <a:spcPct val="0"/>
              </a:spcAft>
              <a:tabLst>
                <a:tab pos="1316038" algn="l"/>
              </a:tabLst>
              <a:defRPr sz="300">
                <a:solidFill>
                  <a:schemeClr val="tx1"/>
                </a:solidFill>
                <a:latin typeface="Book Antiqua" pitchFamily="18" charset="0"/>
              </a:defRPr>
            </a:lvl7pPr>
            <a:lvl8pPr marL="3429000" indent="-228600" eaLnBrk="0" fontAlgn="base" hangingPunct="0">
              <a:spcBef>
                <a:spcPct val="0"/>
              </a:spcBef>
              <a:spcAft>
                <a:spcPct val="0"/>
              </a:spcAft>
              <a:tabLst>
                <a:tab pos="1316038" algn="l"/>
              </a:tabLst>
              <a:defRPr sz="300">
                <a:solidFill>
                  <a:schemeClr val="tx1"/>
                </a:solidFill>
                <a:latin typeface="Book Antiqua" pitchFamily="18" charset="0"/>
              </a:defRPr>
            </a:lvl8pPr>
            <a:lvl9pPr marL="3886200" indent="-228600" eaLnBrk="0" fontAlgn="base" hangingPunct="0">
              <a:spcBef>
                <a:spcPct val="0"/>
              </a:spcBef>
              <a:spcAft>
                <a:spcPct val="0"/>
              </a:spcAft>
              <a:tabLst>
                <a:tab pos="1316038" algn="l"/>
              </a:tabLst>
              <a:defRPr sz="300">
                <a:solidFill>
                  <a:schemeClr val="tx1"/>
                </a:solidFill>
                <a:latin typeface="Book Antiqua" pitchFamily="18" charset="0"/>
              </a:defRPr>
            </a:lvl9pPr>
          </a:lstStyle>
          <a:p>
            <a:pPr lvl="1">
              <a:spcBef>
                <a:spcPct val="50000"/>
              </a:spcBef>
              <a:defRPr/>
            </a:pPr>
            <a:endParaRPr lang="en-US" sz="800" dirty="0" smtClean="0">
              <a:latin typeface="Comic Sans MS" pitchFamily="66" charset="0"/>
            </a:endParaRPr>
          </a:p>
          <a:p>
            <a:pPr lvl="1">
              <a:spcBef>
                <a:spcPct val="50000"/>
              </a:spcBef>
              <a:buClr>
                <a:srgbClr val="C00000"/>
              </a:buClr>
              <a:buFont typeface="Wingdings" pitchFamily="2" charset="2"/>
              <a:buChar char="§"/>
              <a:defRPr/>
            </a:pPr>
            <a:r>
              <a:rPr lang="en-US" sz="3600" dirty="0" smtClean="0">
                <a:latin typeface="Comic Sans MS" pitchFamily="66" charset="0"/>
              </a:rPr>
              <a:t>Patent examiner determines the application includes more than one invention </a:t>
            </a:r>
            <a:r>
              <a:rPr lang="en-US" sz="3600" u="sng" dirty="0" smtClean="0">
                <a:latin typeface="Comic Sans MS" pitchFamily="66" charset="0"/>
              </a:rPr>
              <a:t>and</a:t>
            </a:r>
          </a:p>
          <a:p>
            <a:pPr lvl="1">
              <a:spcBef>
                <a:spcPct val="50000"/>
              </a:spcBef>
              <a:buClr>
                <a:srgbClr val="C00000"/>
              </a:buClr>
              <a:buFont typeface="Wingdings" pitchFamily="2" charset="2"/>
              <a:buChar char="§"/>
              <a:defRPr/>
            </a:pPr>
            <a:r>
              <a:rPr lang="en-US" sz="3600" dirty="0" smtClean="0">
                <a:latin typeface="Comic Sans MS" pitchFamily="66" charset="0"/>
              </a:rPr>
              <a:t>Divides it into two or more separate applications to be prosecuted independently (and charges extra filing fees).</a:t>
            </a:r>
          </a:p>
        </p:txBody>
      </p:sp>
      <p:sp>
        <p:nvSpPr>
          <p:cNvPr id="3" name="Text Box 5"/>
          <p:cNvSpPr txBox="1">
            <a:spLocks noChangeArrowheads="1"/>
          </p:cNvSpPr>
          <p:nvPr/>
        </p:nvSpPr>
        <p:spPr bwMode="auto">
          <a:xfrm>
            <a:off x="304800" y="287338"/>
            <a:ext cx="8458200" cy="677108"/>
          </a:xfrm>
          <a:prstGeom prst="rect">
            <a:avLst/>
          </a:prstGeom>
          <a:solidFill>
            <a:srgbClr val="C00000"/>
          </a:solidFill>
          <a:ln w="38100">
            <a:solidFill>
              <a:schemeClr val="tx1"/>
            </a:solidFill>
            <a:miter lim="800000"/>
            <a:headEnd/>
            <a:tailEnd/>
          </a:ln>
        </p:spPr>
        <p:txBody>
          <a:bodyPr>
            <a:spAutoFit/>
          </a:bodyPr>
          <a:lstStyle/>
          <a:p>
            <a:pPr algn="ctr">
              <a:spcBef>
                <a:spcPts val="1800"/>
              </a:spcBef>
              <a:defRPr/>
            </a:pPr>
            <a:r>
              <a:rPr lang="en-US" sz="3800" dirty="0" smtClean="0">
                <a:solidFill>
                  <a:srgbClr val="FFFFFF"/>
                </a:solidFill>
                <a:latin typeface="Comic Sans MS" pitchFamily="66" charset="0"/>
              </a:rPr>
              <a:t>Divisional </a:t>
            </a:r>
            <a:r>
              <a:rPr lang="en-US" sz="3800" dirty="0">
                <a:solidFill>
                  <a:srgbClr val="FFFFFF"/>
                </a:solidFill>
                <a:latin typeface="Comic Sans MS" pitchFamily="66" charset="0"/>
              </a:rPr>
              <a:t>Patent Application</a:t>
            </a:r>
          </a:p>
        </p:txBody>
      </p:sp>
    </p:spTree>
    <p:extLst>
      <p:ext uri="{BB962C8B-B14F-4D97-AF65-F5344CB8AC3E}">
        <p14:creationId xmlns:p14="http://schemas.microsoft.com/office/powerpoint/2010/main" val="1310188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457200" y="2590800"/>
            <a:ext cx="9144000" cy="2892979"/>
            <a:chOff x="336" y="2016"/>
            <a:chExt cx="5760" cy="1733"/>
          </a:xfrm>
        </p:grpSpPr>
        <p:sp>
          <p:nvSpPr>
            <p:cNvPr id="34821" name="Text Box 10"/>
            <p:cNvSpPr txBox="1">
              <a:spLocks noChangeArrowheads="1"/>
            </p:cNvSpPr>
            <p:nvPr/>
          </p:nvSpPr>
          <p:spPr bwMode="auto">
            <a:xfrm>
              <a:off x="336" y="2016"/>
              <a:ext cx="2832" cy="1733"/>
            </a:xfrm>
            <a:prstGeom prst="rect">
              <a:avLst/>
            </a:prstGeom>
            <a:noFill/>
            <a:ln w="9525">
              <a:noFill/>
              <a:miter lim="800000"/>
              <a:headEnd/>
              <a:tailEnd/>
            </a:ln>
          </p:spPr>
          <p:txBody>
            <a:bodyPr>
              <a:spAutoFit/>
            </a:bodyPr>
            <a:lstStyle/>
            <a:p>
              <a:pPr>
                <a:spcBef>
                  <a:spcPct val="50000"/>
                </a:spcBef>
                <a:defRPr/>
              </a:pPr>
              <a:r>
                <a:rPr lang="en-US" sz="2600" b="1" u="sng" dirty="0">
                  <a:solidFill>
                    <a:srgbClr val="C00000"/>
                  </a:solidFill>
                  <a:latin typeface="Comic Sans MS" pitchFamily="66" charset="0"/>
                </a:rPr>
                <a:t>Land</a:t>
              </a:r>
            </a:p>
            <a:p>
              <a:pPr>
                <a:buFontTx/>
                <a:buChar char="•"/>
                <a:defRPr/>
              </a:pPr>
              <a:r>
                <a:rPr lang="en-US" sz="2400" dirty="0">
                  <a:latin typeface="Comic Sans MS" pitchFamily="66" charset="0"/>
                </a:rPr>
                <a:t>  </a:t>
              </a:r>
              <a:r>
                <a:rPr lang="en-US" sz="2200" dirty="0">
                  <a:latin typeface="Comic Sans MS" pitchFamily="66" charset="0"/>
                </a:rPr>
                <a:t>Sold</a:t>
              </a:r>
            </a:p>
            <a:p>
              <a:pPr>
                <a:buFontTx/>
                <a:buChar char="•"/>
                <a:defRPr/>
              </a:pPr>
              <a:r>
                <a:rPr lang="en-US" sz="2200" dirty="0">
                  <a:latin typeface="Comic Sans MS" pitchFamily="66" charset="0"/>
                </a:rPr>
                <a:t>  Leased</a:t>
              </a:r>
            </a:p>
            <a:p>
              <a:pPr>
                <a:buFontTx/>
                <a:buChar char="•"/>
                <a:defRPr/>
              </a:pPr>
              <a:r>
                <a:rPr lang="en-US" sz="2200" dirty="0">
                  <a:latin typeface="Comic Sans MS" pitchFamily="66" charset="0"/>
                </a:rPr>
                <a:t>  Willed</a:t>
              </a:r>
            </a:p>
            <a:p>
              <a:pPr>
                <a:buFontTx/>
                <a:buChar char="•"/>
                <a:defRPr/>
              </a:pPr>
              <a:r>
                <a:rPr lang="en-US" sz="2200" dirty="0">
                  <a:latin typeface="Comic Sans MS" pitchFamily="66" charset="0"/>
                </a:rPr>
                <a:t>  Boundaries Defined by</a:t>
              </a:r>
            </a:p>
            <a:p>
              <a:pPr>
                <a:defRPr/>
              </a:pPr>
              <a:r>
                <a:rPr lang="en-US" sz="2200" dirty="0">
                  <a:latin typeface="Comic Sans MS" pitchFamily="66" charset="0"/>
                </a:rPr>
                <a:t>   Deed</a:t>
              </a:r>
            </a:p>
            <a:p>
              <a:pPr>
                <a:buFontTx/>
                <a:buChar char="•"/>
                <a:defRPr/>
              </a:pPr>
              <a:r>
                <a:rPr lang="en-US" sz="2200" dirty="0">
                  <a:latin typeface="Comic Sans MS" pitchFamily="66" charset="0"/>
                </a:rPr>
                <a:t>  Exclusionary </a:t>
              </a:r>
              <a:r>
                <a:rPr lang="en-US" sz="2200" dirty="0" smtClean="0">
                  <a:latin typeface="Comic Sans MS" pitchFamily="66" charset="0"/>
                </a:rPr>
                <a:t>Rights</a:t>
              </a:r>
              <a:endParaRPr lang="en-US" sz="2200" dirty="0">
                <a:latin typeface="Comic Sans MS" pitchFamily="66" charset="0"/>
              </a:endParaRPr>
            </a:p>
            <a:p>
              <a:pPr>
                <a:buFontTx/>
                <a:buChar char="•"/>
                <a:defRPr/>
              </a:pPr>
              <a:r>
                <a:rPr lang="en-US" sz="2200" dirty="0">
                  <a:latin typeface="Comic Sans MS" pitchFamily="66" charset="0"/>
                </a:rPr>
                <a:t>  Yours Till You Dispose of It</a:t>
              </a:r>
              <a:endParaRPr lang="en-US" sz="2200" b="1" u="sng" dirty="0">
                <a:latin typeface="Comic Sans MS" pitchFamily="66" charset="0"/>
              </a:endParaRPr>
            </a:p>
          </p:txBody>
        </p:sp>
        <p:sp>
          <p:nvSpPr>
            <p:cNvPr id="34822" name="Text Box 11"/>
            <p:cNvSpPr txBox="1">
              <a:spLocks noChangeArrowheads="1"/>
            </p:cNvSpPr>
            <p:nvPr/>
          </p:nvSpPr>
          <p:spPr bwMode="auto">
            <a:xfrm>
              <a:off x="3216" y="2016"/>
              <a:ext cx="2880" cy="1733"/>
            </a:xfrm>
            <a:prstGeom prst="rect">
              <a:avLst/>
            </a:prstGeom>
            <a:noFill/>
            <a:ln w="9525">
              <a:noFill/>
              <a:miter lim="800000"/>
              <a:headEnd/>
              <a:tailEnd/>
            </a:ln>
          </p:spPr>
          <p:txBody>
            <a:bodyPr>
              <a:spAutoFit/>
            </a:bodyPr>
            <a:lstStyle/>
            <a:p>
              <a:pPr>
                <a:spcBef>
                  <a:spcPct val="50000"/>
                </a:spcBef>
                <a:defRPr/>
              </a:pPr>
              <a:r>
                <a:rPr lang="en-US" sz="2600" b="1" u="sng" dirty="0">
                  <a:solidFill>
                    <a:srgbClr val="C00000"/>
                  </a:solidFill>
                  <a:latin typeface="Comic Sans MS" pitchFamily="66" charset="0"/>
                </a:rPr>
                <a:t>Patent</a:t>
              </a:r>
            </a:p>
            <a:p>
              <a:pPr>
                <a:buFontTx/>
                <a:buChar char="•"/>
                <a:defRPr/>
              </a:pPr>
              <a:r>
                <a:rPr lang="en-US" sz="2400" dirty="0">
                  <a:latin typeface="Comic Sans MS" pitchFamily="66" charset="0"/>
                </a:rPr>
                <a:t>  </a:t>
              </a:r>
              <a:r>
                <a:rPr lang="en-US" sz="2200" dirty="0">
                  <a:latin typeface="Comic Sans MS" pitchFamily="66" charset="0"/>
                </a:rPr>
                <a:t>Sold</a:t>
              </a:r>
            </a:p>
            <a:p>
              <a:pPr>
                <a:buFontTx/>
                <a:buChar char="•"/>
                <a:defRPr/>
              </a:pPr>
              <a:r>
                <a:rPr lang="en-US" sz="2200" dirty="0">
                  <a:latin typeface="Comic Sans MS" pitchFamily="66" charset="0"/>
                </a:rPr>
                <a:t>  Leased (Licensed)</a:t>
              </a:r>
            </a:p>
            <a:p>
              <a:pPr>
                <a:buFontTx/>
                <a:buChar char="•"/>
                <a:defRPr/>
              </a:pPr>
              <a:r>
                <a:rPr lang="en-US" sz="2200" dirty="0">
                  <a:latin typeface="Comic Sans MS" pitchFamily="66" charset="0"/>
                </a:rPr>
                <a:t>  Willed</a:t>
              </a:r>
            </a:p>
            <a:p>
              <a:pPr>
                <a:buFontTx/>
                <a:buChar char="•"/>
                <a:defRPr/>
              </a:pPr>
              <a:r>
                <a:rPr lang="en-US" sz="2200" dirty="0">
                  <a:latin typeface="Comic Sans MS" pitchFamily="66" charset="0"/>
                </a:rPr>
                <a:t>  Boundaries Defined by</a:t>
              </a:r>
            </a:p>
            <a:p>
              <a:pPr>
                <a:defRPr/>
              </a:pPr>
              <a:r>
                <a:rPr lang="en-US" sz="2200" dirty="0">
                  <a:latin typeface="Comic Sans MS" pitchFamily="66" charset="0"/>
                </a:rPr>
                <a:t>   Claims</a:t>
              </a:r>
            </a:p>
            <a:p>
              <a:pPr>
                <a:buFontTx/>
                <a:buChar char="•"/>
                <a:defRPr/>
              </a:pPr>
              <a:r>
                <a:rPr lang="en-US" sz="2200" dirty="0">
                  <a:latin typeface="Comic Sans MS" pitchFamily="66" charset="0"/>
                </a:rPr>
                <a:t>  Exclusionary Rights</a:t>
              </a:r>
            </a:p>
            <a:p>
              <a:pPr>
                <a:buFontTx/>
                <a:buChar char="•"/>
                <a:defRPr/>
              </a:pPr>
              <a:r>
                <a:rPr lang="en-US" sz="2200" dirty="0">
                  <a:latin typeface="Comic Sans MS" pitchFamily="66" charset="0"/>
                </a:rPr>
                <a:t>  Limited Life</a:t>
              </a:r>
              <a:endParaRPr lang="en-US" sz="2200" b="1" u="sng" dirty="0">
                <a:latin typeface="Comic Sans MS" pitchFamily="66" charset="0"/>
              </a:endParaRPr>
            </a:p>
          </p:txBody>
        </p:sp>
      </p:grpSp>
      <p:sp>
        <p:nvSpPr>
          <p:cNvPr id="8" name="Text Box 6"/>
          <p:cNvSpPr txBox="1">
            <a:spLocks noChangeArrowheads="1"/>
          </p:cNvSpPr>
          <p:nvPr/>
        </p:nvSpPr>
        <p:spPr bwMode="auto">
          <a:xfrm>
            <a:off x="76200" y="152400"/>
            <a:ext cx="8991600" cy="661720"/>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700" dirty="0" smtClean="0">
                <a:solidFill>
                  <a:srgbClr val="FFFFFF"/>
                </a:solidFill>
                <a:latin typeface="Comic Sans MS" pitchFamily="66" charset="0"/>
              </a:rPr>
              <a:t>What kind of property is a U.S. Patent</a:t>
            </a:r>
            <a:r>
              <a:rPr lang="en-US" sz="3700" dirty="0">
                <a:solidFill>
                  <a:srgbClr val="FFFFFF"/>
                </a:solidFill>
                <a:latin typeface="Comic Sans MS" pitchFamily="66" charset="0"/>
              </a:rPr>
              <a:t>?</a:t>
            </a:r>
            <a:endParaRPr lang="en-US" sz="3700" u="sng" dirty="0">
              <a:solidFill>
                <a:srgbClr val="FFFFFF"/>
              </a:solidFill>
              <a:latin typeface="Comic Sans MS" pitchFamily="66" charset="0"/>
            </a:endParaRPr>
          </a:p>
        </p:txBody>
      </p:sp>
      <p:sp>
        <p:nvSpPr>
          <p:cNvPr id="9" name="Rectangle 8"/>
          <p:cNvSpPr/>
          <p:nvPr/>
        </p:nvSpPr>
        <p:spPr>
          <a:xfrm>
            <a:off x="533400" y="1167825"/>
            <a:ext cx="7848600" cy="584775"/>
          </a:xfrm>
          <a:prstGeom prst="rect">
            <a:avLst/>
          </a:prstGeom>
        </p:spPr>
        <p:txBody>
          <a:bodyPr wrap="square">
            <a:spAutoFit/>
          </a:bodyPr>
          <a:lstStyle/>
          <a:p>
            <a:pPr algn="ctr">
              <a:spcBef>
                <a:spcPct val="50000"/>
              </a:spcBef>
              <a:defRPr/>
            </a:pPr>
            <a:r>
              <a:rPr lang="en-US" sz="3200" dirty="0">
                <a:latin typeface="Comic Sans MS" pitchFamily="66" charset="0"/>
              </a:rPr>
              <a:t>It’s personal property similar to land!</a:t>
            </a:r>
            <a:endParaRPr lang="en-US" sz="3200" u="sng" dirty="0">
              <a:latin typeface="Comic Sans MS" pitchFamily="66" charset="0"/>
            </a:endParaRPr>
          </a:p>
        </p:txBody>
      </p:sp>
    </p:spTree>
    <p:extLst>
      <p:ext uri="{BB962C8B-B14F-4D97-AF65-F5344CB8AC3E}">
        <p14:creationId xmlns:p14="http://schemas.microsoft.com/office/powerpoint/2010/main" val="169872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76200" y="152400"/>
            <a:ext cx="8991600" cy="661720"/>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700" dirty="0" smtClean="0">
                <a:solidFill>
                  <a:srgbClr val="FFFFFF"/>
                </a:solidFill>
                <a:latin typeface="Comic Sans MS" pitchFamily="66" charset="0"/>
              </a:rPr>
              <a:t>What kind of property is a U.S. Patent</a:t>
            </a:r>
            <a:r>
              <a:rPr lang="en-US" sz="3700" dirty="0">
                <a:solidFill>
                  <a:srgbClr val="FFFFFF"/>
                </a:solidFill>
                <a:latin typeface="Comic Sans MS" pitchFamily="66" charset="0"/>
              </a:rPr>
              <a:t>?</a:t>
            </a:r>
            <a:endParaRPr lang="en-US" sz="3700" u="sng" dirty="0">
              <a:solidFill>
                <a:srgbClr val="FFFFFF"/>
              </a:solidFill>
              <a:latin typeface="Comic Sans MS" pitchFamily="66" charset="0"/>
            </a:endParaRPr>
          </a:p>
        </p:txBody>
      </p:sp>
      <p:sp>
        <p:nvSpPr>
          <p:cNvPr id="9" name="Rectangle 8"/>
          <p:cNvSpPr/>
          <p:nvPr/>
        </p:nvSpPr>
        <p:spPr>
          <a:xfrm>
            <a:off x="533400" y="1167825"/>
            <a:ext cx="7848600" cy="584775"/>
          </a:xfrm>
          <a:prstGeom prst="rect">
            <a:avLst/>
          </a:prstGeom>
        </p:spPr>
        <p:txBody>
          <a:bodyPr wrap="square">
            <a:spAutoFit/>
          </a:bodyPr>
          <a:lstStyle/>
          <a:p>
            <a:pPr algn="ctr">
              <a:spcBef>
                <a:spcPct val="50000"/>
              </a:spcBef>
              <a:defRPr/>
            </a:pPr>
            <a:r>
              <a:rPr lang="en-US" sz="3200" dirty="0">
                <a:latin typeface="Comic Sans MS" pitchFamily="66" charset="0"/>
              </a:rPr>
              <a:t>It’s personal property similar to land!</a:t>
            </a:r>
            <a:endParaRPr lang="en-US" sz="3200" u="sng" dirty="0">
              <a:latin typeface="Comic Sans MS" pitchFamily="66" charset="0"/>
            </a:endParaRPr>
          </a:p>
        </p:txBody>
      </p:sp>
      <p:sp>
        <p:nvSpPr>
          <p:cNvPr id="7" name="Rounded Rectangle 6"/>
          <p:cNvSpPr/>
          <p:nvPr/>
        </p:nvSpPr>
        <p:spPr bwMode="auto">
          <a:xfrm>
            <a:off x="228600" y="2286000"/>
            <a:ext cx="8763000" cy="3784928"/>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dirty="0" smtClean="0">
                <a:latin typeface="Comic Sans MS" pitchFamily="66" charset="0"/>
              </a:rPr>
              <a:t>Patent rights </a:t>
            </a:r>
            <a:r>
              <a:rPr lang="en-US" sz="2800" dirty="0">
                <a:latin typeface="Comic Sans MS" pitchFamily="66" charset="0"/>
              </a:rPr>
              <a:t>are </a:t>
            </a:r>
            <a:r>
              <a:rPr lang="en-US" sz="2800" u="sng" dirty="0">
                <a:latin typeface="Comic Sans MS" pitchFamily="66" charset="0"/>
              </a:rPr>
              <a:t>personal property</a:t>
            </a:r>
            <a:r>
              <a:rPr lang="en-US" sz="2800" dirty="0">
                <a:latin typeface="Comic Sans MS" pitchFamily="66" charset="0"/>
              </a:rPr>
              <a:t> </a:t>
            </a:r>
            <a:r>
              <a:rPr lang="en-US" sz="2800" dirty="0" smtClean="0">
                <a:latin typeface="Comic Sans MS" pitchFamily="66" charset="0"/>
              </a:rPr>
              <a:t>and may be </a:t>
            </a:r>
            <a:r>
              <a:rPr lang="en-US" sz="2800" dirty="0">
                <a:latin typeface="Comic Sans MS" pitchFamily="66" charset="0"/>
              </a:rPr>
              <a:t>conveyed by operation of </a:t>
            </a:r>
            <a:r>
              <a:rPr lang="en-US" sz="2800" dirty="0" smtClean="0">
                <a:latin typeface="Comic Sans MS" pitchFamily="66" charset="0"/>
              </a:rPr>
              <a:t>law, bequeathed </a:t>
            </a:r>
            <a:r>
              <a:rPr lang="en-US" sz="2800" dirty="0">
                <a:latin typeface="Comic Sans MS" pitchFamily="66" charset="0"/>
              </a:rPr>
              <a:t>by will or pass as personal property by </a:t>
            </a:r>
            <a:r>
              <a:rPr lang="en-US" sz="2800" dirty="0" smtClean="0">
                <a:latin typeface="Comic Sans MS" pitchFamily="66" charset="0"/>
              </a:rPr>
              <a:t>the </a:t>
            </a:r>
            <a:r>
              <a:rPr lang="en-US" sz="2800" dirty="0">
                <a:latin typeface="Comic Sans MS" pitchFamily="66" charset="0"/>
              </a:rPr>
              <a:t>applicable laws </a:t>
            </a:r>
            <a:r>
              <a:rPr lang="en-US" sz="2800" dirty="0" smtClean="0">
                <a:latin typeface="Comic Sans MS" pitchFamily="66" charset="0"/>
              </a:rPr>
              <a:t>of intestate </a:t>
            </a:r>
            <a:r>
              <a:rPr lang="en-US" sz="2800" dirty="0">
                <a:latin typeface="Comic Sans MS" pitchFamily="66" charset="0"/>
              </a:rPr>
              <a:t>succession. </a:t>
            </a:r>
            <a:r>
              <a:rPr lang="en-US" sz="2800" dirty="0" smtClean="0">
                <a:latin typeface="Comic Sans MS" pitchFamily="66" charset="0"/>
              </a:rPr>
              <a:t>They are </a:t>
            </a:r>
            <a:r>
              <a:rPr lang="en-US" sz="2800" dirty="0">
                <a:latin typeface="Comic Sans MS" pitchFamily="66" charset="0"/>
              </a:rPr>
              <a:t>subject to </a:t>
            </a:r>
            <a:r>
              <a:rPr lang="en-US" sz="2800" dirty="0" smtClean="0">
                <a:latin typeface="Comic Sans MS" pitchFamily="66" charset="0"/>
              </a:rPr>
              <a:t>state </a:t>
            </a:r>
            <a:r>
              <a:rPr lang="en-US" sz="2800" dirty="0">
                <a:latin typeface="Comic Sans MS" pitchFamily="66" charset="0"/>
              </a:rPr>
              <a:t>laws and regulations </a:t>
            </a:r>
            <a:r>
              <a:rPr lang="en-US" sz="2800" dirty="0" smtClean="0">
                <a:latin typeface="Comic Sans MS" pitchFamily="66" charset="0"/>
              </a:rPr>
              <a:t>governing ownership</a:t>
            </a:r>
            <a:r>
              <a:rPr lang="en-US" sz="2800" dirty="0">
                <a:latin typeface="Comic Sans MS" pitchFamily="66" charset="0"/>
              </a:rPr>
              <a:t>, inheritance, or transfer of personal property as well as terms of contracts or conduct of business. </a:t>
            </a:r>
          </a:p>
          <a:p>
            <a:endParaRPr lang="en-US" sz="2000" dirty="0">
              <a:solidFill>
                <a:srgbClr val="FFFFFF"/>
              </a:solidFill>
              <a:latin typeface="Comic Sans MS" pitchFamily="66" charset="0"/>
            </a:endParaRPr>
          </a:p>
        </p:txBody>
      </p:sp>
    </p:spTree>
    <p:extLst>
      <p:ext uri="{BB962C8B-B14F-4D97-AF65-F5344CB8AC3E}">
        <p14:creationId xmlns:p14="http://schemas.microsoft.com/office/powerpoint/2010/main" val="3099839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93" name="Text Box 9"/>
          <p:cNvSpPr txBox="1">
            <a:spLocks noChangeArrowheads="1"/>
          </p:cNvSpPr>
          <p:nvPr/>
        </p:nvSpPr>
        <p:spPr bwMode="auto">
          <a:xfrm>
            <a:off x="0" y="1524000"/>
            <a:ext cx="9144000" cy="3323987"/>
          </a:xfrm>
          <a:prstGeom prst="rect">
            <a:avLst/>
          </a:prstGeom>
          <a:noFill/>
          <a:ln w="9525">
            <a:noFill/>
            <a:miter lim="800000"/>
            <a:headEnd/>
            <a:tailEnd/>
          </a:ln>
        </p:spPr>
        <p:txBody>
          <a:bodyPr>
            <a:spAutoFit/>
          </a:bodyPr>
          <a:lstStyle/>
          <a:p>
            <a:pPr marL="920750" lvl="1" indent="-344488">
              <a:spcBef>
                <a:spcPct val="50000"/>
              </a:spcBef>
              <a:buClr>
                <a:srgbClr val="C00000"/>
              </a:buClr>
              <a:buFont typeface="Wingdings" pitchFamily="2" charset="2"/>
              <a:buChar char="§"/>
              <a:defRPr/>
            </a:pPr>
            <a:r>
              <a:rPr lang="en-US" sz="2800" dirty="0">
                <a:latin typeface="Comic Sans MS" pitchFamily="66" charset="0"/>
              </a:rPr>
              <a:t>Each </a:t>
            </a:r>
            <a:r>
              <a:rPr lang="en-US" sz="2800" dirty="0" smtClean="0">
                <a:latin typeface="Comic Sans MS" pitchFamily="66" charset="0"/>
              </a:rPr>
              <a:t>owner </a:t>
            </a:r>
            <a:r>
              <a:rPr lang="en-US" sz="2800" dirty="0">
                <a:latin typeface="Comic Sans MS" pitchFamily="66" charset="0"/>
              </a:rPr>
              <a:t>has full rights to make, use, sell and license </a:t>
            </a:r>
            <a:r>
              <a:rPr lang="en-US" sz="2800" dirty="0" smtClean="0">
                <a:latin typeface="Comic Sans MS" pitchFamily="66" charset="0"/>
              </a:rPr>
              <a:t>rights </a:t>
            </a:r>
            <a:r>
              <a:rPr lang="en-US" sz="2800" dirty="0">
                <a:latin typeface="Comic Sans MS" pitchFamily="66" charset="0"/>
              </a:rPr>
              <a:t>without </a:t>
            </a:r>
            <a:r>
              <a:rPr lang="en-US" sz="2800" dirty="0" smtClean="0">
                <a:latin typeface="Comic Sans MS" pitchFamily="66" charset="0"/>
              </a:rPr>
              <a:t>gaining approval from the </a:t>
            </a:r>
            <a:r>
              <a:rPr lang="en-US" sz="2800" dirty="0">
                <a:latin typeface="Comic Sans MS" pitchFamily="66" charset="0"/>
              </a:rPr>
              <a:t>other </a:t>
            </a:r>
            <a:r>
              <a:rPr lang="en-US" sz="2800" dirty="0" smtClean="0">
                <a:latin typeface="Comic Sans MS" pitchFamily="66" charset="0"/>
              </a:rPr>
              <a:t>owners.</a:t>
            </a:r>
            <a:endParaRPr lang="en-US" sz="2800" dirty="0">
              <a:latin typeface="Comic Sans MS" pitchFamily="66" charset="0"/>
            </a:endParaRPr>
          </a:p>
          <a:p>
            <a:pPr marL="920750" lvl="1" indent="-344488">
              <a:spcBef>
                <a:spcPct val="50000"/>
              </a:spcBef>
              <a:buClr>
                <a:srgbClr val="C00000"/>
              </a:buClr>
              <a:buFont typeface="Wingdings" pitchFamily="2" charset="2"/>
              <a:buChar char="§"/>
              <a:defRPr/>
            </a:pPr>
            <a:r>
              <a:rPr lang="en-US" sz="2800" dirty="0">
                <a:latin typeface="Comic Sans MS" pitchFamily="66" charset="0"/>
              </a:rPr>
              <a:t>Therefore, it is important to negotiate and execute </a:t>
            </a:r>
            <a:r>
              <a:rPr lang="en-US" sz="2800" dirty="0" smtClean="0">
                <a:latin typeface="Comic Sans MS" pitchFamily="66" charset="0"/>
              </a:rPr>
              <a:t>a separate business agreement </a:t>
            </a:r>
            <a:r>
              <a:rPr lang="en-US" sz="2800" dirty="0">
                <a:latin typeface="Comic Sans MS" pitchFamily="66" charset="0"/>
              </a:rPr>
              <a:t>addressing financial, </a:t>
            </a:r>
            <a:r>
              <a:rPr lang="en-US" sz="2800" dirty="0" smtClean="0">
                <a:latin typeface="Comic Sans MS" pitchFamily="66" charset="0"/>
              </a:rPr>
              <a:t>marketing, </a:t>
            </a:r>
            <a:r>
              <a:rPr lang="en-US" sz="2800" dirty="0">
                <a:latin typeface="Comic Sans MS" pitchFamily="66" charset="0"/>
              </a:rPr>
              <a:t>and </a:t>
            </a:r>
            <a:r>
              <a:rPr lang="en-US" sz="2800" dirty="0" smtClean="0">
                <a:latin typeface="Comic Sans MS" pitchFamily="66" charset="0"/>
              </a:rPr>
              <a:t>related issues.</a:t>
            </a:r>
            <a:endParaRPr lang="en-US" sz="2800" dirty="0">
              <a:latin typeface="Comic Sans MS" pitchFamily="66" charset="0"/>
            </a:endParaRPr>
          </a:p>
        </p:txBody>
      </p:sp>
      <p:sp>
        <p:nvSpPr>
          <p:cNvPr id="2" name="Oval 1"/>
          <p:cNvSpPr/>
          <p:nvPr/>
        </p:nvSpPr>
        <p:spPr bwMode="auto">
          <a:xfrm>
            <a:off x="55880" y="4693354"/>
            <a:ext cx="9011920" cy="16764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1775" lvl="1" algn="ctr">
              <a:spcBef>
                <a:spcPct val="50000"/>
              </a:spcBef>
              <a:buClr>
                <a:schemeClr val="accent6">
                  <a:lumMod val="50000"/>
                </a:schemeClr>
              </a:buClr>
              <a:tabLst>
                <a:tab pos="0" algn="l"/>
                <a:tab pos="284163" algn="l"/>
                <a:tab pos="342900" algn="l"/>
                <a:tab pos="630238" algn="l"/>
                <a:tab pos="914400" algn="l"/>
                <a:tab pos="1092200" algn="l"/>
              </a:tabLst>
              <a:defRPr/>
            </a:pPr>
            <a:r>
              <a:rPr lang="en-US" sz="2600" dirty="0">
                <a:solidFill>
                  <a:srgbClr val="FFFFFF"/>
                </a:solidFill>
                <a:latin typeface="Comic Sans MS" pitchFamily="66" charset="0"/>
              </a:rPr>
              <a:t>N</a:t>
            </a:r>
            <a:r>
              <a:rPr lang="en-US" sz="2600" dirty="0" smtClean="0">
                <a:solidFill>
                  <a:srgbClr val="FFFFFF"/>
                </a:solidFill>
                <a:latin typeface="Comic Sans MS" pitchFamily="66" charset="0"/>
              </a:rPr>
              <a:t>egotiate the agreement before </a:t>
            </a:r>
            <a:r>
              <a:rPr lang="en-US" sz="2600" dirty="0">
                <a:solidFill>
                  <a:srgbClr val="FFFFFF"/>
                </a:solidFill>
                <a:latin typeface="Comic Sans MS" pitchFamily="66" charset="0"/>
              </a:rPr>
              <a:t>a patent issues </a:t>
            </a:r>
            <a:r>
              <a:rPr lang="en-US" sz="2600" dirty="0" smtClean="0">
                <a:solidFill>
                  <a:srgbClr val="FFFFFF"/>
                </a:solidFill>
                <a:latin typeface="Comic Sans MS" pitchFamily="66" charset="0"/>
              </a:rPr>
              <a:t>and before </a:t>
            </a:r>
            <a:r>
              <a:rPr lang="en-US" sz="2600" dirty="0">
                <a:solidFill>
                  <a:srgbClr val="FFFFFF"/>
                </a:solidFill>
                <a:latin typeface="Comic Sans MS" pitchFamily="66" charset="0"/>
              </a:rPr>
              <a:t>its full commercial value is </a:t>
            </a:r>
            <a:r>
              <a:rPr lang="en-US" sz="2600" dirty="0" smtClean="0">
                <a:solidFill>
                  <a:srgbClr val="FFFFFF"/>
                </a:solidFill>
                <a:latin typeface="Comic Sans MS" pitchFamily="66" charset="0"/>
              </a:rPr>
              <a:t>known.</a:t>
            </a:r>
            <a:endParaRPr lang="en-US" sz="2600" dirty="0">
              <a:solidFill>
                <a:srgbClr val="FFFFFF"/>
              </a:solidFill>
              <a:latin typeface="Comic Sans MS" pitchFamily="66" charset="0"/>
            </a:endParaRPr>
          </a:p>
        </p:txBody>
      </p:sp>
      <p:sp>
        <p:nvSpPr>
          <p:cNvPr id="3" name="Rectangle 2"/>
          <p:cNvSpPr/>
          <p:nvPr/>
        </p:nvSpPr>
        <p:spPr>
          <a:xfrm>
            <a:off x="187960" y="152400"/>
            <a:ext cx="8727440" cy="1261884"/>
          </a:xfrm>
          <a:prstGeom prst="rect">
            <a:avLst/>
          </a:prstGeom>
          <a:solidFill>
            <a:srgbClr val="C00000"/>
          </a:solidFill>
          <a:ln w="38100">
            <a:solidFill>
              <a:schemeClr val="tx1"/>
            </a:solidFill>
          </a:ln>
        </p:spPr>
        <p:txBody>
          <a:bodyPr wrap="square">
            <a:spAutoFit/>
          </a:bodyPr>
          <a:lstStyle/>
          <a:p>
            <a:pPr algn="ctr"/>
            <a:r>
              <a:rPr lang="en-US" sz="3800" dirty="0">
                <a:solidFill>
                  <a:srgbClr val="FFFFFF"/>
                </a:solidFill>
                <a:latin typeface="Comic Sans MS" pitchFamily="66" charset="0"/>
              </a:rPr>
              <a:t>How are rights divided between joint owners of a patent?</a:t>
            </a:r>
            <a:endParaRPr lang="en-US" sz="3800" u="sng" dirty="0">
              <a:solidFill>
                <a:srgbClr val="FFFFFF"/>
              </a:solidFill>
              <a:latin typeface="Comic Sans MS" pitchFamily="66" charset="0"/>
            </a:endParaRPr>
          </a:p>
        </p:txBody>
      </p:sp>
    </p:spTree>
    <p:extLst>
      <p:ext uri="{BB962C8B-B14F-4D97-AF65-F5344CB8AC3E}">
        <p14:creationId xmlns:p14="http://schemas.microsoft.com/office/powerpoint/2010/main" val="1908011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11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1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5" name="Text Box 7"/>
          <p:cNvSpPr txBox="1">
            <a:spLocks noChangeArrowheads="1"/>
          </p:cNvSpPr>
          <p:nvPr/>
        </p:nvSpPr>
        <p:spPr bwMode="auto">
          <a:xfrm>
            <a:off x="304800" y="1752600"/>
            <a:ext cx="8839200" cy="4179606"/>
          </a:xfrm>
          <a:prstGeom prst="rect">
            <a:avLst/>
          </a:prstGeom>
          <a:noFill/>
          <a:ln w="9525">
            <a:noFill/>
            <a:miter lim="800000"/>
            <a:headEnd/>
            <a:tailEnd/>
          </a:ln>
        </p:spPr>
        <p:txBody>
          <a:bodyPr>
            <a:spAutoFit/>
          </a:bodyPr>
          <a:lstStyle/>
          <a:p>
            <a:pPr>
              <a:spcBef>
                <a:spcPct val="50000"/>
              </a:spcBef>
              <a:buClr>
                <a:schemeClr val="accent6">
                  <a:lumMod val="50000"/>
                </a:schemeClr>
              </a:buClr>
              <a:defRPr/>
            </a:pPr>
            <a:r>
              <a:rPr lang="en-US" sz="2800" dirty="0" smtClean="0">
                <a:latin typeface="Comic Sans MS" pitchFamily="66" charset="0"/>
              </a:rPr>
              <a:t>1710 </a:t>
            </a:r>
            <a:r>
              <a:rPr lang="en-US" sz="2800" dirty="0">
                <a:latin typeface="Comic Sans MS" pitchFamily="66" charset="0"/>
              </a:rPr>
              <a:t>– Statute of Anne</a:t>
            </a:r>
          </a:p>
          <a:p>
            <a:pPr marL="808038" lvl="1" indent="-355600">
              <a:spcBef>
                <a:spcPct val="30000"/>
              </a:spcBef>
              <a:buClr>
                <a:srgbClr val="C00000"/>
              </a:buClr>
              <a:buFont typeface="Wingdings" pitchFamily="2" charset="2"/>
              <a:buChar char="ü"/>
              <a:defRPr/>
            </a:pPr>
            <a:r>
              <a:rPr lang="en-US" sz="2400" dirty="0">
                <a:latin typeface="Comic Sans MS" pitchFamily="66" charset="0"/>
              </a:rPr>
              <a:t>Established principles for an author’s ownership of </a:t>
            </a:r>
            <a:r>
              <a:rPr lang="en-US" sz="2400" dirty="0" smtClean="0">
                <a:latin typeface="Comic Sans MS" pitchFamily="66" charset="0"/>
              </a:rPr>
              <a:t>copyright.</a:t>
            </a:r>
            <a:endParaRPr lang="en-US" sz="2400" dirty="0">
              <a:latin typeface="Comic Sans MS" pitchFamily="66" charset="0"/>
            </a:endParaRPr>
          </a:p>
          <a:p>
            <a:pPr marL="808038" lvl="1" indent="-355600">
              <a:spcBef>
                <a:spcPct val="30000"/>
              </a:spcBef>
              <a:buClr>
                <a:srgbClr val="C00000"/>
              </a:buClr>
              <a:buFont typeface="Wingdings" pitchFamily="2" charset="2"/>
              <a:buChar char="ü"/>
              <a:defRPr/>
            </a:pPr>
            <a:r>
              <a:rPr lang="en-US" sz="2400" dirty="0">
                <a:latin typeface="Comic Sans MS" pitchFamily="66" charset="0"/>
              </a:rPr>
              <a:t>Fixed </a:t>
            </a:r>
            <a:r>
              <a:rPr lang="en-US" sz="2400" dirty="0" smtClean="0">
                <a:latin typeface="Comic Sans MS" pitchFamily="66" charset="0"/>
              </a:rPr>
              <a:t>the term </a:t>
            </a:r>
            <a:r>
              <a:rPr lang="en-US" sz="2400" dirty="0">
                <a:latin typeface="Comic Sans MS" pitchFamily="66" charset="0"/>
              </a:rPr>
              <a:t>of protection </a:t>
            </a:r>
            <a:r>
              <a:rPr lang="en-US" sz="2400" dirty="0" smtClean="0">
                <a:latin typeface="Comic Sans MS" pitchFamily="66" charset="0"/>
              </a:rPr>
              <a:t>at 14 </a:t>
            </a:r>
            <a:r>
              <a:rPr lang="en-US" sz="2400" dirty="0">
                <a:latin typeface="Comic Sans MS" pitchFamily="66" charset="0"/>
              </a:rPr>
              <a:t>years, renewable for 14 more if </a:t>
            </a:r>
            <a:r>
              <a:rPr lang="en-US" sz="2400" dirty="0" smtClean="0">
                <a:latin typeface="Comic Sans MS" pitchFamily="66" charset="0"/>
              </a:rPr>
              <a:t>the author </a:t>
            </a:r>
            <a:r>
              <a:rPr lang="en-US" sz="2400" dirty="0">
                <a:latin typeface="Comic Sans MS" pitchFamily="66" charset="0"/>
              </a:rPr>
              <a:t>is still alive upon expiration of </a:t>
            </a:r>
            <a:r>
              <a:rPr lang="en-US" sz="2400" dirty="0" smtClean="0">
                <a:latin typeface="Comic Sans MS" pitchFamily="66" charset="0"/>
              </a:rPr>
              <a:t>protection.</a:t>
            </a:r>
            <a:endParaRPr lang="en-US" sz="2400" dirty="0">
              <a:latin typeface="Comic Sans MS" pitchFamily="66" charset="0"/>
            </a:endParaRPr>
          </a:p>
          <a:p>
            <a:pPr marL="808038" lvl="1" indent="-355600">
              <a:spcBef>
                <a:spcPct val="30000"/>
              </a:spcBef>
              <a:buClr>
                <a:srgbClr val="C00000"/>
              </a:buClr>
              <a:buFont typeface="Wingdings" pitchFamily="2" charset="2"/>
              <a:buChar char="ü"/>
              <a:defRPr/>
            </a:pPr>
            <a:r>
              <a:rPr lang="en-US" sz="2400" dirty="0">
                <a:latin typeface="Comic Sans MS" pitchFamily="66" charset="0"/>
              </a:rPr>
              <a:t>Created a “public domain” for literature by limiting </a:t>
            </a:r>
            <a:r>
              <a:rPr lang="en-US" sz="2400" dirty="0" smtClean="0">
                <a:latin typeface="Comic Sans MS" pitchFamily="66" charset="0"/>
              </a:rPr>
              <a:t>the term </a:t>
            </a:r>
            <a:r>
              <a:rPr lang="en-US" sz="2400" dirty="0">
                <a:latin typeface="Comic Sans MS" pitchFamily="66" charset="0"/>
              </a:rPr>
              <a:t>of protection and ensuring that once a work was purchased the author no longer had control over its </a:t>
            </a:r>
            <a:r>
              <a:rPr lang="en-US" sz="2400" dirty="0" smtClean="0">
                <a:latin typeface="Comic Sans MS" pitchFamily="66" charset="0"/>
              </a:rPr>
              <a:t>use.</a:t>
            </a:r>
            <a:endParaRPr lang="en-US" sz="2400" dirty="0">
              <a:latin typeface="Comic Sans MS" pitchFamily="66" charset="0"/>
            </a:endParaRPr>
          </a:p>
        </p:txBody>
      </p:sp>
      <p:sp>
        <p:nvSpPr>
          <p:cNvPr id="5" name="Text Box 5"/>
          <p:cNvSpPr txBox="1">
            <a:spLocks noChangeArrowheads="1"/>
          </p:cNvSpPr>
          <p:nvPr/>
        </p:nvSpPr>
        <p:spPr bwMode="auto">
          <a:xfrm>
            <a:off x="381000" y="304800"/>
            <a:ext cx="8534400" cy="1261884"/>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3800" dirty="0" smtClean="0">
                <a:solidFill>
                  <a:srgbClr val="FFFFFF"/>
                </a:solidFill>
                <a:latin typeface="Comic Sans MS" pitchFamily="66" charset="0"/>
              </a:rPr>
              <a:t>History of U.S. Intellectual Property law can be traced to England</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2134135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6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381000" y="152400"/>
            <a:ext cx="83058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Who owns </a:t>
            </a:r>
            <a:r>
              <a:rPr lang="en-US" sz="3800" dirty="0" smtClean="0">
                <a:solidFill>
                  <a:srgbClr val="FFFFFF"/>
                </a:solidFill>
                <a:latin typeface="Comic Sans MS" pitchFamily="66" charset="0"/>
              </a:rPr>
              <a:t>a U.S. </a:t>
            </a:r>
            <a:r>
              <a:rPr lang="en-US" sz="3800" dirty="0">
                <a:solidFill>
                  <a:srgbClr val="FFFFFF"/>
                </a:solidFill>
                <a:latin typeface="Comic Sans MS" pitchFamily="66" charset="0"/>
              </a:rPr>
              <a:t>P</a:t>
            </a:r>
            <a:r>
              <a:rPr lang="en-US" sz="3800" dirty="0" smtClean="0">
                <a:solidFill>
                  <a:srgbClr val="FFFFFF"/>
                </a:solidFill>
                <a:latin typeface="Comic Sans MS" pitchFamily="66" charset="0"/>
              </a:rPr>
              <a:t>atent</a:t>
            </a:r>
            <a:r>
              <a:rPr lang="en-US" sz="3800" dirty="0">
                <a:solidFill>
                  <a:srgbClr val="FFFFFF"/>
                </a:solidFill>
                <a:latin typeface="Comic Sans MS" pitchFamily="66" charset="0"/>
              </a:rPr>
              <a:t>?</a:t>
            </a:r>
            <a:endParaRPr lang="en-US" sz="3800" u="sng" dirty="0">
              <a:solidFill>
                <a:srgbClr val="FFFFFF"/>
              </a:solidFill>
              <a:latin typeface="Comic Sans MS" pitchFamily="66" charset="0"/>
            </a:endParaRPr>
          </a:p>
        </p:txBody>
      </p:sp>
      <p:sp>
        <p:nvSpPr>
          <p:cNvPr id="850953" name="Text Box 9"/>
          <p:cNvSpPr txBox="1">
            <a:spLocks noChangeArrowheads="1"/>
          </p:cNvSpPr>
          <p:nvPr/>
        </p:nvSpPr>
        <p:spPr bwMode="auto">
          <a:xfrm>
            <a:off x="-152400" y="914400"/>
            <a:ext cx="9144000" cy="5940088"/>
          </a:xfrm>
          <a:prstGeom prst="rect">
            <a:avLst/>
          </a:prstGeom>
          <a:noFill/>
          <a:ln w="9525">
            <a:noFill/>
            <a:miter lim="800000"/>
            <a:headEnd/>
            <a:tailEnd/>
          </a:ln>
        </p:spPr>
        <p:txBody>
          <a:bodyPr wrap="square">
            <a:spAutoFit/>
          </a:bodyPr>
          <a:lstStyle/>
          <a:p>
            <a:pPr marL="582613" lvl="1" indent="-6350">
              <a:buClr>
                <a:srgbClr val="C00000"/>
              </a:buClr>
              <a:buFont typeface="Wingdings" pitchFamily="2" charset="2"/>
              <a:buChar char="§"/>
              <a:defRPr/>
            </a:pPr>
            <a:r>
              <a:rPr lang="en-US" sz="3000" dirty="0">
                <a:latin typeface="Comic Sans MS" pitchFamily="66" charset="0"/>
              </a:rPr>
              <a:t> </a:t>
            </a:r>
            <a:r>
              <a:rPr lang="en-US" sz="3000" dirty="0" smtClean="0">
                <a:latin typeface="Comic Sans MS" pitchFamily="66" charset="0"/>
              </a:rPr>
              <a:t> </a:t>
            </a:r>
            <a:r>
              <a:rPr lang="en-US" sz="2800" dirty="0" smtClean="0">
                <a:latin typeface="Comic Sans MS" pitchFamily="66" charset="0"/>
              </a:rPr>
              <a:t>Bayh-Dole </a:t>
            </a:r>
            <a:r>
              <a:rPr lang="en-US" sz="2800" dirty="0">
                <a:latin typeface="Comic Sans MS" pitchFamily="66" charset="0"/>
              </a:rPr>
              <a:t>requires </a:t>
            </a:r>
            <a:r>
              <a:rPr lang="en-US" sz="2800" dirty="0" smtClean="0">
                <a:latin typeface="Comic Sans MS" pitchFamily="66" charset="0"/>
              </a:rPr>
              <a:t>universities to maintain </a:t>
            </a:r>
            <a:r>
              <a:rPr lang="en-US" sz="2800" dirty="0">
                <a:latin typeface="Comic Sans MS" pitchFamily="66" charset="0"/>
              </a:rPr>
              <a:t>	 </a:t>
            </a:r>
            <a:r>
              <a:rPr lang="en-US" sz="2800" dirty="0" smtClean="0">
                <a:latin typeface="Comic Sans MS" pitchFamily="66" charset="0"/>
              </a:rPr>
              <a:t>	 ownership </a:t>
            </a:r>
            <a:r>
              <a:rPr lang="en-US" sz="2800" dirty="0">
                <a:latin typeface="Comic Sans MS" pitchFamily="66" charset="0"/>
              </a:rPr>
              <a:t>of patents </a:t>
            </a:r>
            <a:r>
              <a:rPr lang="en-US" sz="2800" dirty="0" smtClean="0">
                <a:latin typeface="Comic Sans MS" pitchFamily="66" charset="0"/>
              </a:rPr>
              <a:t>from federally-funded 	 research.</a:t>
            </a:r>
          </a:p>
          <a:p>
            <a:pPr marL="576263" lvl="1">
              <a:buClr>
                <a:srgbClr val="C00000"/>
              </a:buClr>
              <a:defRPr/>
            </a:pPr>
            <a:r>
              <a:rPr lang="en-US" sz="800" dirty="0" smtClean="0">
                <a:latin typeface="Comic Sans MS" pitchFamily="66" charset="0"/>
              </a:rPr>
              <a:t> </a:t>
            </a:r>
          </a:p>
          <a:p>
            <a:pPr marL="582613" lvl="1" indent="-6350">
              <a:buClr>
                <a:srgbClr val="C00000"/>
              </a:buClr>
              <a:buFont typeface="Wingdings" pitchFamily="2" charset="2"/>
              <a:buChar char="§"/>
              <a:defRPr/>
            </a:pPr>
            <a:r>
              <a:rPr lang="en-US" sz="2800" dirty="0">
                <a:latin typeface="Comic Sans MS" pitchFamily="66" charset="0"/>
              </a:rPr>
              <a:t> </a:t>
            </a:r>
            <a:r>
              <a:rPr lang="en-US" sz="2800" dirty="0" smtClean="0">
                <a:latin typeface="Comic Sans MS" pitchFamily="66" charset="0"/>
              </a:rPr>
              <a:t>  Patents </a:t>
            </a:r>
            <a:r>
              <a:rPr lang="en-US" sz="2800" dirty="0">
                <a:latin typeface="Comic Sans MS" pitchFamily="66" charset="0"/>
              </a:rPr>
              <a:t>are issued in the name of the </a:t>
            </a:r>
            <a:r>
              <a:rPr lang="en-US" sz="2800" dirty="0" smtClean="0">
                <a:latin typeface="Comic Sans MS" pitchFamily="66" charset="0"/>
              </a:rPr>
              <a:t> 	 	 inventor(s</a:t>
            </a:r>
            <a:r>
              <a:rPr lang="en-US" sz="2800" dirty="0">
                <a:latin typeface="Comic Sans MS" pitchFamily="66" charset="0"/>
              </a:rPr>
              <a:t>) with the university as the Assignee. </a:t>
            </a:r>
          </a:p>
          <a:p>
            <a:pPr marL="582613" lvl="1" indent="-6350">
              <a:buClr>
                <a:srgbClr val="C00000"/>
              </a:buClr>
              <a:buFont typeface="Wingdings" pitchFamily="2" charset="2"/>
              <a:buChar char="§"/>
              <a:defRPr/>
            </a:pPr>
            <a:endParaRPr lang="en-US" sz="800" dirty="0">
              <a:latin typeface="Comic Sans MS" pitchFamily="66" charset="0"/>
            </a:endParaRPr>
          </a:p>
          <a:p>
            <a:pPr marL="582613" lvl="1" indent="-6350">
              <a:buClr>
                <a:srgbClr val="C00000"/>
              </a:buClr>
              <a:buFont typeface="Wingdings" pitchFamily="2" charset="2"/>
              <a:buChar char="§"/>
              <a:defRPr/>
            </a:pPr>
            <a:r>
              <a:rPr lang="en-US" sz="3000" dirty="0">
                <a:latin typeface="Comic Sans MS" pitchFamily="66" charset="0"/>
              </a:rPr>
              <a:t> </a:t>
            </a:r>
            <a:r>
              <a:rPr lang="en-US" sz="3000" dirty="0" smtClean="0">
                <a:latin typeface="Comic Sans MS" pitchFamily="66" charset="0"/>
              </a:rPr>
              <a:t> </a:t>
            </a:r>
            <a:r>
              <a:rPr lang="en-US" sz="2800" dirty="0" smtClean="0">
                <a:latin typeface="Comic Sans MS" pitchFamily="66" charset="0"/>
              </a:rPr>
              <a:t>Universities </a:t>
            </a:r>
            <a:r>
              <a:rPr lang="en-US" sz="2800" dirty="0">
                <a:latin typeface="Comic Sans MS" pitchFamily="66" charset="0"/>
              </a:rPr>
              <a:t>may license </a:t>
            </a:r>
            <a:r>
              <a:rPr lang="en-US" sz="2800" dirty="0" smtClean="0">
                <a:latin typeface="Comic Sans MS" pitchFamily="66" charset="0"/>
              </a:rPr>
              <a:t>rights (exclusive or 	 non-exclusive), but </a:t>
            </a:r>
            <a:r>
              <a:rPr lang="en-US" sz="2800" dirty="0">
                <a:latin typeface="Comic Sans MS" pitchFamily="66" charset="0"/>
              </a:rPr>
              <a:t>may not assign or sell </a:t>
            </a:r>
            <a:r>
              <a:rPr lang="en-US" sz="2800" dirty="0" smtClean="0">
                <a:latin typeface="Comic Sans MS" pitchFamily="66" charset="0"/>
              </a:rPr>
              <a:t>	 	 ownership </a:t>
            </a:r>
            <a:r>
              <a:rPr lang="en-US" sz="2800" dirty="0">
                <a:latin typeface="Comic Sans MS" pitchFamily="66" charset="0"/>
              </a:rPr>
              <a:t>of the </a:t>
            </a:r>
            <a:r>
              <a:rPr lang="en-US" sz="2800" dirty="0" smtClean="0">
                <a:latin typeface="Comic Sans MS" pitchFamily="66" charset="0"/>
              </a:rPr>
              <a:t>patent.</a:t>
            </a:r>
          </a:p>
          <a:p>
            <a:pPr marL="576263" lvl="1">
              <a:buClr>
                <a:srgbClr val="C00000"/>
              </a:buClr>
              <a:defRPr/>
            </a:pPr>
            <a:r>
              <a:rPr lang="en-US" sz="1600" dirty="0" smtClean="0">
                <a:latin typeface="Comic Sans MS" pitchFamily="66" charset="0"/>
              </a:rPr>
              <a:t> </a:t>
            </a:r>
            <a:endParaRPr lang="en-US" sz="1600" b="1" i="1" dirty="0">
              <a:latin typeface="Times New Roman" pitchFamily="18" charset="0"/>
            </a:endParaRPr>
          </a:p>
          <a:p>
            <a:pPr marL="576263" lvl="1" algn="ctr">
              <a:buClr>
                <a:srgbClr val="C00000"/>
              </a:buClr>
              <a:defRPr/>
            </a:pPr>
            <a:r>
              <a:rPr lang="en-US" sz="3000" b="1" dirty="0" smtClean="0">
                <a:solidFill>
                  <a:schemeClr val="bg1">
                    <a:lumMod val="25000"/>
                  </a:schemeClr>
                </a:solidFill>
                <a:latin typeface="Comic Sans MS" pitchFamily="66" charset="0"/>
              </a:rPr>
              <a:t>“Owning” a patent or </a:t>
            </a:r>
            <a:r>
              <a:rPr lang="en-US" sz="3000" b="1" dirty="0">
                <a:solidFill>
                  <a:schemeClr val="bg1">
                    <a:lumMod val="25000"/>
                  </a:schemeClr>
                </a:solidFill>
                <a:latin typeface="Comic Sans MS" pitchFamily="66" charset="0"/>
              </a:rPr>
              <a:t>having an “exclusive license</a:t>
            </a:r>
            <a:r>
              <a:rPr lang="en-US" sz="3000" b="1" dirty="0" smtClean="0">
                <a:solidFill>
                  <a:schemeClr val="bg1">
                    <a:lumMod val="25000"/>
                  </a:schemeClr>
                </a:solidFill>
                <a:latin typeface="Comic Sans MS" pitchFamily="66" charset="0"/>
              </a:rPr>
              <a:t>” convey similar rights: the right to </a:t>
            </a:r>
            <a:r>
              <a:rPr lang="en-US" sz="3000" b="1" u="sng" dirty="0" smtClean="0">
                <a:solidFill>
                  <a:schemeClr val="bg1">
                    <a:lumMod val="25000"/>
                  </a:schemeClr>
                </a:solidFill>
                <a:latin typeface="Comic Sans MS" pitchFamily="66" charset="0"/>
              </a:rPr>
              <a:t>make or use</a:t>
            </a:r>
            <a:r>
              <a:rPr lang="en-US" sz="3000" b="1" dirty="0" smtClean="0">
                <a:solidFill>
                  <a:schemeClr val="bg1">
                    <a:lumMod val="25000"/>
                  </a:schemeClr>
                </a:solidFill>
                <a:latin typeface="Comic Sans MS" pitchFamily="66" charset="0"/>
              </a:rPr>
              <a:t>, but only owners can </a:t>
            </a:r>
            <a:r>
              <a:rPr lang="en-US" sz="3000" b="1" u="sng" dirty="0" smtClean="0">
                <a:solidFill>
                  <a:schemeClr val="bg1">
                    <a:lumMod val="25000"/>
                  </a:schemeClr>
                </a:solidFill>
                <a:latin typeface="Comic Sans MS" pitchFamily="66" charset="0"/>
              </a:rPr>
              <a:t>sell</a:t>
            </a:r>
            <a:r>
              <a:rPr lang="en-US" sz="3000" b="1" dirty="0" smtClean="0">
                <a:solidFill>
                  <a:schemeClr val="bg1">
                    <a:lumMod val="25000"/>
                  </a:schemeClr>
                </a:solidFill>
                <a:latin typeface="Comic Sans MS" pitchFamily="66" charset="0"/>
              </a:rPr>
              <a:t>!</a:t>
            </a:r>
            <a:endParaRPr lang="en-US" sz="3000" b="1" i="1" dirty="0">
              <a:solidFill>
                <a:schemeClr val="tx2"/>
              </a:solidFill>
              <a:latin typeface="Times New Roman" pitchFamily="18" charset="0"/>
            </a:endParaRPr>
          </a:p>
          <a:p>
            <a:pPr marL="582613" lvl="1" indent="-6350" algn="ctr">
              <a:defRPr/>
            </a:pPr>
            <a:endParaRPr lang="en-US" sz="3000" b="1" dirty="0">
              <a:solidFill>
                <a:schemeClr val="tx2"/>
              </a:solidFill>
              <a:latin typeface="Times New Roman" pitchFamily="18" charset="0"/>
            </a:endParaRPr>
          </a:p>
        </p:txBody>
      </p:sp>
    </p:spTree>
    <p:extLst>
      <p:ext uri="{BB962C8B-B14F-4D97-AF65-F5344CB8AC3E}">
        <p14:creationId xmlns:p14="http://schemas.microsoft.com/office/powerpoint/2010/main" val="321612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09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095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095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5095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5095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509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881438"/>
          </a:xfrm>
        </p:spPr>
        <p:txBody>
          <a:bodyPr/>
          <a:lstStyle/>
          <a:p>
            <a:pPr>
              <a:lnSpc>
                <a:spcPct val="90000"/>
              </a:lnSpc>
              <a:buClr>
                <a:schemeClr val="tx2"/>
              </a:buClr>
              <a:buSzTx/>
              <a:buFont typeface="Wingdings" pitchFamily="2" charset="2"/>
              <a:buNone/>
              <a:defRPr/>
            </a:pPr>
            <a:r>
              <a:rPr lang="en-US" sz="2800" dirty="0" smtClean="0"/>
              <a:t>	</a:t>
            </a:r>
            <a:r>
              <a:rPr lang="en-US" sz="2600" dirty="0" smtClean="0">
                <a:latin typeface="Comic Sans MS" pitchFamily="66" charset="0"/>
              </a:rPr>
              <a:t>Faculty </a:t>
            </a:r>
            <a:r>
              <a:rPr lang="en-US" sz="2600" dirty="0">
                <a:latin typeface="Comic Sans MS" pitchFamily="66" charset="0"/>
              </a:rPr>
              <a:t>a</a:t>
            </a:r>
            <a:r>
              <a:rPr lang="en-US" sz="2600" dirty="0" smtClean="0">
                <a:latin typeface="Comic Sans MS" pitchFamily="66" charset="0"/>
              </a:rPr>
              <a:t>re required to disclose inventions to allow for protection (through either a CDA/NDA</a:t>
            </a:r>
            <a:r>
              <a:rPr lang="en-US" sz="2600" dirty="0">
                <a:latin typeface="Comic Sans MS" pitchFamily="66" charset="0"/>
              </a:rPr>
              <a:t> </a:t>
            </a:r>
            <a:r>
              <a:rPr lang="en-US" sz="2600" dirty="0" smtClean="0">
                <a:latin typeface="Comic Sans MS" pitchFamily="66" charset="0"/>
              </a:rPr>
              <a:t>or by filing a Provisional Patent Application) </a:t>
            </a:r>
            <a:r>
              <a:rPr lang="en-US" sz="2600" dirty="0" smtClean="0">
                <a:solidFill>
                  <a:srgbClr val="C00000"/>
                </a:solidFill>
                <a:latin typeface="Comic Sans MS" pitchFamily="66" charset="0"/>
              </a:rPr>
              <a:t>before:</a:t>
            </a:r>
          </a:p>
          <a:p>
            <a:pPr>
              <a:lnSpc>
                <a:spcPct val="90000"/>
              </a:lnSpc>
              <a:buFont typeface="Wingdings" pitchFamily="2" charset="2"/>
              <a:buNone/>
              <a:defRPr/>
            </a:pPr>
            <a:r>
              <a:rPr lang="en-US" sz="900" dirty="0" smtClean="0">
                <a:latin typeface="Comic Sans MS" pitchFamily="66" charset="0"/>
              </a:rPr>
              <a:t>   </a:t>
            </a:r>
          </a:p>
          <a:p>
            <a:pPr lvl="1">
              <a:lnSpc>
                <a:spcPct val="90000"/>
              </a:lnSpc>
              <a:buClr>
                <a:srgbClr val="C00000"/>
              </a:buClr>
              <a:buSzTx/>
              <a:buFont typeface="Wingdings" pitchFamily="2" charset="2"/>
              <a:buChar char="ü"/>
              <a:defRPr/>
            </a:pPr>
            <a:r>
              <a:rPr lang="en-US" sz="2400" dirty="0" smtClean="0">
                <a:latin typeface="Comic Sans MS" pitchFamily="66" charset="0"/>
              </a:rPr>
              <a:t>Publication Submission</a:t>
            </a:r>
          </a:p>
          <a:p>
            <a:pPr lvl="1">
              <a:lnSpc>
                <a:spcPct val="90000"/>
              </a:lnSpc>
              <a:buClr>
                <a:srgbClr val="C00000"/>
              </a:buClr>
              <a:buSzTx/>
              <a:buFont typeface="Wingdings" pitchFamily="2" charset="2"/>
              <a:buChar char="ü"/>
              <a:defRPr/>
            </a:pPr>
            <a:r>
              <a:rPr lang="en-US" sz="2400" dirty="0" smtClean="0">
                <a:latin typeface="Comic Sans MS" pitchFamily="66" charset="0"/>
              </a:rPr>
              <a:t>Proposal Submission</a:t>
            </a:r>
          </a:p>
          <a:p>
            <a:pPr lvl="1">
              <a:lnSpc>
                <a:spcPct val="90000"/>
              </a:lnSpc>
              <a:buClr>
                <a:srgbClr val="C00000"/>
              </a:buClr>
              <a:buSzTx/>
              <a:buFont typeface="Wingdings" pitchFamily="2" charset="2"/>
              <a:buChar char="ü"/>
              <a:defRPr/>
            </a:pPr>
            <a:r>
              <a:rPr lang="en-US" sz="2400" dirty="0" smtClean="0">
                <a:latin typeface="Comic Sans MS" pitchFamily="66" charset="0"/>
              </a:rPr>
              <a:t>Presentations</a:t>
            </a:r>
          </a:p>
          <a:p>
            <a:pPr lvl="1">
              <a:lnSpc>
                <a:spcPct val="90000"/>
              </a:lnSpc>
              <a:buClr>
                <a:srgbClr val="C00000"/>
              </a:buClr>
              <a:buSzTx/>
              <a:buFont typeface="Wingdings" pitchFamily="2" charset="2"/>
              <a:buChar char="ü"/>
              <a:defRPr/>
            </a:pPr>
            <a:r>
              <a:rPr lang="en-US" sz="2400" dirty="0" smtClean="0">
                <a:latin typeface="Comic Sans MS" pitchFamily="66" charset="0"/>
              </a:rPr>
              <a:t>Discussions with Non-University </a:t>
            </a:r>
          </a:p>
          <a:p>
            <a:pPr marL="457200" lvl="1" indent="0">
              <a:lnSpc>
                <a:spcPct val="90000"/>
              </a:lnSpc>
              <a:buClr>
                <a:srgbClr val="C00000"/>
              </a:buClr>
              <a:buSzTx/>
              <a:buNone/>
              <a:defRPr/>
            </a:pPr>
            <a:r>
              <a:rPr lang="en-US" sz="2400" dirty="0" smtClean="0">
                <a:latin typeface="Comic Sans MS" pitchFamily="66" charset="0"/>
              </a:rPr>
              <a:t>    Personnel</a:t>
            </a:r>
          </a:p>
          <a:p>
            <a:pPr lvl="1">
              <a:lnSpc>
                <a:spcPct val="90000"/>
              </a:lnSpc>
              <a:buClr>
                <a:srgbClr val="C00000"/>
              </a:buClr>
              <a:buSzTx/>
              <a:buFont typeface="Wingdings" pitchFamily="2" charset="2"/>
              <a:buChar char="ü"/>
              <a:defRPr/>
            </a:pPr>
            <a:r>
              <a:rPr lang="en-US" sz="2400" dirty="0" smtClean="0">
                <a:latin typeface="Comic Sans MS" pitchFamily="66" charset="0"/>
              </a:rPr>
              <a:t>Web Postings </a:t>
            </a:r>
          </a:p>
          <a:p>
            <a:pPr lvl="1">
              <a:lnSpc>
                <a:spcPct val="90000"/>
              </a:lnSpc>
              <a:buClr>
                <a:srgbClr val="C00000"/>
              </a:buClr>
              <a:buSzTx/>
              <a:buFont typeface="Wingdings" pitchFamily="2" charset="2"/>
              <a:buChar char="ü"/>
              <a:defRPr/>
            </a:pPr>
            <a:r>
              <a:rPr lang="en-US" sz="2400" dirty="0" smtClean="0">
                <a:latin typeface="Comic Sans MS" pitchFamily="66" charset="0"/>
              </a:rPr>
              <a:t>Thesis/Dissertation Submission</a:t>
            </a:r>
            <a:r>
              <a:rPr lang="en-US" sz="800" dirty="0" smtClean="0">
                <a:latin typeface="Comic Sans MS" pitchFamily="66" charset="0"/>
              </a:rPr>
              <a:t> </a:t>
            </a:r>
            <a:endParaRPr lang="en-US" sz="500" dirty="0" smtClean="0">
              <a:latin typeface="Comic Sans MS" pitchFamily="66" charset="0"/>
            </a:endParaRPr>
          </a:p>
          <a:p>
            <a:pPr marL="457200" lvl="1" indent="0">
              <a:lnSpc>
                <a:spcPct val="90000"/>
              </a:lnSpc>
              <a:buClr>
                <a:srgbClr val="C00000"/>
              </a:buClr>
              <a:buSzTx/>
              <a:buNone/>
              <a:defRPr/>
            </a:pPr>
            <a:endParaRPr lang="en-US" sz="500" dirty="0">
              <a:latin typeface="Comic Sans MS" pitchFamily="66" charset="0"/>
            </a:endParaRPr>
          </a:p>
          <a:p>
            <a:pPr marL="457200" lvl="1" indent="0">
              <a:lnSpc>
                <a:spcPct val="90000"/>
              </a:lnSpc>
              <a:buClr>
                <a:srgbClr val="C00000"/>
              </a:buClr>
              <a:buSzTx/>
              <a:buNone/>
              <a:defRPr/>
            </a:pPr>
            <a:r>
              <a:rPr lang="en-US" sz="2400" b="1" dirty="0" smtClean="0">
                <a:solidFill>
                  <a:srgbClr val="C00000"/>
                </a:solidFill>
                <a:latin typeface="Comic Sans MS" pitchFamily="66" charset="0"/>
              </a:rPr>
              <a:t>  </a:t>
            </a:r>
          </a:p>
        </p:txBody>
      </p:sp>
      <p:pic>
        <p:nvPicPr>
          <p:cNvPr id="848900" name="Picture 4" descr="IR"/>
          <p:cNvPicPr>
            <a:picLocks noChangeAspect="1" noChangeArrowheads="1"/>
          </p:cNvPicPr>
          <p:nvPr/>
        </p:nvPicPr>
        <p:blipFill>
          <a:blip r:embed="rId3" cstate="print"/>
          <a:srcRect/>
          <a:stretch>
            <a:fillRect/>
          </a:stretch>
        </p:blipFill>
        <p:spPr bwMode="auto">
          <a:xfrm>
            <a:off x="5867400" y="2824162"/>
            <a:ext cx="2855913" cy="3424238"/>
          </a:xfrm>
          <a:prstGeom prst="rect">
            <a:avLst/>
          </a:prstGeom>
          <a:noFill/>
          <a:ln w="57150" cmpd="thickThin">
            <a:solidFill>
              <a:srgbClr val="C00000"/>
            </a:solidFill>
            <a:miter lim="800000"/>
            <a:headEnd/>
            <a:tailEnd/>
          </a:ln>
        </p:spPr>
      </p:pic>
      <p:sp>
        <p:nvSpPr>
          <p:cNvPr id="5" name="Text Box 3"/>
          <p:cNvSpPr txBox="1">
            <a:spLocks noChangeArrowheads="1"/>
          </p:cNvSpPr>
          <p:nvPr/>
        </p:nvSpPr>
        <p:spPr bwMode="auto">
          <a:xfrm>
            <a:off x="152400" y="152400"/>
            <a:ext cx="8839200" cy="1261884"/>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Bayh-Dole </a:t>
            </a:r>
            <a:r>
              <a:rPr lang="en-US" sz="3800" dirty="0">
                <a:solidFill>
                  <a:srgbClr val="FFFFFF"/>
                </a:solidFill>
                <a:latin typeface="Comic Sans MS" pitchFamily="66" charset="0"/>
              </a:rPr>
              <a:t>Act </a:t>
            </a:r>
            <a:r>
              <a:rPr lang="en-US" sz="3800" dirty="0" smtClean="0">
                <a:solidFill>
                  <a:srgbClr val="FFFFFF"/>
                </a:solidFill>
                <a:latin typeface="Comic Sans MS" pitchFamily="66" charset="0"/>
              </a:rPr>
              <a:t>requires universities to protect federally-funded inventions</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1771208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848900"/>
                                        </p:tgtEl>
                                        <p:attrNameLst>
                                          <p:attrName>style.visibility</p:attrName>
                                        </p:attrNameLst>
                                      </p:cBhvr>
                                      <p:to>
                                        <p:strVal val="visible"/>
                                      </p:to>
                                    </p:set>
                                    <p:anim calcmode="lin" valueType="num">
                                      <p:cBhvr>
                                        <p:cTn id="7" dur="1000" fill="hold"/>
                                        <p:tgtEl>
                                          <p:spTgt spid="848900"/>
                                        </p:tgtEl>
                                        <p:attrNameLst>
                                          <p:attrName>ppt_w</p:attrName>
                                        </p:attrNameLst>
                                      </p:cBhvr>
                                      <p:tavLst>
                                        <p:tav tm="0">
                                          <p:val>
                                            <p:fltVal val="0"/>
                                          </p:val>
                                        </p:tav>
                                        <p:tav tm="100000">
                                          <p:val>
                                            <p:strVal val="#ppt_w"/>
                                          </p:val>
                                        </p:tav>
                                      </p:tavLst>
                                    </p:anim>
                                    <p:anim calcmode="lin" valueType="num">
                                      <p:cBhvr>
                                        <p:cTn id="8" dur="1000" fill="hold"/>
                                        <p:tgtEl>
                                          <p:spTgt spid="848900"/>
                                        </p:tgtEl>
                                        <p:attrNameLst>
                                          <p:attrName>ppt_h</p:attrName>
                                        </p:attrNameLst>
                                      </p:cBhvr>
                                      <p:tavLst>
                                        <p:tav tm="0">
                                          <p:val>
                                            <p:fltVal val="0"/>
                                          </p:val>
                                        </p:tav>
                                        <p:tav tm="100000">
                                          <p:val>
                                            <p:strVal val="#ppt_h"/>
                                          </p:val>
                                        </p:tav>
                                      </p:tavLst>
                                    </p:anim>
                                    <p:anim calcmode="lin" valueType="num">
                                      <p:cBhvr>
                                        <p:cTn id="9" dur="1000" fill="hold"/>
                                        <p:tgtEl>
                                          <p:spTgt spid="8489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48900"/>
                                        </p:tgtEl>
                                        <p:attrNameLst>
                                          <p:attrName>ppt_y</p:attrName>
                                        </p:attrNameLst>
                                      </p:cBhvr>
                                      <p:tavLst>
                                        <p:tav tm="0" fmla="#ppt_y+(sin(-2*pi*(1-$))*-#ppt_x+cos(-2*pi*(1-$))*(1-#ppt_y))*(1-$)">
                                          <p:val>
                                            <p:fltVal val="0"/>
                                          </p:val>
                                        </p:tav>
                                        <p:tav tm="100000">
                                          <p:val>
                                            <p:fltVal val="1"/>
                                          </p:val>
                                        </p:tav>
                                      </p:tavLst>
                                    </p:anim>
                                  </p:childTnLst>
                                </p:cTn>
                              </p:par>
                              <p:par>
                                <p:cTn id="11" presetID="1" presetClass="entr" presetSubtype="0" fill="hold" nodeType="with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881438"/>
          </a:xfrm>
        </p:spPr>
        <p:txBody>
          <a:bodyPr/>
          <a:lstStyle/>
          <a:p>
            <a:pPr>
              <a:lnSpc>
                <a:spcPct val="90000"/>
              </a:lnSpc>
              <a:buClr>
                <a:schemeClr val="tx2"/>
              </a:buClr>
              <a:buSzTx/>
              <a:buFont typeface="Wingdings" pitchFamily="2" charset="2"/>
              <a:buNone/>
              <a:defRPr/>
            </a:pPr>
            <a:r>
              <a:rPr lang="en-US" sz="2800" dirty="0" smtClean="0"/>
              <a:t>	</a:t>
            </a:r>
            <a:r>
              <a:rPr lang="en-US" sz="2600" dirty="0" smtClean="0">
                <a:latin typeface="Comic Sans MS" pitchFamily="66" charset="0"/>
              </a:rPr>
              <a:t>Faculty </a:t>
            </a:r>
            <a:r>
              <a:rPr lang="en-US" sz="2600" dirty="0">
                <a:latin typeface="Comic Sans MS" pitchFamily="66" charset="0"/>
              </a:rPr>
              <a:t>a</a:t>
            </a:r>
            <a:r>
              <a:rPr lang="en-US" sz="2600" dirty="0" smtClean="0">
                <a:latin typeface="Comic Sans MS" pitchFamily="66" charset="0"/>
              </a:rPr>
              <a:t>re required to disclose inventions to allow for protection (through either a </a:t>
            </a:r>
            <a:r>
              <a:rPr lang="en-US" sz="2600" u="sng" dirty="0" smtClean="0">
                <a:solidFill>
                  <a:srgbClr val="C00000"/>
                </a:solidFill>
                <a:latin typeface="Comic Sans MS" pitchFamily="66" charset="0"/>
              </a:rPr>
              <a:t>CDA/NDA</a:t>
            </a:r>
            <a:r>
              <a:rPr lang="en-US" sz="2600" dirty="0">
                <a:latin typeface="Comic Sans MS" pitchFamily="66" charset="0"/>
              </a:rPr>
              <a:t> </a:t>
            </a:r>
            <a:r>
              <a:rPr lang="en-US" sz="2600" dirty="0" smtClean="0">
                <a:latin typeface="Comic Sans MS" pitchFamily="66" charset="0"/>
              </a:rPr>
              <a:t>or by filing a Provisional Patent Application)</a:t>
            </a:r>
            <a:endParaRPr lang="en-US" sz="2600" dirty="0" smtClean="0">
              <a:solidFill>
                <a:srgbClr val="C00000"/>
              </a:solidFill>
              <a:latin typeface="Comic Sans MS" pitchFamily="66" charset="0"/>
            </a:endParaRPr>
          </a:p>
          <a:p>
            <a:pPr>
              <a:lnSpc>
                <a:spcPct val="90000"/>
              </a:lnSpc>
              <a:buFont typeface="Wingdings" pitchFamily="2" charset="2"/>
              <a:buNone/>
              <a:defRPr/>
            </a:pPr>
            <a:r>
              <a:rPr lang="en-US" sz="900" dirty="0" smtClean="0">
                <a:latin typeface="Comic Sans MS" pitchFamily="66" charset="0"/>
              </a:rPr>
              <a:t>   </a:t>
            </a:r>
          </a:p>
        </p:txBody>
      </p:sp>
      <p:sp>
        <p:nvSpPr>
          <p:cNvPr id="5" name="Text Box 3"/>
          <p:cNvSpPr txBox="1">
            <a:spLocks noChangeArrowheads="1"/>
          </p:cNvSpPr>
          <p:nvPr/>
        </p:nvSpPr>
        <p:spPr bwMode="auto">
          <a:xfrm>
            <a:off x="152400" y="152400"/>
            <a:ext cx="8839200" cy="1261884"/>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a:solidFill>
                  <a:srgbClr val="FFFFFF"/>
                </a:solidFill>
                <a:latin typeface="Comic Sans MS" pitchFamily="66" charset="0"/>
              </a:rPr>
              <a:t>Bayh-Dole Act requires universities to protect federally-funded inventions</a:t>
            </a:r>
          </a:p>
        </p:txBody>
      </p:sp>
      <p:sp>
        <p:nvSpPr>
          <p:cNvPr id="2" name="TextBox 1"/>
          <p:cNvSpPr txBox="1"/>
          <p:nvPr/>
        </p:nvSpPr>
        <p:spPr>
          <a:xfrm>
            <a:off x="990600" y="2743200"/>
            <a:ext cx="6172200" cy="830997"/>
          </a:xfrm>
          <a:prstGeom prst="rect">
            <a:avLst/>
          </a:prstGeom>
          <a:noFill/>
        </p:spPr>
        <p:txBody>
          <a:bodyPr wrap="square" rtlCol="0">
            <a:spAutoFit/>
          </a:bodyPr>
          <a:lstStyle/>
          <a:p>
            <a:r>
              <a:rPr lang="en-US" sz="2400" dirty="0" smtClean="0">
                <a:solidFill>
                  <a:srgbClr val="C00000"/>
                </a:solidFill>
                <a:latin typeface="Comic Sans MS" pitchFamily="66" charset="0"/>
              </a:rPr>
              <a:t>CDA – Confidential Disclosure Agreement</a:t>
            </a:r>
          </a:p>
          <a:p>
            <a:r>
              <a:rPr lang="en-US" sz="2400" dirty="0" smtClean="0">
                <a:solidFill>
                  <a:srgbClr val="C00000"/>
                </a:solidFill>
                <a:latin typeface="Comic Sans MS" pitchFamily="66" charset="0"/>
              </a:rPr>
              <a:t>NDA – Non-disclosure Agreement</a:t>
            </a:r>
            <a:endParaRPr lang="en-US" sz="2400" dirty="0">
              <a:solidFill>
                <a:srgbClr val="C00000"/>
              </a:solidFill>
              <a:latin typeface="Comic Sans MS" pitchFamily="66" charset="0"/>
            </a:endParaRPr>
          </a:p>
        </p:txBody>
      </p:sp>
      <p:sp>
        <p:nvSpPr>
          <p:cNvPr id="3" name="Rectangle 2"/>
          <p:cNvSpPr/>
          <p:nvPr/>
        </p:nvSpPr>
        <p:spPr>
          <a:xfrm>
            <a:off x="4474858" y="3359751"/>
            <a:ext cx="194284" cy="138499"/>
          </a:xfrm>
          <a:prstGeom prst="rect">
            <a:avLst/>
          </a:prstGeom>
        </p:spPr>
        <p:txBody>
          <a:bodyPr wrap="none">
            <a:spAutoFit/>
          </a:bodyPr>
          <a:lstStyle/>
          <a:p>
            <a:r>
              <a:rPr lang="en-US" dirty="0"/>
              <a:t> </a:t>
            </a:r>
          </a:p>
        </p:txBody>
      </p:sp>
      <p:sp>
        <p:nvSpPr>
          <p:cNvPr id="4" name="Rectangle 3"/>
          <p:cNvSpPr/>
          <p:nvPr/>
        </p:nvSpPr>
        <p:spPr>
          <a:xfrm>
            <a:off x="304800" y="3773031"/>
            <a:ext cx="8534400" cy="2246769"/>
          </a:xfrm>
          <a:prstGeom prst="rect">
            <a:avLst/>
          </a:prstGeom>
          <a:solidFill>
            <a:schemeClr val="bg1"/>
          </a:solidFill>
          <a:ln w="38100">
            <a:solidFill>
              <a:schemeClr val="tx1"/>
            </a:solidFill>
          </a:ln>
        </p:spPr>
        <p:txBody>
          <a:bodyPr wrap="square">
            <a:spAutoFit/>
          </a:bodyPr>
          <a:lstStyle/>
          <a:p>
            <a:r>
              <a:rPr lang="en-US" sz="1400" b="1" dirty="0" smtClean="0">
                <a:latin typeface="Comic Sans MS" pitchFamily="66" charset="0"/>
              </a:rPr>
              <a:t>CONFIDENTIAL DISCLOSURE </a:t>
            </a:r>
            <a:r>
              <a:rPr lang="en-US" sz="1400" b="1" dirty="0">
                <a:latin typeface="Comic Sans MS" pitchFamily="66" charset="0"/>
              </a:rPr>
              <a:t>AGREEMENT</a:t>
            </a:r>
            <a:endParaRPr lang="en-US" sz="1400" dirty="0">
              <a:latin typeface="Comic Sans MS" pitchFamily="66" charset="0"/>
            </a:endParaRPr>
          </a:p>
          <a:p>
            <a:r>
              <a:rPr lang="en-US" sz="1400" dirty="0">
                <a:latin typeface="Comic Sans MS" pitchFamily="66" charset="0"/>
              </a:rPr>
              <a:t> </a:t>
            </a:r>
          </a:p>
          <a:p>
            <a:r>
              <a:rPr lang="en-US" sz="1400" dirty="0" smtClean="0">
                <a:latin typeface="Comic Sans MS" pitchFamily="66" charset="0"/>
              </a:rPr>
              <a:t>This </a:t>
            </a:r>
            <a:r>
              <a:rPr lang="en-US" sz="1400" dirty="0">
                <a:latin typeface="Comic Sans MS" pitchFamily="66" charset="0"/>
              </a:rPr>
              <a:t>confidentiality agreement (this “Agreement”), effective as of  _______, 200_ (the “Effective Date”) is by and between ___________, a company organized under the laws of ___________ and having a primary place of business ___________, and The University of North Carolina at Chapel Hill, having a business address at 308 Bynum Hall, CB 4105, Chapel Hill, NC 27599-4105 (each a “Party” and collectively the “Parties”) </a:t>
            </a:r>
            <a:r>
              <a:rPr lang="en-US" sz="1400" dirty="0">
                <a:solidFill>
                  <a:srgbClr val="C00000"/>
                </a:solidFill>
                <a:latin typeface="Comic Sans MS" pitchFamily="66" charset="0"/>
              </a:rPr>
              <a:t>to assure the protection and preservation of the confidential and/or proprietary nature of information to be disclosed or made available between the Parties in connection with certain negotiations or discussions in possible contemplation or furtherance of a business relationship between the Parties.</a:t>
            </a:r>
          </a:p>
        </p:txBody>
      </p:sp>
    </p:spTree>
    <p:extLst>
      <p:ext uri="{BB962C8B-B14F-4D97-AF65-F5344CB8AC3E}">
        <p14:creationId xmlns:p14="http://schemas.microsoft.com/office/powerpoint/2010/main" val="131874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881438"/>
          </a:xfrm>
        </p:spPr>
        <p:txBody>
          <a:bodyPr/>
          <a:lstStyle/>
          <a:p>
            <a:pPr>
              <a:lnSpc>
                <a:spcPct val="90000"/>
              </a:lnSpc>
              <a:buClr>
                <a:schemeClr val="tx2"/>
              </a:buClr>
              <a:buSzTx/>
              <a:buFont typeface="Wingdings" pitchFamily="2" charset="2"/>
              <a:buNone/>
              <a:defRPr/>
            </a:pPr>
            <a:r>
              <a:rPr lang="en-US" sz="2800" dirty="0" smtClean="0"/>
              <a:t>	</a:t>
            </a:r>
            <a:r>
              <a:rPr lang="en-US" sz="2600" dirty="0" smtClean="0">
                <a:latin typeface="Comic Sans MS" pitchFamily="66" charset="0"/>
              </a:rPr>
              <a:t>Faculty </a:t>
            </a:r>
            <a:r>
              <a:rPr lang="en-US" sz="2600" dirty="0">
                <a:latin typeface="Comic Sans MS" pitchFamily="66" charset="0"/>
              </a:rPr>
              <a:t>a</a:t>
            </a:r>
            <a:r>
              <a:rPr lang="en-US" sz="2600" dirty="0" smtClean="0">
                <a:latin typeface="Comic Sans MS" pitchFamily="66" charset="0"/>
              </a:rPr>
              <a:t>re required to disclose inventions to allow for protection (through either a </a:t>
            </a:r>
            <a:r>
              <a:rPr lang="en-US" sz="2600" u="sng" dirty="0" smtClean="0">
                <a:solidFill>
                  <a:srgbClr val="C00000"/>
                </a:solidFill>
                <a:latin typeface="Comic Sans MS" pitchFamily="66" charset="0"/>
              </a:rPr>
              <a:t>CDA/NDA</a:t>
            </a:r>
            <a:r>
              <a:rPr lang="en-US" sz="2600" dirty="0">
                <a:latin typeface="Comic Sans MS" pitchFamily="66" charset="0"/>
              </a:rPr>
              <a:t> </a:t>
            </a:r>
            <a:r>
              <a:rPr lang="en-US" sz="2600" dirty="0" smtClean="0">
                <a:latin typeface="Comic Sans MS" pitchFamily="66" charset="0"/>
              </a:rPr>
              <a:t>or by filing a Provisional Patent Application)</a:t>
            </a:r>
            <a:endParaRPr lang="en-US" sz="2600" dirty="0" smtClean="0">
              <a:solidFill>
                <a:srgbClr val="C00000"/>
              </a:solidFill>
              <a:latin typeface="Comic Sans MS" pitchFamily="66" charset="0"/>
            </a:endParaRPr>
          </a:p>
          <a:p>
            <a:pPr>
              <a:lnSpc>
                <a:spcPct val="90000"/>
              </a:lnSpc>
              <a:buFont typeface="Wingdings" pitchFamily="2" charset="2"/>
              <a:buNone/>
              <a:defRPr/>
            </a:pPr>
            <a:r>
              <a:rPr lang="en-US" sz="900" dirty="0" smtClean="0">
                <a:latin typeface="Comic Sans MS" pitchFamily="66" charset="0"/>
              </a:rPr>
              <a:t>   </a:t>
            </a:r>
          </a:p>
        </p:txBody>
      </p:sp>
      <p:sp>
        <p:nvSpPr>
          <p:cNvPr id="5" name="Text Box 3"/>
          <p:cNvSpPr txBox="1">
            <a:spLocks noChangeArrowheads="1"/>
          </p:cNvSpPr>
          <p:nvPr/>
        </p:nvSpPr>
        <p:spPr bwMode="auto">
          <a:xfrm>
            <a:off x="152400" y="152400"/>
            <a:ext cx="8839200" cy="1261884"/>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a:solidFill>
                  <a:srgbClr val="FFFFFF"/>
                </a:solidFill>
                <a:latin typeface="Comic Sans MS" pitchFamily="66" charset="0"/>
              </a:rPr>
              <a:t>Bayh-Dole Act requires universities to protect federally-funded inventions</a:t>
            </a:r>
          </a:p>
        </p:txBody>
      </p:sp>
      <p:sp>
        <p:nvSpPr>
          <p:cNvPr id="3" name="Rectangle 2"/>
          <p:cNvSpPr/>
          <p:nvPr/>
        </p:nvSpPr>
        <p:spPr>
          <a:xfrm>
            <a:off x="4474858" y="3359751"/>
            <a:ext cx="194284" cy="138499"/>
          </a:xfrm>
          <a:prstGeom prst="rect">
            <a:avLst/>
          </a:prstGeom>
        </p:spPr>
        <p:txBody>
          <a:bodyPr wrap="none">
            <a:spAutoFit/>
          </a:bodyPr>
          <a:lstStyle/>
          <a:p>
            <a:r>
              <a:rPr lang="en-US" dirty="0"/>
              <a:t> </a:t>
            </a:r>
          </a:p>
        </p:txBody>
      </p:sp>
      <p:sp>
        <p:nvSpPr>
          <p:cNvPr id="4" name="Rectangle 3"/>
          <p:cNvSpPr/>
          <p:nvPr/>
        </p:nvSpPr>
        <p:spPr>
          <a:xfrm>
            <a:off x="304800" y="2893635"/>
            <a:ext cx="8534400" cy="3354765"/>
          </a:xfrm>
          <a:prstGeom prst="rect">
            <a:avLst/>
          </a:prstGeom>
          <a:noFill/>
          <a:ln w="38100">
            <a:noFill/>
          </a:ln>
        </p:spPr>
        <p:txBody>
          <a:bodyPr wrap="square">
            <a:spAutoFit/>
          </a:bodyPr>
          <a:lstStyle/>
          <a:p>
            <a:endParaRPr lang="en-US" sz="800" dirty="0">
              <a:latin typeface="Comic Sans MS" pitchFamily="66" charset="0"/>
            </a:endParaRPr>
          </a:p>
          <a:p>
            <a:pPr marL="800100" lvl="1" indent="-342900">
              <a:buClr>
                <a:srgbClr val="C00000"/>
              </a:buClr>
              <a:buFont typeface="Wingdings" pitchFamily="2" charset="2"/>
              <a:buChar char="ü"/>
            </a:pPr>
            <a:r>
              <a:rPr lang="en-US" sz="2000" dirty="0" smtClean="0">
                <a:latin typeface="Comic Sans MS" pitchFamily="66" charset="0"/>
              </a:rPr>
              <a:t>1-way or 2-way? – If in doubt make it mutual (2-way).</a:t>
            </a:r>
          </a:p>
          <a:p>
            <a:pPr marL="628650" lvl="1" indent="-171450">
              <a:buClr>
                <a:srgbClr val="C00000"/>
              </a:buClr>
              <a:buFont typeface="Wingdings" pitchFamily="2" charset="2"/>
              <a:buChar char="ü"/>
            </a:pPr>
            <a:endParaRPr lang="en-US" sz="800" dirty="0" smtClean="0">
              <a:latin typeface="Comic Sans MS" pitchFamily="66" charset="0"/>
            </a:endParaRPr>
          </a:p>
          <a:p>
            <a:pPr marL="800100" lvl="1" indent="-342900">
              <a:buClr>
                <a:srgbClr val="C00000"/>
              </a:buClr>
              <a:buFont typeface="Wingdings" pitchFamily="2" charset="2"/>
              <a:buChar char="ü"/>
            </a:pPr>
            <a:r>
              <a:rPr lang="en-US" sz="2000" dirty="0">
                <a:latin typeface="Comic Sans MS" pitchFamily="66" charset="0"/>
              </a:rPr>
              <a:t>D</a:t>
            </a:r>
            <a:r>
              <a:rPr lang="en-US" sz="2000" dirty="0" smtClean="0">
                <a:latin typeface="Comic Sans MS" pitchFamily="66" charset="0"/>
              </a:rPr>
              <a:t>efinition of confidential information – Be as specific as possible by referencing an ROI or some other document.</a:t>
            </a:r>
          </a:p>
          <a:p>
            <a:pPr marL="628650" lvl="1" indent="-171450">
              <a:buClr>
                <a:srgbClr val="C00000"/>
              </a:buClr>
              <a:buFont typeface="Wingdings" pitchFamily="2" charset="2"/>
              <a:buChar char="ü"/>
            </a:pPr>
            <a:endParaRPr lang="en-US" sz="800" dirty="0" smtClean="0">
              <a:latin typeface="Comic Sans MS" pitchFamily="66" charset="0"/>
            </a:endParaRPr>
          </a:p>
          <a:p>
            <a:pPr marL="800100" lvl="1" indent="-342900">
              <a:buClr>
                <a:srgbClr val="C00000"/>
              </a:buClr>
              <a:buFont typeface="Wingdings" pitchFamily="2" charset="2"/>
              <a:buChar char="ü"/>
            </a:pPr>
            <a:r>
              <a:rPr lang="en-US" sz="2000" dirty="0" smtClean="0">
                <a:latin typeface="Comic Sans MS" pitchFamily="66" charset="0"/>
              </a:rPr>
              <a:t>Who signs? – Faculty, student, university official (if an alleged breach occurs, you want the other party suing the university – not the individual, so it’s best for university official to sign).</a:t>
            </a:r>
          </a:p>
          <a:p>
            <a:pPr marL="628650" lvl="1" indent="-171450">
              <a:buClr>
                <a:srgbClr val="C00000"/>
              </a:buClr>
              <a:buFont typeface="Wingdings" pitchFamily="2" charset="2"/>
              <a:buChar char="ü"/>
            </a:pPr>
            <a:endParaRPr lang="en-US" sz="800" dirty="0" smtClean="0">
              <a:latin typeface="Comic Sans MS" pitchFamily="66" charset="0"/>
            </a:endParaRPr>
          </a:p>
          <a:p>
            <a:pPr marL="800100" lvl="1" indent="-342900">
              <a:buClr>
                <a:srgbClr val="C00000"/>
              </a:buClr>
              <a:buFont typeface="Wingdings" pitchFamily="2" charset="2"/>
              <a:buChar char="ü"/>
            </a:pPr>
            <a:r>
              <a:rPr lang="en-US" sz="2000" dirty="0" smtClean="0">
                <a:latin typeface="Comic Sans MS" pitchFamily="66" charset="0"/>
              </a:rPr>
              <a:t>Duration of confidential period? – 3 to 5 years, but not forever!  There must be an “out provision” if confidential material becomes public through other means.</a:t>
            </a:r>
          </a:p>
        </p:txBody>
      </p:sp>
    </p:spTree>
    <p:extLst>
      <p:ext uri="{BB962C8B-B14F-4D97-AF65-F5344CB8AC3E}">
        <p14:creationId xmlns:p14="http://schemas.microsoft.com/office/powerpoint/2010/main" val="329892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881438"/>
          </a:xfrm>
        </p:spPr>
        <p:txBody>
          <a:bodyPr/>
          <a:lstStyle/>
          <a:p>
            <a:pPr>
              <a:lnSpc>
                <a:spcPct val="90000"/>
              </a:lnSpc>
              <a:buClr>
                <a:schemeClr val="tx2"/>
              </a:buClr>
              <a:buSzTx/>
              <a:buFont typeface="Wingdings" pitchFamily="2" charset="2"/>
              <a:buNone/>
              <a:defRPr/>
            </a:pPr>
            <a:r>
              <a:rPr lang="en-US" sz="2800" dirty="0" smtClean="0"/>
              <a:t>	</a:t>
            </a:r>
            <a:r>
              <a:rPr lang="en-US" sz="2600" dirty="0" smtClean="0">
                <a:latin typeface="Comic Sans MS" pitchFamily="66" charset="0"/>
              </a:rPr>
              <a:t>Faculty </a:t>
            </a:r>
            <a:r>
              <a:rPr lang="en-US" sz="2600" dirty="0">
                <a:latin typeface="Comic Sans MS" pitchFamily="66" charset="0"/>
              </a:rPr>
              <a:t>a</a:t>
            </a:r>
            <a:r>
              <a:rPr lang="en-US" sz="2600" dirty="0" smtClean="0">
                <a:latin typeface="Comic Sans MS" pitchFamily="66" charset="0"/>
              </a:rPr>
              <a:t>re required to disclose inventions to allow for protection (through either a CDA/NDA</a:t>
            </a:r>
            <a:r>
              <a:rPr lang="en-US" sz="2600" dirty="0">
                <a:latin typeface="Comic Sans MS" pitchFamily="66" charset="0"/>
              </a:rPr>
              <a:t> </a:t>
            </a:r>
            <a:r>
              <a:rPr lang="en-US" sz="2600" dirty="0" smtClean="0">
                <a:latin typeface="Comic Sans MS" pitchFamily="66" charset="0"/>
              </a:rPr>
              <a:t>or by filing a </a:t>
            </a:r>
            <a:r>
              <a:rPr lang="en-US" sz="2600" u="sng" dirty="0" smtClean="0">
                <a:solidFill>
                  <a:srgbClr val="C00000"/>
                </a:solidFill>
                <a:latin typeface="Comic Sans MS" pitchFamily="66" charset="0"/>
              </a:rPr>
              <a:t>Provisional Patent Application</a:t>
            </a:r>
            <a:r>
              <a:rPr lang="en-US" sz="2600" dirty="0" smtClean="0">
                <a:latin typeface="Comic Sans MS" pitchFamily="66" charset="0"/>
              </a:rPr>
              <a:t>)</a:t>
            </a:r>
            <a:endParaRPr lang="en-US" sz="2600" dirty="0" smtClean="0">
              <a:solidFill>
                <a:srgbClr val="C00000"/>
              </a:solidFill>
              <a:latin typeface="Comic Sans MS" pitchFamily="66" charset="0"/>
            </a:endParaRPr>
          </a:p>
          <a:p>
            <a:pPr>
              <a:lnSpc>
                <a:spcPct val="90000"/>
              </a:lnSpc>
              <a:buFont typeface="Wingdings" pitchFamily="2" charset="2"/>
              <a:buNone/>
              <a:defRPr/>
            </a:pPr>
            <a:r>
              <a:rPr lang="en-US" sz="900" dirty="0" smtClean="0">
                <a:latin typeface="Comic Sans MS" pitchFamily="66" charset="0"/>
              </a:rPr>
              <a:t>   </a:t>
            </a:r>
          </a:p>
        </p:txBody>
      </p:sp>
      <p:sp>
        <p:nvSpPr>
          <p:cNvPr id="5" name="Text Box 3"/>
          <p:cNvSpPr txBox="1">
            <a:spLocks noChangeArrowheads="1"/>
          </p:cNvSpPr>
          <p:nvPr/>
        </p:nvSpPr>
        <p:spPr bwMode="auto">
          <a:xfrm>
            <a:off x="152400" y="152400"/>
            <a:ext cx="8839200" cy="1261884"/>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a:solidFill>
                  <a:srgbClr val="FFFFFF"/>
                </a:solidFill>
                <a:latin typeface="Comic Sans MS" pitchFamily="66" charset="0"/>
              </a:rPr>
              <a:t>Bayh-Dole Act requires universities to protect federally-funded inventions</a:t>
            </a:r>
          </a:p>
        </p:txBody>
      </p:sp>
      <p:sp>
        <p:nvSpPr>
          <p:cNvPr id="3" name="Rectangle 2"/>
          <p:cNvSpPr/>
          <p:nvPr/>
        </p:nvSpPr>
        <p:spPr>
          <a:xfrm>
            <a:off x="4474858" y="3359751"/>
            <a:ext cx="194284" cy="138499"/>
          </a:xfrm>
          <a:prstGeom prst="rect">
            <a:avLst/>
          </a:prstGeom>
        </p:spPr>
        <p:txBody>
          <a:bodyPr wrap="none">
            <a:spAutoFit/>
          </a:bodyPr>
          <a:lstStyle/>
          <a:p>
            <a:r>
              <a:rPr lang="en-US" dirty="0"/>
              <a:t> </a:t>
            </a:r>
          </a:p>
        </p:txBody>
      </p:sp>
      <p:sp>
        <p:nvSpPr>
          <p:cNvPr id="4" name="Rectangle 3"/>
          <p:cNvSpPr/>
          <p:nvPr/>
        </p:nvSpPr>
        <p:spPr>
          <a:xfrm>
            <a:off x="304800" y="2971800"/>
            <a:ext cx="8534400" cy="2923877"/>
          </a:xfrm>
          <a:prstGeom prst="rect">
            <a:avLst/>
          </a:prstGeom>
          <a:solidFill>
            <a:schemeClr val="bg1"/>
          </a:solidFill>
          <a:ln w="38100">
            <a:solidFill>
              <a:schemeClr val="tx1"/>
            </a:solidFill>
          </a:ln>
        </p:spPr>
        <p:txBody>
          <a:bodyPr wrap="square">
            <a:spAutoFit/>
          </a:bodyPr>
          <a:lstStyle/>
          <a:p>
            <a:pPr marL="0" lvl="1"/>
            <a:r>
              <a:rPr lang="en-US" sz="2000" b="1" dirty="0">
                <a:latin typeface="Comic Sans MS" pitchFamily="66" charset="0"/>
              </a:rPr>
              <a:t>Definition: </a:t>
            </a:r>
            <a:r>
              <a:rPr lang="en-US" sz="2000" dirty="0">
                <a:latin typeface="Comic Sans MS" pitchFamily="66" charset="0"/>
              </a:rPr>
              <a:t>A provisional patent application is a type of </a:t>
            </a:r>
            <a:r>
              <a:rPr lang="en-US" sz="2000" dirty="0" smtClean="0">
                <a:latin typeface="Comic Sans MS" pitchFamily="66" charset="0"/>
              </a:rPr>
              <a:t>interim utility patent introduced </a:t>
            </a:r>
            <a:r>
              <a:rPr lang="en-US" sz="2000" dirty="0">
                <a:latin typeface="Comic Sans MS" pitchFamily="66" charset="0"/>
              </a:rPr>
              <a:t>to U.S. patent law with a 1994 amendment of the </a:t>
            </a:r>
            <a:r>
              <a:rPr lang="en-US" sz="2000" dirty="0" smtClean="0">
                <a:latin typeface="Comic Sans MS" pitchFamily="66" charset="0"/>
              </a:rPr>
              <a:t>Patent Act of 1952.  It can be filed without </a:t>
            </a:r>
            <a:r>
              <a:rPr lang="en-US" sz="2000" dirty="0">
                <a:latin typeface="Comic Sans MS" pitchFamily="66" charset="0"/>
              </a:rPr>
              <a:t>including any formal </a:t>
            </a:r>
            <a:r>
              <a:rPr lang="en-US" sz="2000" dirty="0" smtClean="0">
                <a:latin typeface="Comic Sans MS" pitchFamily="66" charset="0"/>
              </a:rPr>
              <a:t>patent claims, oath/declaration or </a:t>
            </a:r>
            <a:r>
              <a:rPr lang="en-US" sz="2000" dirty="0">
                <a:latin typeface="Comic Sans MS" pitchFamily="66" charset="0"/>
              </a:rPr>
              <a:t>any </a:t>
            </a:r>
            <a:r>
              <a:rPr lang="en-US" sz="2000" dirty="0" smtClean="0">
                <a:latin typeface="Comic Sans MS" pitchFamily="66" charset="0"/>
              </a:rPr>
              <a:t>information disclosure (</a:t>
            </a:r>
            <a:r>
              <a:rPr lang="en-US" sz="2000" dirty="0">
                <a:latin typeface="Comic Sans MS" pitchFamily="66" charset="0"/>
              </a:rPr>
              <a:t>prior art) statement.  The keyword </a:t>
            </a:r>
            <a:r>
              <a:rPr lang="en-US" sz="2000" dirty="0" smtClean="0">
                <a:latin typeface="Comic Sans MS" pitchFamily="66" charset="0"/>
              </a:rPr>
              <a:t>with a </a:t>
            </a:r>
            <a:r>
              <a:rPr lang="en-US" sz="2000" dirty="0">
                <a:latin typeface="Comic Sans MS" pitchFamily="66" charset="0"/>
              </a:rPr>
              <a:t>provisional patent application is "</a:t>
            </a:r>
            <a:r>
              <a:rPr lang="en-US" sz="2000" dirty="0" smtClean="0">
                <a:latin typeface="Comic Sans MS" pitchFamily="66" charset="0"/>
              </a:rPr>
              <a:t>provisional" – it only </a:t>
            </a:r>
            <a:r>
              <a:rPr lang="en-US" sz="2000" dirty="0">
                <a:latin typeface="Comic Sans MS" pitchFamily="66" charset="0"/>
              </a:rPr>
              <a:t>gives one year of protection. After that you must file for a non-provisional patent or abandon your patent</a:t>
            </a:r>
            <a:r>
              <a:rPr lang="en-US" sz="2000" dirty="0" smtClean="0">
                <a:latin typeface="Comic Sans MS" pitchFamily="66" charset="0"/>
              </a:rPr>
              <a:t>.</a:t>
            </a:r>
          </a:p>
          <a:p>
            <a:endParaRPr lang="en-US" sz="2000" dirty="0">
              <a:latin typeface="Comic Sans MS" pitchFamily="66" charset="0"/>
            </a:endParaRPr>
          </a:p>
          <a:p>
            <a:pPr algn="ctr"/>
            <a:r>
              <a:rPr lang="en-US" sz="2400" b="1" dirty="0" smtClean="0">
                <a:latin typeface="Comic Sans MS" pitchFamily="66" charset="0"/>
              </a:rPr>
              <a:t>Note: </a:t>
            </a:r>
            <a:r>
              <a:rPr lang="en-US" sz="2400" dirty="0">
                <a:latin typeface="Comic Sans MS" pitchFamily="66" charset="0"/>
              </a:rPr>
              <a:t>There is no such thing as a "provisional </a:t>
            </a:r>
            <a:r>
              <a:rPr lang="en-US" sz="2400" dirty="0" smtClean="0">
                <a:latin typeface="Comic Sans MS" pitchFamily="66" charset="0"/>
              </a:rPr>
              <a:t>patent.”</a:t>
            </a:r>
            <a:endParaRPr lang="en-US" sz="2400" dirty="0">
              <a:latin typeface="Comic Sans MS" pitchFamily="66" charset="0"/>
            </a:endParaRPr>
          </a:p>
        </p:txBody>
      </p:sp>
    </p:spTree>
    <p:extLst>
      <p:ext uri="{BB962C8B-B14F-4D97-AF65-F5344CB8AC3E}">
        <p14:creationId xmlns:p14="http://schemas.microsoft.com/office/powerpoint/2010/main" val="673118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881438"/>
          </a:xfrm>
        </p:spPr>
        <p:txBody>
          <a:bodyPr/>
          <a:lstStyle/>
          <a:p>
            <a:pPr>
              <a:lnSpc>
                <a:spcPct val="90000"/>
              </a:lnSpc>
              <a:buClr>
                <a:schemeClr val="tx2"/>
              </a:buClr>
              <a:buSzTx/>
              <a:buFont typeface="Wingdings" pitchFamily="2" charset="2"/>
              <a:buNone/>
              <a:defRPr/>
            </a:pPr>
            <a:r>
              <a:rPr lang="en-US" sz="2800" dirty="0" smtClean="0"/>
              <a:t>	</a:t>
            </a:r>
            <a:r>
              <a:rPr lang="en-US" sz="2600" dirty="0" smtClean="0">
                <a:latin typeface="Comic Sans MS" pitchFamily="66" charset="0"/>
              </a:rPr>
              <a:t>Faculty </a:t>
            </a:r>
            <a:r>
              <a:rPr lang="en-US" sz="2600" dirty="0">
                <a:latin typeface="Comic Sans MS" pitchFamily="66" charset="0"/>
              </a:rPr>
              <a:t>a</a:t>
            </a:r>
            <a:r>
              <a:rPr lang="en-US" sz="2600" dirty="0" smtClean="0">
                <a:latin typeface="Comic Sans MS" pitchFamily="66" charset="0"/>
              </a:rPr>
              <a:t>re required to disclose inventions to allow for protection (through either a CDA/NDA</a:t>
            </a:r>
            <a:r>
              <a:rPr lang="en-US" sz="2600" dirty="0">
                <a:latin typeface="Comic Sans MS" pitchFamily="66" charset="0"/>
              </a:rPr>
              <a:t> </a:t>
            </a:r>
            <a:r>
              <a:rPr lang="en-US" sz="2600" dirty="0" smtClean="0">
                <a:latin typeface="Comic Sans MS" pitchFamily="66" charset="0"/>
              </a:rPr>
              <a:t>or by filing a </a:t>
            </a:r>
            <a:r>
              <a:rPr lang="en-US" sz="2600" u="sng" dirty="0" smtClean="0">
                <a:solidFill>
                  <a:srgbClr val="C00000"/>
                </a:solidFill>
                <a:latin typeface="Comic Sans MS" pitchFamily="66" charset="0"/>
              </a:rPr>
              <a:t>Provisional Patent Application</a:t>
            </a:r>
            <a:r>
              <a:rPr lang="en-US" sz="2600" dirty="0" smtClean="0">
                <a:latin typeface="Comic Sans MS" pitchFamily="66" charset="0"/>
              </a:rPr>
              <a:t>)</a:t>
            </a:r>
            <a:endParaRPr lang="en-US" sz="2600" dirty="0" smtClean="0">
              <a:solidFill>
                <a:srgbClr val="C00000"/>
              </a:solidFill>
              <a:latin typeface="Comic Sans MS" pitchFamily="66" charset="0"/>
            </a:endParaRPr>
          </a:p>
          <a:p>
            <a:pPr>
              <a:lnSpc>
                <a:spcPct val="90000"/>
              </a:lnSpc>
              <a:buFont typeface="Wingdings" pitchFamily="2" charset="2"/>
              <a:buNone/>
              <a:defRPr/>
            </a:pPr>
            <a:r>
              <a:rPr lang="en-US" sz="900" dirty="0" smtClean="0">
                <a:latin typeface="Comic Sans MS" pitchFamily="66" charset="0"/>
              </a:rPr>
              <a:t>   </a:t>
            </a:r>
          </a:p>
        </p:txBody>
      </p:sp>
      <p:sp>
        <p:nvSpPr>
          <p:cNvPr id="5" name="Text Box 3"/>
          <p:cNvSpPr txBox="1">
            <a:spLocks noChangeArrowheads="1"/>
          </p:cNvSpPr>
          <p:nvPr/>
        </p:nvSpPr>
        <p:spPr bwMode="auto">
          <a:xfrm>
            <a:off x="152400" y="152400"/>
            <a:ext cx="8839200" cy="1261884"/>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a:solidFill>
                  <a:srgbClr val="FFFFFF"/>
                </a:solidFill>
                <a:latin typeface="Comic Sans MS" pitchFamily="66" charset="0"/>
              </a:rPr>
              <a:t>Bayh-Dole Act requires universities to protect federally-funded inventions</a:t>
            </a:r>
          </a:p>
        </p:txBody>
      </p:sp>
      <p:sp>
        <p:nvSpPr>
          <p:cNvPr id="3" name="Rectangle 2"/>
          <p:cNvSpPr/>
          <p:nvPr/>
        </p:nvSpPr>
        <p:spPr>
          <a:xfrm>
            <a:off x="4474858" y="3359751"/>
            <a:ext cx="194284" cy="138499"/>
          </a:xfrm>
          <a:prstGeom prst="rect">
            <a:avLst/>
          </a:prstGeom>
        </p:spPr>
        <p:txBody>
          <a:bodyPr wrap="none">
            <a:spAutoFit/>
          </a:bodyPr>
          <a:lstStyle/>
          <a:p>
            <a:r>
              <a:rPr lang="en-US" dirty="0"/>
              <a:t> </a:t>
            </a:r>
          </a:p>
        </p:txBody>
      </p:sp>
      <p:sp>
        <p:nvSpPr>
          <p:cNvPr id="4" name="Rectangle 3"/>
          <p:cNvSpPr/>
          <p:nvPr/>
        </p:nvSpPr>
        <p:spPr>
          <a:xfrm>
            <a:off x="228600" y="2846725"/>
            <a:ext cx="8534400" cy="3477875"/>
          </a:xfrm>
          <a:prstGeom prst="rect">
            <a:avLst/>
          </a:prstGeom>
          <a:noFill/>
          <a:ln w="38100">
            <a:noFill/>
          </a:ln>
        </p:spPr>
        <p:txBody>
          <a:bodyPr wrap="square">
            <a:spAutoFit/>
          </a:bodyPr>
          <a:lstStyle/>
          <a:p>
            <a:pPr marL="852488" lvl="1" indent="-571500">
              <a:spcBef>
                <a:spcPct val="50000"/>
              </a:spcBef>
              <a:buClr>
                <a:srgbClr val="C00000"/>
              </a:buClr>
              <a:buFont typeface="Wingdings" pitchFamily="2" charset="2"/>
              <a:buChar char="ü"/>
              <a:defRPr/>
            </a:pPr>
            <a:r>
              <a:rPr lang="en-US" sz="2000" dirty="0" smtClean="0">
                <a:latin typeface="Comic Sans MS" pitchFamily="66" charset="0"/>
              </a:rPr>
              <a:t>Establishes an early effective filing date.</a:t>
            </a:r>
          </a:p>
          <a:p>
            <a:pPr marL="852488" lvl="1" indent="-571500">
              <a:spcBef>
                <a:spcPct val="50000"/>
              </a:spcBef>
              <a:buClr>
                <a:srgbClr val="C00000"/>
              </a:buClr>
              <a:buFont typeface="Wingdings" pitchFamily="2" charset="2"/>
              <a:buChar char="ü"/>
              <a:defRPr/>
            </a:pPr>
            <a:r>
              <a:rPr lang="en-US" sz="2000" dirty="0" smtClean="0">
                <a:latin typeface="Comic Sans MS" pitchFamily="66" charset="0"/>
              </a:rPr>
              <a:t>One </a:t>
            </a:r>
            <a:r>
              <a:rPr lang="en-US" sz="2000" dirty="0">
                <a:latin typeface="Comic Sans MS" pitchFamily="66" charset="0"/>
              </a:rPr>
              <a:t>year to </a:t>
            </a:r>
            <a:r>
              <a:rPr lang="en-US" sz="2000" dirty="0" smtClean="0">
                <a:latin typeface="Comic Sans MS" pitchFamily="66" charset="0"/>
              </a:rPr>
              <a:t>either file </a:t>
            </a:r>
            <a:r>
              <a:rPr lang="en-US" sz="2000" dirty="0">
                <a:latin typeface="Comic Sans MS" pitchFamily="66" charset="0"/>
              </a:rPr>
              <a:t>full </a:t>
            </a:r>
            <a:r>
              <a:rPr lang="en-US" sz="2000" dirty="0" smtClean="0">
                <a:latin typeface="Comic Sans MS" pitchFamily="66" charset="0"/>
              </a:rPr>
              <a:t>application or abandon application.</a:t>
            </a:r>
            <a:endParaRPr lang="en-US" sz="2000" dirty="0">
              <a:latin typeface="Comic Sans MS" pitchFamily="66" charset="0"/>
            </a:endParaRPr>
          </a:p>
          <a:p>
            <a:pPr marL="852488" lvl="1" indent="-571500">
              <a:spcBef>
                <a:spcPct val="50000"/>
              </a:spcBef>
              <a:buClr>
                <a:srgbClr val="C00000"/>
              </a:buClr>
              <a:buFont typeface="Wingdings" pitchFamily="2" charset="2"/>
              <a:buChar char="ü"/>
              <a:tabLst>
                <a:tab pos="854075" algn="l"/>
              </a:tabLst>
              <a:defRPr/>
            </a:pPr>
            <a:r>
              <a:rPr lang="en-US" sz="2000" dirty="0">
                <a:latin typeface="Comic Sans MS" pitchFamily="66" charset="0"/>
              </a:rPr>
              <a:t>No claims required (articles or papers may be included</a:t>
            </a:r>
            <a:r>
              <a:rPr lang="en-US" sz="2000" dirty="0" smtClean="0">
                <a:latin typeface="Comic Sans MS" pitchFamily="66" charset="0"/>
              </a:rPr>
              <a:t>).</a:t>
            </a:r>
            <a:endParaRPr lang="en-US" sz="2000" dirty="0">
              <a:latin typeface="Comic Sans MS" pitchFamily="66" charset="0"/>
            </a:endParaRPr>
          </a:p>
          <a:p>
            <a:pPr marL="852488" lvl="1" indent="-571500">
              <a:spcBef>
                <a:spcPct val="50000"/>
              </a:spcBef>
              <a:buClr>
                <a:srgbClr val="C00000"/>
              </a:buClr>
              <a:buFont typeface="Wingdings" pitchFamily="2" charset="2"/>
              <a:buChar char="ü"/>
              <a:tabLst>
                <a:tab pos="854075" algn="l"/>
              </a:tabLst>
              <a:defRPr/>
            </a:pPr>
            <a:r>
              <a:rPr lang="en-US" sz="2000" dirty="0" smtClean="0">
                <a:latin typeface="Comic Sans MS" pitchFamily="66" charset="0"/>
              </a:rPr>
              <a:t>No examination of the patentability in view of prior art.</a:t>
            </a:r>
          </a:p>
          <a:p>
            <a:pPr marL="852488" lvl="1" indent="-571500">
              <a:spcBef>
                <a:spcPct val="50000"/>
              </a:spcBef>
              <a:buClr>
                <a:srgbClr val="C00000"/>
              </a:buClr>
              <a:buFont typeface="Wingdings" pitchFamily="2" charset="2"/>
              <a:buChar char="ü"/>
              <a:tabLst>
                <a:tab pos="854075" algn="l"/>
              </a:tabLst>
              <a:defRPr/>
            </a:pPr>
            <a:r>
              <a:rPr lang="en-US" sz="2000" dirty="0" smtClean="0">
                <a:latin typeface="Comic Sans MS" pitchFamily="66" charset="0"/>
              </a:rPr>
              <a:t>Allows use of “Patent Pending” label.</a:t>
            </a:r>
            <a:endParaRPr lang="en-US" sz="2000" dirty="0">
              <a:latin typeface="Comic Sans MS" pitchFamily="66" charset="0"/>
            </a:endParaRPr>
          </a:p>
          <a:p>
            <a:pPr marL="852488" lvl="1" indent="-571500">
              <a:spcBef>
                <a:spcPct val="50000"/>
              </a:spcBef>
              <a:buClr>
                <a:srgbClr val="C00000"/>
              </a:buClr>
              <a:buFont typeface="Wingdings" pitchFamily="2" charset="2"/>
              <a:buChar char="ü"/>
              <a:tabLst>
                <a:tab pos="854075" algn="l"/>
              </a:tabLst>
              <a:defRPr/>
            </a:pPr>
            <a:r>
              <a:rPr lang="en-US" sz="2000" dirty="0">
                <a:latin typeface="Comic Sans MS" pitchFamily="66" charset="0"/>
              </a:rPr>
              <a:t>Strategy under AIA (America Invents Act) – multiple serial provisional </a:t>
            </a:r>
            <a:r>
              <a:rPr lang="en-US" sz="2000" dirty="0" smtClean="0">
                <a:latin typeface="Comic Sans MS" pitchFamily="66" charset="0"/>
              </a:rPr>
              <a:t>applications. </a:t>
            </a:r>
          </a:p>
          <a:p>
            <a:pPr marL="852488" lvl="1" indent="-571500">
              <a:spcBef>
                <a:spcPct val="50000"/>
              </a:spcBef>
              <a:buClr>
                <a:srgbClr val="C00000"/>
              </a:buClr>
              <a:buFont typeface="Wingdings" pitchFamily="2" charset="2"/>
              <a:buChar char="ü"/>
              <a:tabLst>
                <a:tab pos="854075" algn="l"/>
              </a:tabLst>
              <a:defRPr/>
            </a:pPr>
            <a:r>
              <a:rPr lang="en-US" sz="2000" dirty="0" smtClean="0">
                <a:latin typeface="Comic Sans MS" pitchFamily="66" charset="0"/>
              </a:rPr>
              <a:t>Disadvantage </a:t>
            </a:r>
            <a:r>
              <a:rPr lang="en-US" sz="2000" dirty="0">
                <a:latin typeface="Comic Sans MS" pitchFamily="66" charset="0"/>
              </a:rPr>
              <a:t>– nothing new can be added </a:t>
            </a:r>
            <a:r>
              <a:rPr lang="en-US" sz="2000" dirty="0" smtClean="0">
                <a:latin typeface="Comic Sans MS" pitchFamily="66" charset="0"/>
              </a:rPr>
              <a:t>later. </a:t>
            </a:r>
            <a:endParaRPr lang="en-US" sz="2000" dirty="0">
              <a:latin typeface="Comic Sans MS" pitchFamily="66" charset="0"/>
            </a:endParaRPr>
          </a:p>
        </p:txBody>
      </p:sp>
    </p:spTree>
    <p:extLst>
      <p:ext uri="{BB962C8B-B14F-4D97-AF65-F5344CB8AC3E}">
        <p14:creationId xmlns:p14="http://schemas.microsoft.com/office/powerpoint/2010/main" val="31667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5"/>
          <p:cNvSpPr txBox="1">
            <a:spLocks noChangeArrowheads="1"/>
          </p:cNvSpPr>
          <p:nvPr/>
        </p:nvSpPr>
        <p:spPr bwMode="auto">
          <a:xfrm>
            <a:off x="152400" y="457200"/>
            <a:ext cx="8915400" cy="5970865"/>
          </a:xfrm>
          <a:prstGeom prst="rect">
            <a:avLst/>
          </a:prstGeom>
          <a:noFill/>
          <a:ln w="9525">
            <a:noFill/>
            <a:miter lim="800000"/>
            <a:headEnd/>
            <a:tailEnd/>
          </a:ln>
        </p:spPr>
        <p:txBody>
          <a:bodyPr wrap="square">
            <a:spAutoFit/>
          </a:bodyPr>
          <a:lstStyle/>
          <a:p>
            <a:pPr marL="0" lvl="2">
              <a:spcBef>
                <a:spcPct val="50000"/>
              </a:spcBef>
              <a:tabLst>
                <a:tab pos="1316038" algn="l"/>
              </a:tabLst>
            </a:pPr>
            <a:r>
              <a:rPr lang="en-US" sz="2200" u="sng" dirty="0" smtClean="0">
                <a:solidFill>
                  <a:srgbClr val="C00000"/>
                </a:solidFill>
                <a:latin typeface="Comic Sans MS" pitchFamily="66" charset="0"/>
              </a:rPr>
              <a:t>Common Issue</a:t>
            </a:r>
            <a:r>
              <a:rPr lang="en-US" sz="2200" dirty="0" smtClean="0">
                <a:solidFill>
                  <a:srgbClr val="C00000"/>
                </a:solidFill>
                <a:latin typeface="Comic Sans MS" pitchFamily="66" charset="0"/>
              </a:rPr>
              <a:t>:</a:t>
            </a:r>
            <a:r>
              <a:rPr lang="en-US" sz="2200" dirty="0">
                <a:latin typeface="Comic Sans MS" pitchFamily="66" charset="0"/>
              </a:rPr>
              <a:t> An invention is improved after a</a:t>
            </a:r>
            <a:r>
              <a:rPr lang="en-US" sz="2200" dirty="0" smtClean="0">
                <a:latin typeface="Comic Sans MS" pitchFamily="66" charset="0"/>
              </a:rPr>
              <a:t> </a:t>
            </a:r>
            <a:r>
              <a:rPr lang="en-US" sz="2200" dirty="0">
                <a:latin typeface="Comic Sans MS" pitchFamily="66" charset="0"/>
              </a:rPr>
              <a:t>provisional patent application has been filed. </a:t>
            </a:r>
            <a:r>
              <a:rPr lang="en-US" sz="2200" dirty="0" smtClean="0">
                <a:latin typeface="Comic Sans MS" pitchFamily="66" charset="0"/>
              </a:rPr>
              <a:t>The new material can’t be included in the converted full application. </a:t>
            </a:r>
          </a:p>
          <a:p>
            <a:pPr marL="0" lvl="2">
              <a:spcBef>
                <a:spcPct val="50000"/>
              </a:spcBef>
              <a:tabLst>
                <a:tab pos="1316038" algn="l"/>
              </a:tabLst>
            </a:pPr>
            <a:r>
              <a:rPr lang="en-US" sz="2200" u="sng" dirty="0" smtClean="0">
                <a:solidFill>
                  <a:srgbClr val="C00000"/>
                </a:solidFill>
                <a:latin typeface="Comic Sans MS" pitchFamily="66" charset="0"/>
              </a:rPr>
              <a:t>Suggested Strategy</a:t>
            </a:r>
            <a:r>
              <a:rPr lang="en-US" sz="2200" dirty="0" smtClean="0">
                <a:solidFill>
                  <a:srgbClr val="C00000"/>
                </a:solidFill>
                <a:latin typeface="Comic Sans MS" pitchFamily="66" charset="0"/>
              </a:rPr>
              <a:t>:  </a:t>
            </a:r>
            <a:r>
              <a:rPr lang="en-US" sz="2200" dirty="0">
                <a:latin typeface="Comic Sans MS" pitchFamily="66" charset="0"/>
              </a:rPr>
              <a:t>Convert the </a:t>
            </a:r>
            <a:r>
              <a:rPr lang="en-US" sz="2200" dirty="0" smtClean="0">
                <a:latin typeface="Comic Sans MS" pitchFamily="66" charset="0"/>
              </a:rPr>
              <a:t>provisional </a:t>
            </a:r>
            <a:r>
              <a:rPr lang="en-US" sz="2200" dirty="0">
                <a:latin typeface="Comic Sans MS" pitchFamily="66" charset="0"/>
              </a:rPr>
              <a:t>to a </a:t>
            </a:r>
            <a:r>
              <a:rPr lang="en-US" sz="2200" dirty="0" smtClean="0">
                <a:latin typeface="Comic Sans MS" pitchFamily="66" charset="0"/>
              </a:rPr>
              <a:t>full application </a:t>
            </a:r>
            <a:r>
              <a:rPr lang="en-US" sz="2200" dirty="0">
                <a:latin typeface="Comic Sans MS" pitchFamily="66" charset="0"/>
              </a:rPr>
              <a:t>and </a:t>
            </a:r>
            <a:r>
              <a:rPr lang="en-US" sz="2200" dirty="0" smtClean="0">
                <a:latin typeface="Comic Sans MS" pitchFamily="66" charset="0"/>
              </a:rPr>
              <a:t>file </a:t>
            </a:r>
            <a:r>
              <a:rPr lang="en-US" sz="2200" dirty="0">
                <a:latin typeface="Comic Sans MS" pitchFamily="66" charset="0"/>
              </a:rPr>
              <a:t>a </a:t>
            </a:r>
            <a:r>
              <a:rPr lang="en-US" sz="2200" dirty="0" smtClean="0">
                <a:latin typeface="Comic Sans MS" pitchFamily="66" charset="0"/>
              </a:rPr>
              <a:t>Continuation-in-Part(C-I-P) on the new material.</a:t>
            </a:r>
          </a:p>
          <a:p>
            <a:pPr marL="0" lvl="2">
              <a:spcBef>
                <a:spcPct val="50000"/>
              </a:spcBef>
              <a:tabLst>
                <a:tab pos="1316038" algn="l"/>
              </a:tabLst>
            </a:pPr>
            <a:r>
              <a:rPr lang="en-US" sz="2200" u="sng" dirty="0" smtClean="0">
                <a:solidFill>
                  <a:srgbClr val="C00000"/>
                </a:solidFill>
                <a:latin typeface="Comic Sans MS" pitchFamily="66" charset="0"/>
              </a:rPr>
              <a:t>Continuation-in-Part</a:t>
            </a:r>
            <a:r>
              <a:rPr lang="en-US" sz="2200" dirty="0" smtClean="0">
                <a:solidFill>
                  <a:srgbClr val="C00000"/>
                </a:solidFill>
                <a:latin typeface="Comic Sans MS" pitchFamily="66" charset="0"/>
              </a:rPr>
              <a:t>:</a:t>
            </a:r>
            <a:r>
              <a:rPr lang="en-US" sz="2200" dirty="0" smtClean="0">
                <a:latin typeface="Comic Sans MS" pitchFamily="66" charset="0"/>
              </a:rPr>
              <a:t> A </a:t>
            </a:r>
            <a:r>
              <a:rPr lang="en-US" sz="2200" dirty="0">
                <a:latin typeface="Comic Sans MS" pitchFamily="66" charset="0"/>
              </a:rPr>
              <a:t>patent application filed during the lifetime of an earlier patent application, by the same applicant. </a:t>
            </a:r>
            <a:r>
              <a:rPr lang="en-US" sz="2200" dirty="0" smtClean="0">
                <a:latin typeface="Comic Sans MS" pitchFamily="66" charset="0"/>
              </a:rPr>
              <a:t>A </a:t>
            </a:r>
            <a:r>
              <a:rPr lang="en-US" sz="2200" dirty="0">
                <a:latin typeface="Comic Sans MS" pitchFamily="66" charset="0"/>
              </a:rPr>
              <a:t>CIP patent application repeats a substantial part of the original </a:t>
            </a:r>
            <a:r>
              <a:rPr lang="en-US" sz="2200" dirty="0" smtClean="0">
                <a:latin typeface="Comic Sans MS" pitchFamily="66" charset="0"/>
              </a:rPr>
              <a:t>application, </a:t>
            </a:r>
            <a:r>
              <a:rPr lang="en-US" sz="2200" dirty="0">
                <a:latin typeface="Comic Sans MS" pitchFamily="66" charset="0"/>
              </a:rPr>
              <a:t>and adds matter not earlier disclosed </a:t>
            </a:r>
            <a:r>
              <a:rPr lang="en-US" sz="2200" dirty="0" smtClean="0">
                <a:latin typeface="Comic Sans MS" pitchFamily="66" charset="0"/>
              </a:rPr>
              <a:t>in </a:t>
            </a:r>
            <a:r>
              <a:rPr lang="en-US" sz="2200" dirty="0">
                <a:latin typeface="Comic Sans MS" pitchFamily="66" charset="0"/>
              </a:rPr>
              <a:t>the original application. </a:t>
            </a:r>
            <a:endParaRPr lang="en-US" sz="2200" dirty="0" smtClean="0">
              <a:latin typeface="Comic Sans MS" pitchFamily="66" charset="0"/>
            </a:endParaRPr>
          </a:p>
          <a:p>
            <a:pPr marL="800100" lvl="3" indent="-342900">
              <a:spcBef>
                <a:spcPct val="50000"/>
              </a:spcBef>
              <a:buFont typeface="Wingdings" pitchFamily="2" charset="2"/>
              <a:buChar char="ü"/>
              <a:tabLst>
                <a:tab pos="690563" algn="l"/>
              </a:tabLst>
            </a:pPr>
            <a:r>
              <a:rPr lang="en-US" sz="2000" dirty="0" smtClean="0">
                <a:latin typeface="Comic Sans MS" pitchFamily="66" charset="0"/>
              </a:rPr>
              <a:t>Prior </a:t>
            </a:r>
            <a:r>
              <a:rPr lang="en-US" sz="2000" dirty="0">
                <a:latin typeface="Comic Sans MS" pitchFamily="66" charset="0"/>
              </a:rPr>
              <a:t>art that arose after the filing date of the original </a:t>
            </a:r>
            <a:r>
              <a:rPr lang="en-US" sz="2000" dirty="0" smtClean="0">
                <a:latin typeface="Comic Sans MS" pitchFamily="66" charset="0"/>
              </a:rPr>
              <a:t>patent </a:t>
            </a:r>
            <a:r>
              <a:rPr lang="en-US" sz="2000" dirty="0">
                <a:latin typeface="Comic Sans MS" pitchFamily="66" charset="0"/>
              </a:rPr>
              <a:t>application but not after the filing date of the C-I-P </a:t>
            </a:r>
            <a:r>
              <a:rPr lang="en-US" sz="2000" dirty="0" smtClean="0">
                <a:latin typeface="Comic Sans MS" pitchFamily="66" charset="0"/>
              </a:rPr>
              <a:t>can </a:t>
            </a:r>
            <a:r>
              <a:rPr lang="en-US" sz="2000" dirty="0">
                <a:latin typeface="Comic Sans MS" pitchFamily="66" charset="0"/>
              </a:rPr>
              <a:t>be cited against the C-I-P</a:t>
            </a:r>
            <a:r>
              <a:rPr lang="en-US" sz="2000" dirty="0" smtClean="0">
                <a:latin typeface="Comic Sans MS" pitchFamily="66" charset="0"/>
              </a:rPr>
              <a:t>.  </a:t>
            </a:r>
          </a:p>
          <a:p>
            <a:pPr marL="800100" lvl="3" indent="-342900">
              <a:spcBef>
                <a:spcPct val="50000"/>
              </a:spcBef>
              <a:buFont typeface="Wingdings" pitchFamily="2" charset="2"/>
              <a:buChar char="ü"/>
              <a:tabLst>
                <a:tab pos="690563" algn="l"/>
              </a:tabLst>
            </a:pPr>
            <a:r>
              <a:rPr lang="en-US" sz="2000" dirty="0" smtClean="0">
                <a:latin typeface="Comic Sans MS" pitchFamily="66" charset="0"/>
              </a:rPr>
              <a:t>If patents are issued, material included in the full application would have the earlier date and new material in the C-I-P would have the later date.</a:t>
            </a:r>
            <a:endParaRPr lang="en-US" sz="2000" dirty="0">
              <a:solidFill>
                <a:srgbClr val="C00000"/>
              </a:solidFill>
              <a:latin typeface="Comic Sans MS" pitchFamily="66" charset="0"/>
            </a:endParaRPr>
          </a:p>
        </p:txBody>
      </p:sp>
    </p:spTree>
    <p:extLst>
      <p:ext uri="{BB962C8B-B14F-4D97-AF65-F5344CB8AC3E}">
        <p14:creationId xmlns:p14="http://schemas.microsoft.com/office/powerpoint/2010/main" val="36418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881438"/>
          </a:xfrm>
        </p:spPr>
        <p:txBody>
          <a:bodyPr/>
          <a:lstStyle/>
          <a:p>
            <a:pPr>
              <a:lnSpc>
                <a:spcPct val="90000"/>
              </a:lnSpc>
              <a:buClr>
                <a:schemeClr val="tx2"/>
              </a:buClr>
              <a:buSzTx/>
              <a:buFont typeface="Wingdings" pitchFamily="2" charset="2"/>
              <a:buNone/>
              <a:defRPr/>
            </a:pPr>
            <a:r>
              <a:rPr lang="en-US" sz="2800" dirty="0" smtClean="0"/>
              <a:t>	</a:t>
            </a:r>
            <a:r>
              <a:rPr lang="en-US" sz="2600" dirty="0" smtClean="0">
                <a:latin typeface="Comic Sans MS" pitchFamily="66" charset="0"/>
              </a:rPr>
              <a:t>Faculty </a:t>
            </a:r>
            <a:r>
              <a:rPr lang="en-US" sz="2600" dirty="0">
                <a:latin typeface="Comic Sans MS" pitchFamily="66" charset="0"/>
              </a:rPr>
              <a:t>a</a:t>
            </a:r>
            <a:r>
              <a:rPr lang="en-US" sz="2600" dirty="0" smtClean="0">
                <a:latin typeface="Comic Sans MS" pitchFamily="66" charset="0"/>
              </a:rPr>
              <a:t>re required to disclose inventions to allow for protection (through either a CDA/NDA</a:t>
            </a:r>
            <a:r>
              <a:rPr lang="en-US" sz="2600" dirty="0">
                <a:latin typeface="Comic Sans MS" pitchFamily="66" charset="0"/>
              </a:rPr>
              <a:t> </a:t>
            </a:r>
            <a:r>
              <a:rPr lang="en-US" sz="2600" dirty="0" smtClean="0">
                <a:latin typeface="Comic Sans MS" pitchFamily="66" charset="0"/>
              </a:rPr>
              <a:t>or by filing a Provisional Patent Application) </a:t>
            </a:r>
            <a:r>
              <a:rPr lang="en-US" sz="2600" dirty="0" smtClean="0">
                <a:solidFill>
                  <a:srgbClr val="C00000"/>
                </a:solidFill>
                <a:latin typeface="Comic Sans MS" pitchFamily="66" charset="0"/>
              </a:rPr>
              <a:t>before:</a:t>
            </a:r>
          </a:p>
          <a:p>
            <a:pPr>
              <a:lnSpc>
                <a:spcPct val="90000"/>
              </a:lnSpc>
              <a:buFont typeface="Wingdings" pitchFamily="2" charset="2"/>
              <a:buNone/>
              <a:defRPr/>
            </a:pPr>
            <a:r>
              <a:rPr lang="en-US" sz="900" dirty="0" smtClean="0">
                <a:latin typeface="Comic Sans MS" pitchFamily="66" charset="0"/>
              </a:rPr>
              <a:t>   </a:t>
            </a:r>
          </a:p>
          <a:p>
            <a:pPr lvl="1">
              <a:lnSpc>
                <a:spcPct val="90000"/>
              </a:lnSpc>
              <a:buClr>
                <a:srgbClr val="C00000"/>
              </a:buClr>
              <a:buSzTx/>
              <a:buFont typeface="Wingdings" pitchFamily="2" charset="2"/>
              <a:buChar char="ü"/>
              <a:defRPr/>
            </a:pPr>
            <a:r>
              <a:rPr lang="en-US" sz="2400" dirty="0" smtClean="0">
                <a:latin typeface="Comic Sans MS" pitchFamily="66" charset="0"/>
              </a:rPr>
              <a:t>Publication Submission</a:t>
            </a:r>
          </a:p>
          <a:p>
            <a:pPr lvl="1">
              <a:lnSpc>
                <a:spcPct val="90000"/>
              </a:lnSpc>
              <a:buClr>
                <a:srgbClr val="C00000"/>
              </a:buClr>
              <a:buSzTx/>
              <a:buFont typeface="Wingdings" pitchFamily="2" charset="2"/>
              <a:buChar char="ü"/>
              <a:defRPr/>
            </a:pPr>
            <a:r>
              <a:rPr lang="en-US" sz="2400" dirty="0" smtClean="0">
                <a:latin typeface="Comic Sans MS" pitchFamily="66" charset="0"/>
              </a:rPr>
              <a:t>Proposal Submission</a:t>
            </a:r>
          </a:p>
          <a:p>
            <a:pPr lvl="1">
              <a:lnSpc>
                <a:spcPct val="90000"/>
              </a:lnSpc>
              <a:buClr>
                <a:srgbClr val="C00000"/>
              </a:buClr>
              <a:buSzTx/>
              <a:buFont typeface="Wingdings" pitchFamily="2" charset="2"/>
              <a:buChar char="ü"/>
              <a:defRPr/>
            </a:pPr>
            <a:r>
              <a:rPr lang="en-US" sz="2400" dirty="0" smtClean="0">
                <a:latin typeface="Comic Sans MS" pitchFamily="66" charset="0"/>
              </a:rPr>
              <a:t>Presentations</a:t>
            </a:r>
          </a:p>
          <a:p>
            <a:pPr lvl="1">
              <a:lnSpc>
                <a:spcPct val="90000"/>
              </a:lnSpc>
              <a:buClr>
                <a:srgbClr val="C00000"/>
              </a:buClr>
              <a:buSzTx/>
              <a:buFont typeface="Wingdings" pitchFamily="2" charset="2"/>
              <a:buChar char="ü"/>
              <a:defRPr/>
            </a:pPr>
            <a:r>
              <a:rPr lang="en-US" sz="2400" dirty="0" smtClean="0">
                <a:latin typeface="Comic Sans MS" pitchFamily="66" charset="0"/>
              </a:rPr>
              <a:t>Discussions with Non-University </a:t>
            </a:r>
          </a:p>
          <a:p>
            <a:pPr marL="457200" lvl="1" indent="0">
              <a:lnSpc>
                <a:spcPct val="90000"/>
              </a:lnSpc>
              <a:buClr>
                <a:srgbClr val="C00000"/>
              </a:buClr>
              <a:buSzTx/>
              <a:buNone/>
              <a:defRPr/>
            </a:pPr>
            <a:r>
              <a:rPr lang="en-US" sz="2400" dirty="0" smtClean="0">
                <a:latin typeface="Comic Sans MS" pitchFamily="66" charset="0"/>
              </a:rPr>
              <a:t>    Personnel</a:t>
            </a:r>
          </a:p>
          <a:p>
            <a:pPr lvl="1">
              <a:lnSpc>
                <a:spcPct val="90000"/>
              </a:lnSpc>
              <a:buClr>
                <a:srgbClr val="C00000"/>
              </a:buClr>
              <a:buSzTx/>
              <a:buFont typeface="Wingdings" pitchFamily="2" charset="2"/>
              <a:buChar char="ü"/>
              <a:defRPr/>
            </a:pPr>
            <a:r>
              <a:rPr lang="en-US" sz="2400" dirty="0" smtClean="0">
                <a:latin typeface="Comic Sans MS" pitchFamily="66" charset="0"/>
              </a:rPr>
              <a:t>Web Postings </a:t>
            </a:r>
          </a:p>
          <a:p>
            <a:pPr lvl="1">
              <a:lnSpc>
                <a:spcPct val="90000"/>
              </a:lnSpc>
              <a:buClr>
                <a:srgbClr val="C00000"/>
              </a:buClr>
              <a:buSzTx/>
              <a:buFont typeface="Wingdings" pitchFamily="2" charset="2"/>
              <a:buChar char="ü"/>
              <a:defRPr/>
            </a:pPr>
            <a:r>
              <a:rPr lang="en-US" sz="2400" dirty="0" smtClean="0">
                <a:latin typeface="Comic Sans MS" pitchFamily="66" charset="0"/>
              </a:rPr>
              <a:t>Thesis/Dissertation Submission</a:t>
            </a:r>
            <a:r>
              <a:rPr lang="en-US" sz="800" dirty="0" smtClean="0">
                <a:latin typeface="Comic Sans MS" pitchFamily="66" charset="0"/>
              </a:rPr>
              <a:t> </a:t>
            </a:r>
            <a:endParaRPr lang="en-US" sz="500" dirty="0" smtClean="0">
              <a:latin typeface="Comic Sans MS" pitchFamily="66" charset="0"/>
            </a:endParaRPr>
          </a:p>
          <a:p>
            <a:pPr marL="457200" lvl="1" indent="0">
              <a:lnSpc>
                <a:spcPct val="90000"/>
              </a:lnSpc>
              <a:buClr>
                <a:srgbClr val="C00000"/>
              </a:buClr>
              <a:buSzTx/>
              <a:buNone/>
              <a:defRPr/>
            </a:pPr>
            <a:endParaRPr lang="en-US" sz="500" dirty="0">
              <a:latin typeface="Comic Sans MS" pitchFamily="66" charset="0"/>
            </a:endParaRPr>
          </a:p>
          <a:p>
            <a:pPr marL="457200" lvl="1" indent="0">
              <a:lnSpc>
                <a:spcPct val="90000"/>
              </a:lnSpc>
              <a:buClr>
                <a:srgbClr val="C00000"/>
              </a:buClr>
              <a:buSzTx/>
              <a:buNone/>
              <a:defRPr/>
            </a:pPr>
            <a:r>
              <a:rPr lang="en-US" sz="2400" b="1" dirty="0" smtClean="0">
                <a:solidFill>
                  <a:srgbClr val="C00000"/>
                </a:solidFill>
                <a:latin typeface="Comic Sans MS" pitchFamily="66" charset="0"/>
              </a:rPr>
              <a:t>  </a:t>
            </a:r>
          </a:p>
        </p:txBody>
      </p:sp>
      <p:sp>
        <p:nvSpPr>
          <p:cNvPr id="5" name="Text Box 3"/>
          <p:cNvSpPr txBox="1">
            <a:spLocks noChangeArrowheads="1"/>
          </p:cNvSpPr>
          <p:nvPr/>
        </p:nvSpPr>
        <p:spPr bwMode="auto">
          <a:xfrm>
            <a:off x="152400" y="304800"/>
            <a:ext cx="8839200" cy="1261884"/>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a:solidFill>
                  <a:srgbClr val="FFFFFF"/>
                </a:solidFill>
                <a:latin typeface="Comic Sans MS" pitchFamily="66" charset="0"/>
              </a:rPr>
              <a:t>Bayh-Dole Act requires universities to protect federally-funded inventions</a:t>
            </a:r>
          </a:p>
        </p:txBody>
      </p:sp>
      <p:sp>
        <p:nvSpPr>
          <p:cNvPr id="3" name="Rounded Rectangle 2"/>
          <p:cNvSpPr/>
          <p:nvPr/>
        </p:nvSpPr>
        <p:spPr bwMode="auto">
          <a:xfrm>
            <a:off x="5943600" y="2971800"/>
            <a:ext cx="2895600" cy="3048000"/>
          </a:xfrm>
          <a:prstGeom prst="roundRect">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a:r>
              <a:rPr lang="en-US" sz="2200" dirty="0" smtClean="0">
                <a:latin typeface="Comic Sans MS" pitchFamily="66" charset="0"/>
              </a:rPr>
              <a:t>The concern has been that any of these may create a bar to patenting because they may constitute an  </a:t>
            </a:r>
            <a:r>
              <a:rPr lang="en-US" sz="2200" dirty="0">
                <a:latin typeface="Comic Sans MS" pitchFamily="66" charset="0"/>
              </a:rPr>
              <a:t>“</a:t>
            </a:r>
            <a:r>
              <a:rPr lang="en-US" sz="2200" dirty="0" smtClean="0">
                <a:latin typeface="Comic Sans MS" pitchFamily="66" charset="0"/>
              </a:rPr>
              <a:t>enabling public disclosure.”</a:t>
            </a:r>
            <a:endParaRPr lang="en-US" sz="2200" dirty="0">
              <a:latin typeface="Comic Sans MS" pitchFamily="66"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182787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7" name="Text Box 9"/>
          <p:cNvSpPr txBox="1">
            <a:spLocks noChangeArrowheads="1"/>
          </p:cNvSpPr>
          <p:nvPr/>
        </p:nvSpPr>
        <p:spPr bwMode="auto">
          <a:xfrm>
            <a:off x="0" y="2819400"/>
            <a:ext cx="8991600" cy="3191643"/>
          </a:xfrm>
          <a:prstGeom prst="rect">
            <a:avLst/>
          </a:prstGeom>
          <a:noFill/>
          <a:ln w="9525">
            <a:noFill/>
            <a:miter lim="800000"/>
            <a:headEnd/>
            <a:tailEnd/>
          </a:ln>
        </p:spPr>
        <p:txBody>
          <a:bodyPr wrap="square">
            <a:spAutoFit/>
          </a:bodyPr>
          <a:lstStyle/>
          <a:p>
            <a:pPr marL="576262" lvl="1">
              <a:spcBef>
                <a:spcPct val="30000"/>
              </a:spcBef>
              <a:buClr>
                <a:schemeClr val="accent6">
                  <a:lumMod val="50000"/>
                </a:schemeClr>
              </a:buClr>
              <a:defRPr/>
            </a:pPr>
            <a:endParaRPr lang="en-US" sz="200" dirty="0">
              <a:latin typeface="Comic Sans MS" pitchFamily="66" charset="0"/>
            </a:endParaRPr>
          </a:p>
          <a:p>
            <a:pPr marL="1033462" lvl="1" indent="-457200">
              <a:spcBef>
                <a:spcPct val="30000"/>
              </a:spcBef>
              <a:buClr>
                <a:srgbClr val="C00000"/>
              </a:buClr>
              <a:buFont typeface="Wingdings" pitchFamily="2" charset="2"/>
              <a:buChar char="ü"/>
              <a:defRPr/>
            </a:pPr>
            <a:r>
              <a:rPr lang="en-US" sz="2400" u="sng" dirty="0">
                <a:solidFill>
                  <a:srgbClr val="C00000"/>
                </a:solidFill>
                <a:latin typeface="Comic Sans MS" pitchFamily="66" charset="0"/>
              </a:rPr>
              <a:t>Enabling</a:t>
            </a:r>
            <a:r>
              <a:rPr lang="en-US" sz="2400" dirty="0">
                <a:solidFill>
                  <a:srgbClr val="C00000"/>
                </a:solidFill>
                <a:latin typeface="Comic Sans MS" pitchFamily="66" charset="0"/>
              </a:rPr>
              <a:t>:</a:t>
            </a:r>
            <a:r>
              <a:rPr lang="en-US" sz="2400" b="1" dirty="0">
                <a:solidFill>
                  <a:schemeClr val="accent6">
                    <a:lumMod val="50000"/>
                  </a:schemeClr>
                </a:solidFill>
                <a:latin typeface="Comic Sans MS" pitchFamily="66" charset="0"/>
              </a:rPr>
              <a:t> </a:t>
            </a:r>
            <a:r>
              <a:rPr lang="en-US" sz="2400" dirty="0">
                <a:latin typeface="Comic Sans MS" pitchFamily="66" charset="0"/>
              </a:rPr>
              <a:t>You </a:t>
            </a:r>
            <a:r>
              <a:rPr lang="en-US" sz="2400" dirty="0" smtClean="0">
                <a:latin typeface="Comic Sans MS" pitchFamily="66" charset="0"/>
              </a:rPr>
              <a:t>provided </a:t>
            </a:r>
            <a:r>
              <a:rPr lang="en-US" sz="2400" dirty="0">
                <a:latin typeface="Comic Sans MS" pitchFamily="66" charset="0"/>
              </a:rPr>
              <a:t>enough information for a person to be able to reproduce your invention.  </a:t>
            </a:r>
            <a:r>
              <a:rPr lang="en-US" sz="2400" dirty="0" smtClean="0">
                <a:latin typeface="Comic Sans MS" pitchFamily="66" charset="0"/>
              </a:rPr>
              <a:t>	</a:t>
            </a:r>
            <a:r>
              <a:rPr lang="en-US" sz="2400" dirty="0">
                <a:latin typeface="Comic Sans MS" pitchFamily="66" charset="0"/>
              </a:rPr>
              <a:t> </a:t>
            </a:r>
            <a:r>
              <a:rPr lang="en-US" sz="2400" dirty="0" smtClean="0">
                <a:latin typeface="Comic Sans MS" pitchFamily="66" charset="0"/>
              </a:rPr>
              <a:t>		</a:t>
            </a:r>
            <a:r>
              <a:rPr lang="en-US" sz="2800" dirty="0" smtClean="0">
                <a:solidFill>
                  <a:schemeClr val="bg1">
                    <a:lumMod val="25000"/>
                  </a:schemeClr>
                </a:solidFill>
                <a:latin typeface="Comic Sans MS" pitchFamily="66" charset="0"/>
              </a:rPr>
              <a:t>“</a:t>
            </a:r>
            <a:r>
              <a:rPr lang="en-US" sz="2800" dirty="0">
                <a:solidFill>
                  <a:schemeClr val="bg1">
                    <a:lumMod val="25000"/>
                  </a:schemeClr>
                </a:solidFill>
                <a:latin typeface="Comic Sans MS" pitchFamily="66" charset="0"/>
              </a:rPr>
              <a:t>White bread example</a:t>
            </a:r>
            <a:r>
              <a:rPr lang="en-US" sz="2800" dirty="0" smtClean="0">
                <a:solidFill>
                  <a:schemeClr val="bg1">
                    <a:lumMod val="25000"/>
                  </a:schemeClr>
                </a:solidFill>
                <a:latin typeface="Comic Sans MS" pitchFamily="66" charset="0"/>
              </a:rPr>
              <a:t>”</a:t>
            </a:r>
          </a:p>
          <a:p>
            <a:pPr marL="576262" lvl="1">
              <a:spcBef>
                <a:spcPct val="30000"/>
              </a:spcBef>
              <a:buClr>
                <a:srgbClr val="C00000"/>
              </a:buClr>
              <a:defRPr/>
            </a:pPr>
            <a:endParaRPr lang="en-US" sz="1000" dirty="0">
              <a:solidFill>
                <a:schemeClr val="bg1">
                  <a:lumMod val="25000"/>
                </a:schemeClr>
              </a:solidFill>
              <a:latin typeface="Comic Sans MS" pitchFamily="66" charset="0"/>
            </a:endParaRPr>
          </a:p>
          <a:p>
            <a:pPr marL="1033462" lvl="1" indent="-457200">
              <a:spcBef>
                <a:spcPct val="30000"/>
              </a:spcBef>
              <a:buClr>
                <a:srgbClr val="C00000"/>
              </a:buClr>
              <a:buFont typeface="Wingdings" pitchFamily="2" charset="2"/>
              <a:buChar char="ü"/>
              <a:defRPr/>
            </a:pPr>
            <a:r>
              <a:rPr lang="en-US" sz="2400" u="sng" dirty="0">
                <a:solidFill>
                  <a:srgbClr val="C00000"/>
                </a:solidFill>
                <a:latin typeface="Comic Sans MS" pitchFamily="66" charset="0"/>
              </a:rPr>
              <a:t>Public</a:t>
            </a:r>
            <a:r>
              <a:rPr lang="en-US" sz="2400" dirty="0">
                <a:solidFill>
                  <a:srgbClr val="C00000"/>
                </a:solidFill>
                <a:latin typeface="Comic Sans MS" pitchFamily="66" charset="0"/>
              </a:rPr>
              <a:t>: </a:t>
            </a:r>
            <a:r>
              <a:rPr lang="en-US" sz="2400" dirty="0">
                <a:latin typeface="Comic Sans MS" pitchFamily="66" charset="0"/>
              </a:rPr>
              <a:t>Any forum involving members of the public </a:t>
            </a:r>
            <a:r>
              <a:rPr lang="en-US" sz="2400" dirty="0" smtClean="0">
                <a:latin typeface="Comic Sans MS" pitchFamily="66" charset="0"/>
              </a:rPr>
              <a:t>qualified unless </a:t>
            </a:r>
            <a:r>
              <a:rPr lang="en-US" sz="2400" dirty="0">
                <a:latin typeface="Comic Sans MS" pitchFamily="66" charset="0"/>
              </a:rPr>
              <a:t>a CDA </a:t>
            </a:r>
            <a:r>
              <a:rPr lang="en-US" sz="2400" dirty="0" smtClean="0">
                <a:latin typeface="Comic Sans MS" pitchFamily="66" charset="0"/>
              </a:rPr>
              <a:t>had been executed or the established </a:t>
            </a:r>
            <a:r>
              <a:rPr lang="en-US" sz="2400" dirty="0">
                <a:latin typeface="Comic Sans MS" pitchFamily="66" charset="0"/>
              </a:rPr>
              <a:t>rules (journals, federal grant proposals) </a:t>
            </a:r>
            <a:r>
              <a:rPr lang="en-US" sz="2400" dirty="0" smtClean="0">
                <a:latin typeface="Comic Sans MS" pitchFamily="66" charset="0"/>
              </a:rPr>
              <a:t>provided confidentiality.</a:t>
            </a:r>
            <a:endParaRPr lang="en-US" sz="2400" dirty="0">
              <a:latin typeface="Comic Sans MS" pitchFamily="66" charset="0"/>
            </a:endParaRPr>
          </a:p>
        </p:txBody>
      </p:sp>
      <p:sp>
        <p:nvSpPr>
          <p:cNvPr id="4" name="Text Box 3"/>
          <p:cNvSpPr txBox="1">
            <a:spLocks noChangeArrowheads="1"/>
          </p:cNvSpPr>
          <p:nvPr/>
        </p:nvSpPr>
        <p:spPr bwMode="auto">
          <a:xfrm>
            <a:off x="152400" y="1524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Enabling Public Disclosures</a:t>
            </a:r>
            <a:endParaRPr lang="en-US" sz="3800" u="sng" dirty="0">
              <a:solidFill>
                <a:srgbClr val="FFFFFF"/>
              </a:solidFill>
              <a:latin typeface="Comic Sans MS" pitchFamily="66" charset="0"/>
            </a:endParaRPr>
          </a:p>
        </p:txBody>
      </p:sp>
      <p:sp>
        <p:nvSpPr>
          <p:cNvPr id="2" name="Rectangle 1"/>
          <p:cNvSpPr/>
          <p:nvPr/>
        </p:nvSpPr>
        <p:spPr>
          <a:xfrm>
            <a:off x="0" y="914400"/>
            <a:ext cx="8991600" cy="2419124"/>
          </a:xfrm>
          <a:prstGeom prst="rect">
            <a:avLst/>
          </a:prstGeom>
        </p:spPr>
        <p:txBody>
          <a:bodyPr wrap="square">
            <a:spAutoFit/>
          </a:bodyPr>
          <a:lstStyle/>
          <a:p>
            <a:pPr marL="233363" lvl="1" indent="50800">
              <a:spcBef>
                <a:spcPct val="30000"/>
              </a:spcBef>
              <a:buClr>
                <a:schemeClr val="accent6">
                  <a:lumMod val="50000"/>
                </a:schemeClr>
              </a:buClr>
              <a:tabLst>
                <a:tab pos="284163" algn="l"/>
                <a:tab pos="396875" algn="l"/>
                <a:tab pos="741363" algn="l"/>
              </a:tabLst>
              <a:defRPr/>
            </a:pPr>
            <a:r>
              <a:rPr lang="en-US" sz="2400" dirty="0" smtClean="0">
                <a:latin typeface="Comic Sans MS" pitchFamily="66" charset="0"/>
              </a:rPr>
              <a:t>Before AIA, if an </a:t>
            </a:r>
            <a:r>
              <a:rPr lang="en-US" sz="2400" dirty="0">
                <a:latin typeface="Comic Sans MS" pitchFamily="66" charset="0"/>
              </a:rPr>
              <a:t>enabling, public disclosure </a:t>
            </a:r>
            <a:r>
              <a:rPr lang="en-US" sz="2400" dirty="0" smtClean="0">
                <a:latin typeface="Comic Sans MS" pitchFamily="66" charset="0"/>
              </a:rPr>
              <a:t>occurred </a:t>
            </a:r>
            <a:r>
              <a:rPr lang="en-US" sz="2400" dirty="0">
                <a:latin typeface="Comic Sans MS" pitchFamily="66" charset="0"/>
              </a:rPr>
              <a:t>before the patent application </a:t>
            </a:r>
            <a:r>
              <a:rPr lang="en-US" sz="2400" dirty="0" smtClean="0">
                <a:latin typeface="Comic Sans MS" pitchFamily="66" charset="0"/>
              </a:rPr>
              <a:t>was </a:t>
            </a:r>
            <a:r>
              <a:rPr lang="en-US" sz="2400" dirty="0">
                <a:latin typeface="Comic Sans MS" pitchFamily="66" charset="0"/>
              </a:rPr>
              <a:t>filed, a bar to international patent protection </a:t>
            </a:r>
            <a:r>
              <a:rPr lang="en-US" sz="2400" dirty="0" smtClean="0">
                <a:latin typeface="Comic Sans MS" pitchFamily="66" charset="0"/>
              </a:rPr>
              <a:t>was </a:t>
            </a:r>
            <a:r>
              <a:rPr lang="en-US" sz="2400" dirty="0">
                <a:latin typeface="Comic Sans MS" pitchFamily="66" charset="0"/>
              </a:rPr>
              <a:t>created and the discloser </a:t>
            </a:r>
            <a:r>
              <a:rPr lang="en-US" sz="2400" dirty="0" smtClean="0">
                <a:latin typeface="Comic Sans MS" pitchFamily="66" charset="0"/>
              </a:rPr>
              <a:t>had </a:t>
            </a:r>
            <a:r>
              <a:rPr lang="en-US" sz="2400" dirty="0">
                <a:latin typeface="Comic Sans MS" pitchFamily="66" charset="0"/>
              </a:rPr>
              <a:t>triggered a “one-year clock” to file </a:t>
            </a:r>
            <a:r>
              <a:rPr lang="en-US" sz="2400" dirty="0" smtClean="0">
                <a:latin typeface="Comic Sans MS" pitchFamily="66" charset="0"/>
              </a:rPr>
              <a:t>a patent application in </a:t>
            </a:r>
            <a:r>
              <a:rPr lang="en-US" sz="2400" dirty="0">
                <a:latin typeface="Comic Sans MS" pitchFamily="66" charset="0"/>
              </a:rPr>
              <a:t>the U.S.!</a:t>
            </a:r>
          </a:p>
          <a:p>
            <a:pPr marL="576262" lvl="1">
              <a:spcBef>
                <a:spcPct val="30000"/>
              </a:spcBef>
              <a:buClr>
                <a:schemeClr val="accent6">
                  <a:lumMod val="50000"/>
                </a:schemeClr>
              </a:buClr>
              <a:defRPr/>
            </a:pPr>
            <a:endParaRPr lang="en-US" sz="2400" dirty="0">
              <a:latin typeface="Comic Sans MS" pitchFamily="66" charset="0"/>
            </a:endParaRPr>
          </a:p>
        </p:txBody>
      </p:sp>
    </p:spTree>
    <p:extLst>
      <p:ext uri="{BB962C8B-B14F-4D97-AF65-F5344CB8AC3E}">
        <p14:creationId xmlns:p14="http://schemas.microsoft.com/office/powerpoint/2010/main" val="401887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80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80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881438"/>
          </a:xfrm>
        </p:spPr>
        <p:txBody>
          <a:bodyPr/>
          <a:lstStyle/>
          <a:p>
            <a:pPr>
              <a:lnSpc>
                <a:spcPct val="90000"/>
              </a:lnSpc>
              <a:buClr>
                <a:schemeClr val="tx2"/>
              </a:buClr>
              <a:buSzTx/>
              <a:buFont typeface="Wingdings" pitchFamily="2" charset="2"/>
              <a:buNone/>
              <a:defRPr/>
            </a:pPr>
            <a:r>
              <a:rPr lang="en-US" sz="2800" dirty="0" smtClean="0"/>
              <a:t>	</a:t>
            </a:r>
            <a:r>
              <a:rPr lang="en-US" sz="2600" dirty="0" smtClean="0">
                <a:latin typeface="Comic Sans MS" pitchFamily="66" charset="0"/>
              </a:rPr>
              <a:t>When submitting an ROI, the inventor must also identify the specific </a:t>
            </a:r>
            <a:r>
              <a:rPr lang="en-US" sz="2600" u="sng" dirty="0" smtClean="0">
                <a:latin typeface="Comic Sans MS" pitchFamily="66" charset="0"/>
              </a:rPr>
              <a:t>funding source(s)</a:t>
            </a:r>
            <a:r>
              <a:rPr lang="en-US" sz="2600" dirty="0" smtClean="0">
                <a:latin typeface="Comic Sans MS" pitchFamily="66" charset="0"/>
              </a:rPr>
              <a:t> that enabled  the invention. </a:t>
            </a:r>
            <a:endParaRPr lang="en-US" sz="900" dirty="0" smtClean="0">
              <a:latin typeface="Comic Sans MS" pitchFamily="66" charset="0"/>
            </a:endParaRPr>
          </a:p>
          <a:p>
            <a:pPr marL="457200" lvl="1" indent="0">
              <a:lnSpc>
                <a:spcPct val="90000"/>
              </a:lnSpc>
              <a:buClr>
                <a:srgbClr val="C00000"/>
              </a:buClr>
              <a:buSzTx/>
              <a:buNone/>
              <a:defRPr/>
            </a:pPr>
            <a:r>
              <a:rPr lang="en-US" sz="2400" b="1" dirty="0" smtClean="0">
                <a:solidFill>
                  <a:srgbClr val="C00000"/>
                </a:solidFill>
                <a:latin typeface="Comic Sans MS" pitchFamily="66" charset="0"/>
              </a:rPr>
              <a:t>  </a:t>
            </a:r>
          </a:p>
        </p:txBody>
      </p:sp>
      <p:sp>
        <p:nvSpPr>
          <p:cNvPr id="5" name="Text Box 3"/>
          <p:cNvSpPr txBox="1">
            <a:spLocks noChangeArrowheads="1"/>
          </p:cNvSpPr>
          <p:nvPr/>
        </p:nvSpPr>
        <p:spPr bwMode="auto">
          <a:xfrm>
            <a:off x="152400" y="152400"/>
            <a:ext cx="8839200" cy="1261884"/>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a:solidFill>
                  <a:srgbClr val="FFFFFF"/>
                </a:solidFill>
                <a:latin typeface="Comic Sans MS" pitchFamily="66" charset="0"/>
              </a:rPr>
              <a:t>Bayh-Dole Act requires universities to protect federally-funded inventions</a:t>
            </a:r>
          </a:p>
        </p:txBody>
      </p:sp>
      <p:sp>
        <p:nvSpPr>
          <p:cNvPr id="3" name="Rounded Rectangle 2"/>
          <p:cNvSpPr/>
          <p:nvPr/>
        </p:nvSpPr>
        <p:spPr bwMode="auto">
          <a:xfrm>
            <a:off x="228600" y="2971800"/>
            <a:ext cx="3124200" cy="3352800"/>
          </a:xfrm>
          <a:prstGeom prst="roundRect">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90000"/>
              </a:lnSpc>
              <a:buClr>
                <a:schemeClr val="tx2"/>
              </a:buClr>
              <a:buSzTx/>
              <a:buFont typeface="Wingdings" pitchFamily="2" charset="2"/>
              <a:buNone/>
              <a:defRPr/>
            </a:pPr>
            <a:r>
              <a:rPr lang="en-US" sz="2400" dirty="0">
                <a:latin typeface="Comic Sans MS" pitchFamily="66" charset="0"/>
              </a:rPr>
              <a:t>It is important to list all sources that contributed to the invention from conception </a:t>
            </a:r>
            <a:r>
              <a:rPr lang="en-US" sz="2400" dirty="0" smtClean="0">
                <a:latin typeface="Comic Sans MS" pitchFamily="66" charset="0"/>
              </a:rPr>
              <a:t>through reduction </a:t>
            </a:r>
            <a:r>
              <a:rPr lang="en-US" sz="2400" dirty="0">
                <a:latin typeface="Comic Sans MS" pitchFamily="66" charset="0"/>
              </a:rPr>
              <a:t>to </a:t>
            </a:r>
            <a:r>
              <a:rPr lang="en-US" sz="2400" dirty="0" smtClean="0">
                <a:latin typeface="Comic Sans MS" pitchFamily="66" charset="0"/>
              </a:rPr>
              <a:t>practice, not just the current funding source.</a:t>
            </a:r>
            <a:endParaRPr lang="en-US" sz="2400" dirty="0">
              <a:solidFill>
                <a:srgbClr val="C00000"/>
              </a:solidFill>
              <a:latin typeface="Comic Sans MS" pitchFamily="66"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Comic Sans MS" pitchFamily="66" charset="0"/>
            </a:endParaRPr>
          </a:p>
        </p:txBody>
      </p:sp>
      <p:sp>
        <p:nvSpPr>
          <p:cNvPr id="4" name="TextBox 3"/>
          <p:cNvSpPr txBox="1"/>
          <p:nvPr/>
        </p:nvSpPr>
        <p:spPr>
          <a:xfrm>
            <a:off x="3657600" y="2801302"/>
            <a:ext cx="5334000" cy="3754874"/>
          </a:xfrm>
          <a:prstGeom prst="rect">
            <a:avLst/>
          </a:prstGeom>
          <a:noFill/>
        </p:spPr>
        <p:txBody>
          <a:bodyPr wrap="square" rtlCol="0">
            <a:spAutoFit/>
          </a:bodyPr>
          <a:lstStyle/>
          <a:p>
            <a:r>
              <a:rPr lang="en-US" sz="2400" dirty="0" smtClean="0">
                <a:solidFill>
                  <a:srgbClr val="C00000"/>
                </a:solidFill>
                <a:latin typeface="Comic Sans MS" pitchFamily="66" charset="0"/>
              </a:rPr>
              <a:t>University/Company - FTC case</a:t>
            </a:r>
          </a:p>
          <a:p>
            <a:r>
              <a:rPr lang="en-US" sz="2000" dirty="0" smtClean="0">
                <a:solidFill>
                  <a:srgbClr val="C00000"/>
                </a:solidFill>
                <a:latin typeface="Comic Sans MS" pitchFamily="66" charset="0"/>
              </a:rPr>
              <a:t>(real case, names kept confidential):</a:t>
            </a:r>
          </a:p>
          <a:p>
            <a:endParaRPr lang="en-US" sz="1400" dirty="0" smtClean="0">
              <a:solidFill>
                <a:srgbClr val="C00000"/>
              </a:solidFill>
              <a:latin typeface="Comic Sans MS" pitchFamily="66" charset="0"/>
            </a:endParaRPr>
          </a:p>
          <a:p>
            <a:pPr marL="342900" indent="-342900">
              <a:buClr>
                <a:srgbClr val="C00000"/>
              </a:buClr>
              <a:buFont typeface="Arial" pitchFamily="34" charset="0"/>
              <a:buChar char="•"/>
            </a:pPr>
            <a:r>
              <a:rPr lang="en-US" sz="2000" dirty="0" smtClean="0">
                <a:latin typeface="Comic Sans MS" pitchFamily="66" charset="0"/>
              </a:rPr>
              <a:t>Subcontract to UNC (12 years earlier) granted exclusive rights to any invention reduced to practice at UNC.</a:t>
            </a:r>
          </a:p>
          <a:p>
            <a:pPr>
              <a:buClr>
                <a:srgbClr val="C00000"/>
              </a:buClr>
            </a:pPr>
            <a:endParaRPr lang="en-US" sz="1200" dirty="0" smtClean="0">
              <a:latin typeface="Comic Sans MS" pitchFamily="66" charset="0"/>
            </a:endParaRPr>
          </a:p>
          <a:p>
            <a:pPr marL="342900" indent="-342900">
              <a:buClr>
                <a:srgbClr val="C00000"/>
              </a:buClr>
              <a:buFont typeface="Arial" pitchFamily="34" charset="0"/>
              <a:buChar char="•"/>
            </a:pPr>
            <a:r>
              <a:rPr lang="en-US" sz="2000" dirty="0" smtClean="0">
                <a:latin typeface="Comic Sans MS" pitchFamily="66" charset="0"/>
              </a:rPr>
              <a:t>PI from prime submitted ROI to his home institution and only listed the current funding source, inadvertently omitting funding source for UNC subcontract.</a:t>
            </a:r>
          </a:p>
        </p:txBody>
      </p:sp>
    </p:spTree>
    <p:extLst>
      <p:ext uri="{BB962C8B-B14F-4D97-AF65-F5344CB8AC3E}">
        <p14:creationId xmlns:p14="http://schemas.microsoft.com/office/powerpoint/2010/main" val="98102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228600" y="1600200"/>
            <a:ext cx="8763000" cy="3231654"/>
          </a:xfrm>
          <a:prstGeom prst="rect">
            <a:avLst/>
          </a:prstGeom>
          <a:noFill/>
          <a:ln w="9525">
            <a:noFill/>
            <a:miter lim="800000"/>
            <a:headEnd/>
            <a:tailEnd/>
          </a:ln>
        </p:spPr>
        <p:txBody>
          <a:bodyPr>
            <a:spAutoFit/>
          </a:bodyPr>
          <a:lstStyle/>
          <a:p>
            <a:pPr>
              <a:spcBef>
                <a:spcPct val="50000"/>
              </a:spcBef>
              <a:defRPr/>
            </a:pPr>
            <a:r>
              <a:rPr lang="en-US" sz="3400" dirty="0">
                <a:latin typeface="Comic Sans MS" pitchFamily="66" charset="0"/>
              </a:rPr>
              <a:t>“The Congress shall have power… to promote the progress of science and the useful arts, by securing for limited times to authors and inventors the exclusive right to their respective writings and discoveries …”</a:t>
            </a:r>
            <a:endParaRPr lang="en-US" sz="3400" u="sng" dirty="0">
              <a:latin typeface="Comic Sans MS" pitchFamily="66" charset="0"/>
            </a:endParaRPr>
          </a:p>
        </p:txBody>
      </p:sp>
      <p:sp>
        <p:nvSpPr>
          <p:cNvPr id="4" name="Text Box 5"/>
          <p:cNvSpPr txBox="1">
            <a:spLocks noChangeArrowheads="1"/>
          </p:cNvSpPr>
          <p:nvPr/>
        </p:nvSpPr>
        <p:spPr bwMode="auto">
          <a:xfrm>
            <a:off x="381000" y="152400"/>
            <a:ext cx="8534400" cy="1261884"/>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800" dirty="0" smtClean="0">
                <a:solidFill>
                  <a:srgbClr val="FFFFFF"/>
                </a:solidFill>
                <a:latin typeface="Comic Sans MS" pitchFamily="66" charset="0"/>
              </a:rPr>
              <a:t>1787 - United </a:t>
            </a:r>
            <a:r>
              <a:rPr lang="en-US" sz="3800" dirty="0">
                <a:solidFill>
                  <a:srgbClr val="FFFFFF"/>
                </a:solidFill>
                <a:latin typeface="Comic Sans MS" pitchFamily="66" charset="0"/>
              </a:rPr>
              <a:t>States Constitution</a:t>
            </a:r>
          </a:p>
          <a:p>
            <a:pPr algn="ctr">
              <a:defRPr/>
            </a:pPr>
            <a:r>
              <a:rPr lang="en-US" sz="3800" dirty="0">
                <a:solidFill>
                  <a:srgbClr val="FFFFFF"/>
                </a:solidFill>
                <a:latin typeface="Comic Sans MS" pitchFamily="66" charset="0"/>
              </a:rPr>
              <a:t>Article 1, Section 8</a:t>
            </a:r>
          </a:p>
        </p:txBody>
      </p:sp>
      <p:sp>
        <p:nvSpPr>
          <p:cNvPr id="5" name="Oval 4"/>
          <p:cNvSpPr/>
          <p:nvPr/>
        </p:nvSpPr>
        <p:spPr bwMode="auto">
          <a:xfrm>
            <a:off x="228600" y="5105400"/>
            <a:ext cx="8686800" cy="10668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3600" dirty="0" smtClean="0">
                <a:solidFill>
                  <a:srgbClr val="FFFFFF"/>
                </a:solidFill>
                <a:latin typeface="Comic Sans MS" pitchFamily="66" charset="0"/>
              </a:rPr>
              <a:t>Let’s parse this definition!</a:t>
            </a:r>
            <a:endParaRPr lang="en-US" sz="3600" u="sng" dirty="0">
              <a:solidFill>
                <a:srgbClr val="FFFFFF"/>
              </a:solidFill>
              <a:latin typeface="Comic Sans MS" pitchFamily="66" charset="0"/>
            </a:endParaRPr>
          </a:p>
        </p:txBody>
      </p:sp>
    </p:spTree>
    <p:extLst>
      <p:ext uri="{BB962C8B-B14F-4D97-AF65-F5344CB8AC3E}">
        <p14:creationId xmlns:p14="http://schemas.microsoft.com/office/powerpoint/2010/main" val="150513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 y="1524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University/Company FTC </a:t>
            </a:r>
            <a:r>
              <a:rPr lang="en-US" sz="3800" dirty="0">
                <a:solidFill>
                  <a:srgbClr val="FFFFFF"/>
                </a:solidFill>
                <a:latin typeface="Comic Sans MS" pitchFamily="66" charset="0"/>
              </a:rPr>
              <a:t>Case </a:t>
            </a:r>
            <a:r>
              <a:rPr lang="en-US" sz="3800" dirty="0" smtClean="0">
                <a:solidFill>
                  <a:srgbClr val="FFFFFF"/>
                </a:solidFill>
                <a:latin typeface="Comic Sans MS" pitchFamily="66" charset="0"/>
              </a:rPr>
              <a:t>Study </a:t>
            </a:r>
            <a:endParaRPr lang="en-US" sz="3800" dirty="0">
              <a:solidFill>
                <a:srgbClr val="FFFFFF"/>
              </a:solidFill>
              <a:latin typeface="Comic Sans MS" pitchFamily="66" charset="0"/>
            </a:endParaRPr>
          </a:p>
        </p:txBody>
      </p:sp>
      <p:sp>
        <p:nvSpPr>
          <p:cNvPr id="4" name="TextBox 3"/>
          <p:cNvSpPr txBox="1"/>
          <p:nvPr/>
        </p:nvSpPr>
        <p:spPr>
          <a:xfrm>
            <a:off x="152400" y="914400"/>
            <a:ext cx="8839200" cy="4909036"/>
          </a:xfrm>
          <a:prstGeom prst="rect">
            <a:avLst/>
          </a:prstGeom>
          <a:noFill/>
        </p:spPr>
        <p:txBody>
          <a:bodyPr wrap="square" rtlCol="0">
            <a:spAutoFit/>
          </a:bodyPr>
          <a:lstStyle/>
          <a:p>
            <a:endParaRPr lang="en-US" sz="1400" dirty="0" smtClean="0">
              <a:solidFill>
                <a:srgbClr val="C00000"/>
              </a:solidFill>
              <a:latin typeface="Comic Sans MS" pitchFamily="66" charset="0"/>
            </a:endParaRPr>
          </a:p>
          <a:p>
            <a:pPr marL="342900" indent="-342900">
              <a:buClr>
                <a:srgbClr val="C00000"/>
              </a:buClr>
              <a:buFont typeface="Arial" pitchFamily="34" charset="0"/>
              <a:buChar char="•"/>
            </a:pPr>
            <a:r>
              <a:rPr lang="en-US" sz="2500" dirty="0">
                <a:latin typeface="Comic Sans MS" pitchFamily="66" charset="0"/>
              </a:rPr>
              <a:t>UNC was never informed of the patent filing (because </a:t>
            </a:r>
            <a:r>
              <a:rPr lang="en-US" sz="2500" dirty="0" smtClean="0">
                <a:latin typeface="Comic Sans MS" pitchFamily="66" charset="0"/>
              </a:rPr>
              <a:t>the funding source for </a:t>
            </a:r>
            <a:r>
              <a:rPr lang="en-US" sz="2500" dirty="0">
                <a:latin typeface="Comic Sans MS" pitchFamily="66" charset="0"/>
              </a:rPr>
              <a:t>subcontract wasn’t </a:t>
            </a:r>
            <a:r>
              <a:rPr lang="en-US" sz="2500" dirty="0" smtClean="0">
                <a:latin typeface="Comic Sans MS" pitchFamily="66" charset="0"/>
              </a:rPr>
              <a:t>listed on the ROI), so UNC’s rights were never asserted. </a:t>
            </a:r>
          </a:p>
          <a:p>
            <a:pPr>
              <a:buClr>
                <a:srgbClr val="C00000"/>
              </a:buClr>
            </a:pPr>
            <a:endParaRPr lang="en-US" sz="800" dirty="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After the U.S. patent issued, the PI’s university granted an exclusive license to Company.</a:t>
            </a:r>
          </a:p>
          <a:p>
            <a:pPr>
              <a:buClr>
                <a:srgbClr val="C00000"/>
              </a:buClr>
            </a:pPr>
            <a:endParaRPr lang="en-US" sz="800" dirty="0" smtClean="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Patent proved to be quite important to semi-conductor companies, so Company was able to gain a significant competitive advantage in the U.S..</a:t>
            </a:r>
          </a:p>
          <a:p>
            <a:pPr>
              <a:buClr>
                <a:srgbClr val="C00000"/>
              </a:buClr>
            </a:pPr>
            <a:endParaRPr lang="en-US" sz="800" dirty="0" smtClean="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Consortia of 10 large semi-conductor companies sought to invalidate the patent or find another way to prevent being barred from practicing the invention in the U.S..</a:t>
            </a:r>
          </a:p>
        </p:txBody>
      </p:sp>
    </p:spTree>
    <p:extLst>
      <p:ext uri="{BB962C8B-B14F-4D97-AF65-F5344CB8AC3E}">
        <p14:creationId xmlns:p14="http://schemas.microsoft.com/office/powerpoint/2010/main" val="22835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 y="1524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University/Company FTC </a:t>
            </a:r>
            <a:r>
              <a:rPr lang="en-US" sz="3800" dirty="0">
                <a:solidFill>
                  <a:srgbClr val="FFFFFF"/>
                </a:solidFill>
                <a:latin typeface="Comic Sans MS" pitchFamily="66" charset="0"/>
              </a:rPr>
              <a:t>Case </a:t>
            </a:r>
            <a:r>
              <a:rPr lang="en-US" sz="3800" dirty="0" smtClean="0">
                <a:solidFill>
                  <a:srgbClr val="FFFFFF"/>
                </a:solidFill>
                <a:latin typeface="Comic Sans MS" pitchFamily="66" charset="0"/>
              </a:rPr>
              <a:t>Study </a:t>
            </a:r>
            <a:endParaRPr lang="en-US" sz="3800" dirty="0">
              <a:solidFill>
                <a:srgbClr val="FFFFFF"/>
              </a:solidFill>
              <a:latin typeface="Comic Sans MS" pitchFamily="66" charset="0"/>
            </a:endParaRPr>
          </a:p>
        </p:txBody>
      </p:sp>
      <p:sp>
        <p:nvSpPr>
          <p:cNvPr id="4" name="TextBox 3"/>
          <p:cNvSpPr txBox="1"/>
          <p:nvPr/>
        </p:nvSpPr>
        <p:spPr>
          <a:xfrm>
            <a:off x="152400" y="914400"/>
            <a:ext cx="8839200" cy="5678478"/>
          </a:xfrm>
          <a:prstGeom prst="rect">
            <a:avLst/>
          </a:prstGeom>
          <a:noFill/>
        </p:spPr>
        <p:txBody>
          <a:bodyPr wrap="square" rtlCol="0">
            <a:spAutoFit/>
          </a:bodyPr>
          <a:lstStyle/>
          <a:p>
            <a:endParaRPr lang="en-US" sz="1400" dirty="0" smtClean="0">
              <a:solidFill>
                <a:srgbClr val="C00000"/>
              </a:solidFill>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Company filed a Federal Trade Commission (FTC) suit against the Consortia members to prevent them from importing products into the U.S. that would infringe on their patent.</a:t>
            </a:r>
          </a:p>
          <a:p>
            <a:pPr>
              <a:buClr>
                <a:srgbClr val="C00000"/>
              </a:buClr>
            </a:pPr>
            <a:endParaRPr lang="en-US" sz="800" dirty="0" smtClean="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During their due diligence investigation, Consortia </a:t>
            </a:r>
            <a:r>
              <a:rPr lang="en-US" sz="2500" dirty="0">
                <a:latin typeface="Comic Sans MS" pitchFamily="66" charset="0"/>
              </a:rPr>
              <a:t>lawyers </a:t>
            </a:r>
            <a:r>
              <a:rPr lang="en-US" sz="2500" dirty="0" smtClean="0">
                <a:latin typeface="Comic Sans MS" pitchFamily="66" charset="0"/>
              </a:rPr>
              <a:t>discovered that the PI had been on sabbatical at UNC around the time the invention was conceived. </a:t>
            </a:r>
          </a:p>
          <a:p>
            <a:pPr>
              <a:buClr>
                <a:srgbClr val="C00000"/>
              </a:buClr>
            </a:pPr>
            <a:endParaRPr lang="en-US" sz="800" dirty="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In addition, they discovered reference to a DARPA funded subcontract from University to UNC.</a:t>
            </a:r>
            <a:endParaRPr lang="en-US" sz="2500" dirty="0">
              <a:latin typeface="Comic Sans MS" pitchFamily="66" charset="0"/>
            </a:endParaRPr>
          </a:p>
          <a:p>
            <a:pPr>
              <a:buClr>
                <a:srgbClr val="C00000"/>
              </a:buClr>
            </a:pPr>
            <a:endParaRPr lang="en-US" sz="800" dirty="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As the inquiry progressed, the Consortia </a:t>
            </a:r>
            <a:r>
              <a:rPr lang="en-US" sz="2500" dirty="0">
                <a:latin typeface="Comic Sans MS" pitchFamily="66" charset="0"/>
              </a:rPr>
              <a:t>lawyers learned, consistent with </a:t>
            </a:r>
            <a:r>
              <a:rPr lang="en-US" sz="2500" dirty="0" smtClean="0">
                <a:latin typeface="Comic Sans MS" pitchFamily="66" charset="0"/>
              </a:rPr>
              <a:t>the University’s approved record </a:t>
            </a:r>
            <a:r>
              <a:rPr lang="en-US" sz="2500" dirty="0">
                <a:latin typeface="Comic Sans MS" pitchFamily="66" charset="0"/>
              </a:rPr>
              <a:t>retention </a:t>
            </a:r>
            <a:r>
              <a:rPr lang="en-US" sz="2500" dirty="0" smtClean="0">
                <a:latin typeface="Comic Sans MS" pitchFamily="66" charset="0"/>
              </a:rPr>
              <a:t>policy, that all records for the subcontract had been destroyed.</a:t>
            </a:r>
          </a:p>
        </p:txBody>
      </p:sp>
    </p:spTree>
    <p:extLst>
      <p:ext uri="{BB962C8B-B14F-4D97-AF65-F5344CB8AC3E}">
        <p14:creationId xmlns:p14="http://schemas.microsoft.com/office/powerpoint/2010/main" val="39543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 y="1524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University/Company FTC </a:t>
            </a:r>
            <a:r>
              <a:rPr lang="en-US" sz="3800" dirty="0">
                <a:solidFill>
                  <a:srgbClr val="FFFFFF"/>
                </a:solidFill>
                <a:latin typeface="Comic Sans MS" pitchFamily="66" charset="0"/>
              </a:rPr>
              <a:t>Case </a:t>
            </a:r>
            <a:r>
              <a:rPr lang="en-US" sz="3800" dirty="0" smtClean="0">
                <a:solidFill>
                  <a:srgbClr val="FFFFFF"/>
                </a:solidFill>
                <a:latin typeface="Comic Sans MS" pitchFamily="66" charset="0"/>
              </a:rPr>
              <a:t>Study </a:t>
            </a:r>
            <a:endParaRPr lang="en-US" sz="3800" dirty="0">
              <a:solidFill>
                <a:srgbClr val="FFFFFF"/>
              </a:solidFill>
              <a:latin typeface="Comic Sans MS" pitchFamily="66" charset="0"/>
            </a:endParaRPr>
          </a:p>
        </p:txBody>
      </p:sp>
      <p:sp>
        <p:nvSpPr>
          <p:cNvPr id="4" name="TextBox 3"/>
          <p:cNvSpPr txBox="1"/>
          <p:nvPr/>
        </p:nvSpPr>
        <p:spPr>
          <a:xfrm>
            <a:off x="152400" y="914400"/>
            <a:ext cx="8839200" cy="5416868"/>
          </a:xfrm>
          <a:prstGeom prst="rect">
            <a:avLst/>
          </a:prstGeom>
          <a:noFill/>
        </p:spPr>
        <p:txBody>
          <a:bodyPr wrap="square" rtlCol="0">
            <a:spAutoFit/>
          </a:bodyPr>
          <a:lstStyle/>
          <a:p>
            <a:endParaRPr lang="en-US" sz="1400" dirty="0" smtClean="0">
              <a:solidFill>
                <a:srgbClr val="C00000"/>
              </a:solidFill>
              <a:latin typeface="Comic Sans MS" pitchFamily="66" charset="0"/>
            </a:endParaRPr>
          </a:p>
          <a:p>
            <a:pPr marL="342900" indent="-342900">
              <a:buClr>
                <a:srgbClr val="C00000"/>
              </a:buClr>
              <a:buFont typeface="Arial" pitchFamily="34" charset="0"/>
              <a:buChar char="•"/>
            </a:pPr>
            <a:r>
              <a:rPr lang="en-US" sz="2500" dirty="0">
                <a:latin typeface="Comic Sans MS" pitchFamily="66" charset="0"/>
              </a:rPr>
              <a:t>The initial inquiry at UNC produced </a:t>
            </a:r>
            <a:r>
              <a:rPr lang="en-US" sz="2500" dirty="0" smtClean="0">
                <a:latin typeface="Comic Sans MS" pitchFamily="66" charset="0"/>
              </a:rPr>
              <a:t>the </a:t>
            </a:r>
            <a:r>
              <a:rPr lang="en-US" sz="2500" dirty="0">
                <a:latin typeface="Comic Sans MS" pitchFamily="66" charset="0"/>
              </a:rPr>
              <a:t>same result – all </a:t>
            </a:r>
            <a:r>
              <a:rPr lang="en-US" sz="2500" dirty="0" smtClean="0">
                <a:latin typeface="Comic Sans MS" pitchFamily="66" charset="0"/>
              </a:rPr>
              <a:t>applicable records </a:t>
            </a:r>
            <a:r>
              <a:rPr lang="en-US" sz="2500" dirty="0">
                <a:latin typeface="Comic Sans MS" pitchFamily="66" charset="0"/>
              </a:rPr>
              <a:t>had been destroyed consistent with </a:t>
            </a:r>
            <a:r>
              <a:rPr lang="en-US" sz="2500" dirty="0" smtClean="0">
                <a:latin typeface="Comic Sans MS" pitchFamily="66" charset="0"/>
              </a:rPr>
              <a:t>UNC’s approved record </a:t>
            </a:r>
            <a:r>
              <a:rPr lang="en-US" sz="2500" dirty="0">
                <a:latin typeface="Comic Sans MS" pitchFamily="66" charset="0"/>
              </a:rPr>
              <a:t>retention policy.</a:t>
            </a:r>
          </a:p>
          <a:p>
            <a:pPr>
              <a:buClr>
                <a:srgbClr val="C00000"/>
              </a:buClr>
            </a:pPr>
            <a:endParaRPr lang="en-US" sz="800" dirty="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The Consortia lawyers then </a:t>
            </a:r>
            <a:r>
              <a:rPr lang="en-US" sz="2500" dirty="0">
                <a:latin typeface="Comic Sans MS" pitchFamily="66" charset="0"/>
              </a:rPr>
              <a:t>requested records from </a:t>
            </a:r>
            <a:r>
              <a:rPr lang="en-US" sz="2500" dirty="0" smtClean="0">
                <a:latin typeface="Comic Sans MS" pitchFamily="66" charset="0"/>
              </a:rPr>
              <a:t>the CS </a:t>
            </a:r>
            <a:r>
              <a:rPr lang="en-US" sz="2500" dirty="0">
                <a:latin typeface="Comic Sans MS" pitchFamily="66" charset="0"/>
              </a:rPr>
              <a:t>department and </a:t>
            </a:r>
            <a:r>
              <a:rPr lang="en-US" sz="2500" dirty="0" smtClean="0">
                <a:latin typeface="Comic Sans MS" pitchFamily="66" charset="0"/>
              </a:rPr>
              <a:t>a </a:t>
            </a:r>
            <a:r>
              <a:rPr lang="en-US" sz="2500" dirty="0">
                <a:latin typeface="Comic Sans MS" pitchFamily="66" charset="0"/>
              </a:rPr>
              <a:t>copy of the signed </a:t>
            </a:r>
            <a:r>
              <a:rPr lang="en-US" sz="2500" dirty="0" smtClean="0">
                <a:latin typeface="Comic Sans MS" pitchFamily="66" charset="0"/>
              </a:rPr>
              <a:t>subcontract was produced.  </a:t>
            </a:r>
            <a:r>
              <a:rPr lang="en-US" sz="2500" u="sng" dirty="0">
                <a:solidFill>
                  <a:srgbClr val="C00000"/>
                </a:solidFill>
                <a:latin typeface="Comic Sans MS" pitchFamily="66" charset="0"/>
              </a:rPr>
              <a:t>L</a:t>
            </a:r>
            <a:r>
              <a:rPr lang="en-US" sz="2500" u="sng" dirty="0" smtClean="0">
                <a:solidFill>
                  <a:srgbClr val="C00000"/>
                </a:solidFill>
                <a:latin typeface="Comic Sans MS" pitchFamily="66" charset="0"/>
              </a:rPr>
              <a:t>esson</a:t>
            </a:r>
            <a:r>
              <a:rPr lang="en-US" sz="2500" dirty="0" smtClean="0">
                <a:solidFill>
                  <a:srgbClr val="C00000"/>
                </a:solidFill>
                <a:latin typeface="Comic Sans MS" pitchFamily="66" charset="0"/>
              </a:rPr>
              <a:t>: Don’t </a:t>
            </a:r>
            <a:r>
              <a:rPr lang="en-US" sz="2500" dirty="0">
                <a:solidFill>
                  <a:srgbClr val="C00000"/>
                </a:solidFill>
                <a:latin typeface="Comic Sans MS" pitchFamily="66" charset="0"/>
              </a:rPr>
              <a:t>throw </a:t>
            </a:r>
            <a:r>
              <a:rPr lang="en-US" sz="2500" dirty="0" smtClean="0">
                <a:solidFill>
                  <a:srgbClr val="C00000"/>
                </a:solidFill>
                <a:latin typeface="Comic Sans MS" pitchFamily="66" charset="0"/>
              </a:rPr>
              <a:t>any funding or intellectual property records away!</a:t>
            </a:r>
          </a:p>
          <a:p>
            <a:pPr>
              <a:buClr>
                <a:srgbClr val="C00000"/>
              </a:buClr>
            </a:pPr>
            <a:endParaRPr lang="en-US" sz="800" dirty="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The language of the UNC subcontract was clear - it </a:t>
            </a:r>
            <a:r>
              <a:rPr lang="en-US" sz="2500" dirty="0">
                <a:latin typeface="Comic Sans MS" pitchFamily="66" charset="0"/>
              </a:rPr>
              <a:t>granted exclusive rights to </a:t>
            </a:r>
            <a:r>
              <a:rPr lang="en-US" sz="2500" dirty="0" smtClean="0">
                <a:latin typeface="Comic Sans MS" pitchFamily="66" charset="0"/>
              </a:rPr>
              <a:t>UNC for any project-funded invention </a:t>
            </a:r>
            <a:r>
              <a:rPr lang="en-US" sz="2500" dirty="0">
                <a:latin typeface="Comic Sans MS" pitchFamily="66" charset="0"/>
              </a:rPr>
              <a:t>reduced to practice at UNC</a:t>
            </a:r>
            <a:r>
              <a:rPr lang="en-US" sz="2500" dirty="0" smtClean="0">
                <a:latin typeface="Comic Sans MS" pitchFamily="66" charset="0"/>
              </a:rPr>
              <a:t>.</a:t>
            </a:r>
          </a:p>
          <a:p>
            <a:pPr marL="342900" indent="-342900">
              <a:buClr>
                <a:srgbClr val="C00000"/>
              </a:buClr>
              <a:buFont typeface="Arial" pitchFamily="34" charset="0"/>
              <a:buChar char="•"/>
            </a:pPr>
            <a:endParaRPr lang="en-US" sz="800" dirty="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PI testified that the invention was reduced to practice at UNC while the subcontract was in effect.</a:t>
            </a:r>
          </a:p>
          <a:p>
            <a:pPr>
              <a:buClr>
                <a:srgbClr val="C00000"/>
              </a:buClr>
            </a:pPr>
            <a:endParaRPr lang="en-US" sz="800" dirty="0">
              <a:latin typeface="Comic Sans MS" pitchFamily="66" charset="0"/>
            </a:endParaRPr>
          </a:p>
        </p:txBody>
      </p:sp>
    </p:spTree>
    <p:extLst>
      <p:ext uri="{BB962C8B-B14F-4D97-AF65-F5344CB8AC3E}">
        <p14:creationId xmlns:p14="http://schemas.microsoft.com/office/powerpoint/2010/main" val="29307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 y="1524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University/Company FTC </a:t>
            </a:r>
            <a:r>
              <a:rPr lang="en-US" sz="3800" dirty="0">
                <a:solidFill>
                  <a:srgbClr val="FFFFFF"/>
                </a:solidFill>
                <a:latin typeface="Comic Sans MS" pitchFamily="66" charset="0"/>
              </a:rPr>
              <a:t>Case </a:t>
            </a:r>
            <a:r>
              <a:rPr lang="en-US" sz="3800" dirty="0" smtClean="0">
                <a:solidFill>
                  <a:srgbClr val="FFFFFF"/>
                </a:solidFill>
                <a:latin typeface="Comic Sans MS" pitchFamily="66" charset="0"/>
              </a:rPr>
              <a:t>Study </a:t>
            </a:r>
            <a:endParaRPr lang="en-US" sz="3800" dirty="0">
              <a:solidFill>
                <a:srgbClr val="FFFFFF"/>
              </a:solidFill>
              <a:latin typeface="Comic Sans MS" pitchFamily="66" charset="0"/>
            </a:endParaRPr>
          </a:p>
        </p:txBody>
      </p:sp>
      <p:sp>
        <p:nvSpPr>
          <p:cNvPr id="4" name="TextBox 3"/>
          <p:cNvSpPr txBox="1"/>
          <p:nvPr/>
        </p:nvSpPr>
        <p:spPr>
          <a:xfrm>
            <a:off x="152400" y="838200"/>
            <a:ext cx="8839200" cy="5539978"/>
          </a:xfrm>
          <a:prstGeom prst="rect">
            <a:avLst/>
          </a:prstGeom>
          <a:noFill/>
        </p:spPr>
        <p:txBody>
          <a:bodyPr wrap="square" rtlCol="0">
            <a:spAutoFit/>
          </a:bodyPr>
          <a:lstStyle/>
          <a:p>
            <a:endParaRPr lang="en-US" sz="1400" dirty="0" smtClean="0">
              <a:solidFill>
                <a:srgbClr val="C00000"/>
              </a:solidFill>
              <a:latin typeface="Comic Sans MS" pitchFamily="66" charset="0"/>
            </a:endParaRPr>
          </a:p>
          <a:p>
            <a:pPr>
              <a:buClr>
                <a:srgbClr val="C00000"/>
              </a:buClr>
            </a:pPr>
            <a:endParaRPr lang="en-US" sz="800" dirty="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Consortia lawyers requested a non-exclusive license from UNC without requiring UNC to </a:t>
            </a:r>
            <a:r>
              <a:rPr lang="en-US" sz="2500" dirty="0">
                <a:latin typeface="Comic Sans MS" pitchFamily="66" charset="0"/>
              </a:rPr>
              <a:t>warrant </a:t>
            </a:r>
            <a:r>
              <a:rPr lang="en-US" sz="2500" dirty="0" smtClean="0">
                <a:latin typeface="Comic Sans MS" pitchFamily="66" charset="0"/>
              </a:rPr>
              <a:t>anything</a:t>
            </a:r>
            <a:r>
              <a:rPr lang="en-US" sz="2500" dirty="0">
                <a:latin typeface="Comic Sans MS" pitchFamily="66" charset="0"/>
              </a:rPr>
              <a:t> </a:t>
            </a:r>
            <a:r>
              <a:rPr lang="en-US" sz="2500" dirty="0" smtClean="0">
                <a:latin typeface="Comic Sans MS" pitchFamily="66" charset="0"/>
              </a:rPr>
              <a:t>– the license would be for </a:t>
            </a:r>
            <a:r>
              <a:rPr lang="en-US" sz="2500" dirty="0">
                <a:latin typeface="Comic Sans MS" pitchFamily="66" charset="0"/>
              </a:rPr>
              <a:t>“whatever rights </a:t>
            </a:r>
            <a:r>
              <a:rPr lang="en-US" sz="2500" dirty="0" smtClean="0">
                <a:latin typeface="Comic Sans MS" pitchFamily="66" charset="0"/>
              </a:rPr>
              <a:t>UNC was ultimately determined to </a:t>
            </a:r>
            <a:r>
              <a:rPr lang="en-US" sz="2500" dirty="0">
                <a:latin typeface="Comic Sans MS" pitchFamily="66" charset="0"/>
              </a:rPr>
              <a:t>have</a:t>
            </a:r>
            <a:r>
              <a:rPr lang="en-US" sz="2500" dirty="0" smtClean="0">
                <a:latin typeface="Comic Sans MS" pitchFamily="66" charset="0"/>
              </a:rPr>
              <a:t>.”</a:t>
            </a:r>
          </a:p>
          <a:p>
            <a:pPr marL="342900" indent="-342900">
              <a:buClr>
                <a:srgbClr val="C00000"/>
              </a:buClr>
              <a:buFont typeface="Arial" pitchFamily="34" charset="0"/>
              <a:buChar char="•"/>
            </a:pPr>
            <a:endParaRPr lang="en-US" sz="800" dirty="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The license from UNC would substantiate the Consortia companies’ right to use the patent in the U.S. at the aforementioned </a:t>
            </a:r>
            <a:r>
              <a:rPr lang="en-US" sz="2500" dirty="0">
                <a:latin typeface="Comic Sans MS" pitchFamily="66" charset="0"/>
              </a:rPr>
              <a:t>Federal Trade Commission (FTC) </a:t>
            </a:r>
            <a:r>
              <a:rPr lang="en-US" sz="2500" dirty="0" smtClean="0">
                <a:latin typeface="Comic Sans MS" pitchFamily="66" charset="0"/>
              </a:rPr>
              <a:t>hearing.</a:t>
            </a:r>
          </a:p>
          <a:p>
            <a:pPr marL="342900" indent="-342900">
              <a:buClr>
                <a:srgbClr val="C00000"/>
              </a:buClr>
              <a:buFont typeface="Arial" pitchFamily="34" charset="0"/>
              <a:buChar char="•"/>
            </a:pPr>
            <a:endParaRPr lang="en-US" sz="800" dirty="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It was later learned the Consortia lawyers were following a parallel process of contesting the patent on the basis of prior art that had not been considered by the patent examiner.</a:t>
            </a:r>
            <a:endParaRPr lang="en-US" sz="2500" dirty="0">
              <a:latin typeface="Comic Sans MS" pitchFamily="66" charset="0"/>
            </a:endParaRPr>
          </a:p>
          <a:p>
            <a:pPr>
              <a:buClr>
                <a:srgbClr val="C00000"/>
              </a:buClr>
            </a:pPr>
            <a:endParaRPr lang="en-US" sz="800" dirty="0">
              <a:latin typeface="Comic Sans MS" pitchFamily="66" charset="0"/>
            </a:endParaRPr>
          </a:p>
          <a:p>
            <a:pPr>
              <a:buClr>
                <a:srgbClr val="C00000"/>
              </a:buClr>
            </a:pPr>
            <a:endParaRPr lang="en-US" sz="800" dirty="0" smtClean="0">
              <a:latin typeface="Comic Sans MS" pitchFamily="66" charset="0"/>
            </a:endParaRPr>
          </a:p>
        </p:txBody>
      </p:sp>
    </p:spTree>
    <p:extLst>
      <p:ext uri="{BB962C8B-B14F-4D97-AF65-F5344CB8AC3E}">
        <p14:creationId xmlns:p14="http://schemas.microsoft.com/office/powerpoint/2010/main" val="354440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 y="1524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University/Company FTC </a:t>
            </a:r>
            <a:r>
              <a:rPr lang="en-US" sz="3800" dirty="0">
                <a:solidFill>
                  <a:srgbClr val="FFFFFF"/>
                </a:solidFill>
                <a:latin typeface="Comic Sans MS" pitchFamily="66" charset="0"/>
              </a:rPr>
              <a:t>Case </a:t>
            </a:r>
            <a:r>
              <a:rPr lang="en-US" sz="3800" dirty="0" smtClean="0">
                <a:solidFill>
                  <a:srgbClr val="FFFFFF"/>
                </a:solidFill>
                <a:latin typeface="Comic Sans MS" pitchFamily="66" charset="0"/>
              </a:rPr>
              <a:t>Study </a:t>
            </a:r>
            <a:endParaRPr lang="en-US" sz="3800" dirty="0">
              <a:solidFill>
                <a:srgbClr val="FFFFFF"/>
              </a:solidFill>
              <a:latin typeface="Comic Sans MS" pitchFamily="66" charset="0"/>
            </a:endParaRPr>
          </a:p>
        </p:txBody>
      </p:sp>
      <p:sp>
        <p:nvSpPr>
          <p:cNvPr id="4" name="TextBox 3"/>
          <p:cNvSpPr txBox="1"/>
          <p:nvPr/>
        </p:nvSpPr>
        <p:spPr>
          <a:xfrm>
            <a:off x="152400" y="838200"/>
            <a:ext cx="8839200" cy="6786473"/>
          </a:xfrm>
          <a:prstGeom prst="rect">
            <a:avLst/>
          </a:prstGeom>
          <a:noFill/>
        </p:spPr>
        <p:txBody>
          <a:bodyPr wrap="square" rtlCol="0">
            <a:spAutoFit/>
          </a:bodyPr>
          <a:lstStyle/>
          <a:p>
            <a:endParaRPr lang="en-US" sz="1400" dirty="0" smtClean="0">
              <a:solidFill>
                <a:srgbClr val="C00000"/>
              </a:solidFill>
              <a:latin typeface="Comic Sans MS" pitchFamily="66" charset="0"/>
            </a:endParaRPr>
          </a:p>
          <a:p>
            <a:pPr>
              <a:buClr>
                <a:srgbClr val="C00000"/>
              </a:buClr>
            </a:pPr>
            <a:endParaRPr lang="en-US" sz="800" dirty="0" smtClean="0">
              <a:latin typeface="Comic Sans MS" pitchFamily="66" charset="0"/>
            </a:endParaRPr>
          </a:p>
          <a:p>
            <a:pPr marL="342900" indent="-342900">
              <a:buClr>
                <a:srgbClr val="C00000"/>
              </a:buClr>
              <a:buFont typeface="Arial" pitchFamily="34" charset="0"/>
              <a:buChar char="•"/>
            </a:pPr>
            <a:r>
              <a:rPr lang="en-US" sz="2500" dirty="0">
                <a:latin typeface="Comic Sans MS" pitchFamily="66" charset="0"/>
              </a:rPr>
              <a:t>First </a:t>
            </a:r>
            <a:r>
              <a:rPr lang="en-US" sz="2500" dirty="0" smtClean="0">
                <a:latin typeface="Comic Sans MS" pitchFamily="66" charset="0"/>
              </a:rPr>
              <a:t>offer from the Consortia lawyers </a:t>
            </a:r>
            <a:r>
              <a:rPr lang="en-US" sz="2500" dirty="0">
                <a:latin typeface="Comic Sans MS" pitchFamily="66" charset="0"/>
              </a:rPr>
              <a:t>- $50K.  UNC was inclined to take the offer calling it “found </a:t>
            </a:r>
            <a:r>
              <a:rPr lang="en-US" sz="2500" dirty="0" smtClean="0">
                <a:latin typeface="Comic Sans MS" pitchFamily="66" charset="0"/>
              </a:rPr>
              <a:t>money.”</a:t>
            </a:r>
          </a:p>
          <a:p>
            <a:pPr marL="342900" indent="-342900">
              <a:buClr>
                <a:srgbClr val="C00000"/>
              </a:buClr>
              <a:buFont typeface="Arial" pitchFamily="34" charset="0"/>
              <a:buChar char="•"/>
            </a:pPr>
            <a:endParaRPr lang="en-US" sz="800" dirty="0" smtClean="0">
              <a:latin typeface="Comic Sans MS" pitchFamily="66" charset="0"/>
            </a:endParaRPr>
          </a:p>
          <a:p>
            <a:pPr marL="342900" indent="-342900">
              <a:buClr>
                <a:srgbClr val="C00000"/>
              </a:buClr>
              <a:buFont typeface="Arial" pitchFamily="34" charset="0"/>
              <a:buChar char="•"/>
            </a:pPr>
            <a:r>
              <a:rPr lang="en-US" sz="2500" dirty="0">
                <a:latin typeface="Comic Sans MS" pitchFamily="66" charset="0"/>
              </a:rPr>
              <a:t>S</a:t>
            </a:r>
            <a:r>
              <a:rPr lang="en-US" sz="2500" dirty="0" smtClean="0">
                <a:latin typeface="Comic Sans MS" pitchFamily="66" charset="0"/>
              </a:rPr>
              <a:t>ince UNC’s rights under the subcontract would likely  be contested by Company, the uncertainty associated with drawn-out litigation made the $50K look like a fair deal to both OTD and UNC counsel.</a:t>
            </a:r>
          </a:p>
          <a:p>
            <a:pPr marL="342900" indent="-342900">
              <a:buClr>
                <a:srgbClr val="C00000"/>
              </a:buClr>
              <a:buFont typeface="Arial" pitchFamily="34" charset="0"/>
              <a:buChar char="•"/>
            </a:pPr>
            <a:endParaRPr lang="en-US" sz="800" dirty="0">
              <a:latin typeface="Comic Sans MS" pitchFamily="66" charset="0"/>
            </a:endParaRPr>
          </a:p>
          <a:p>
            <a:pPr marL="342900" indent="-342900">
              <a:buClr>
                <a:srgbClr val="C00000"/>
              </a:buClr>
              <a:buFont typeface="Arial" pitchFamily="34" charset="0"/>
              <a:buChar char="•"/>
            </a:pPr>
            <a:r>
              <a:rPr lang="en-US" sz="2500" u="sng" dirty="0" smtClean="0">
                <a:latin typeface="Comic Sans MS" pitchFamily="66" charset="0"/>
              </a:rPr>
              <a:t>My observation</a:t>
            </a:r>
            <a:r>
              <a:rPr lang="en-US" sz="2500" dirty="0" smtClean="0">
                <a:latin typeface="Comic Sans MS" pitchFamily="66" charset="0"/>
              </a:rPr>
              <a:t> – Three high priced lawyers in expensive suits representing 10 of the largest semi-conductor manufacturers in the world coming to Chapel Hill to make an offer of $50K?  Something is wrong!</a:t>
            </a:r>
          </a:p>
          <a:p>
            <a:pPr>
              <a:buClr>
                <a:srgbClr val="C00000"/>
              </a:buClr>
            </a:pPr>
            <a:endParaRPr lang="en-US" sz="800" dirty="0" smtClean="0">
              <a:latin typeface="Comic Sans MS" pitchFamily="66" charset="0"/>
            </a:endParaRPr>
          </a:p>
          <a:p>
            <a:pPr marL="342900" indent="-342900">
              <a:buClr>
                <a:srgbClr val="C00000"/>
              </a:buClr>
              <a:buFont typeface="Arial" pitchFamily="34" charset="0"/>
              <a:buChar char="•"/>
            </a:pPr>
            <a:r>
              <a:rPr lang="en-US" sz="2500" dirty="0" smtClean="0">
                <a:latin typeface="Comic Sans MS" pitchFamily="66" charset="0"/>
              </a:rPr>
              <a:t>It took a couple of weeks of negotiations, but the final license fee was </a:t>
            </a:r>
            <a:r>
              <a:rPr lang="en-US" sz="2500" b="1" u="sng" dirty="0" smtClean="0">
                <a:solidFill>
                  <a:srgbClr val="C00000"/>
                </a:solidFill>
                <a:latin typeface="Comic Sans MS" pitchFamily="66" charset="0"/>
              </a:rPr>
              <a:t>$1.2 million</a:t>
            </a:r>
            <a:r>
              <a:rPr lang="en-US" sz="2500" b="1" dirty="0" smtClean="0">
                <a:solidFill>
                  <a:srgbClr val="C00000"/>
                </a:solidFill>
                <a:latin typeface="Comic Sans MS" pitchFamily="66" charset="0"/>
              </a:rPr>
              <a:t>! </a:t>
            </a:r>
            <a:endParaRPr lang="en-US" sz="2500" dirty="0" smtClean="0">
              <a:latin typeface="Comic Sans MS" pitchFamily="66" charset="0"/>
            </a:endParaRPr>
          </a:p>
          <a:p>
            <a:pPr>
              <a:buClr>
                <a:srgbClr val="C00000"/>
              </a:buClr>
            </a:pPr>
            <a:endParaRPr lang="en-US" sz="2500" dirty="0">
              <a:latin typeface="Comic Sans MS" pitchFamily="66" charset="0"/>
            </a:endParaRPr>
          </a:p>
          <a:p>
            <a:pPr>
              <a:buClr>
                <a:srgbClr val="C00000"/>
              </a:buClr>
            </a:pPr>
            <a:endParaRPr lang="en-US" sz="800" dirty="0" smtClean="0">
              <a:latin typeface="Comic Sans MS" pitchFamily="66" charset="0"/>
            </a:endParaRPr>
          </a:p>
          <a:p>
            <a:pPr>
              <a:buClr>
                <a:srgbClr val="C00000"/>
              </a:buClr>
            </a:pPr>
            <a:endParaRPr lang="en-US" sz="2400" dirty="0">
              <a:latin typeface="Comic Sans MS" pitchFamily="66" charset="0"/>
            </a:endParaRPr>
          </a:p>
          <a:p>
            <a:pPr marL="342900" indent="-342900">
              <a:buClr>
                <a:srgbClr val="C00000"/>
              </a:buClr>
              <a:buFont typeface="Arial" pitchFamily="34" charset="0"/>
              <a:buChar char="•"/>
            </a:pPr>
            <a:endParaRPr lang="en-US" sz="800" dirty="0" smtClean="0">
              <a:latin typeface="Comic Sans MS" pitchFamily="66" charset="0"/>
            </a:endParaRPr>
          </a:p>
          <a:p>
            <a:pPr marL="342900" indent="-342900">
              <a:buClr>
                <a:srgbClr val="C00000"/>
              </a:buClr>
              <a:buFont typeface="Arial" pitchFamily="34" charset="0"/>
              <a:buChar char="•"/>
            </a:pPr>
            <a:endParaRPr lang="en-US" sz="2400" dirty="0" smtClean="0">
              <a:latin typeface="Comic Sans MS" pitchFamily="66" charset="0"/>
            </a:endParaRPr>
          </a:p>
        </p:txBody>
      </p:sp>
    </p:spTree>
    <p:extLst>
      <p:ext uri="{BB962C8B-B14F-4D97-AF65-F5344CB8AC3E}">
        <p14:creationId xmlns:p14="http://schemas.microsoft.com/office/powerpoint/2010/main" val="258548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2400" y="152400"/>
            <a:ext cx="8839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University/Company FTC </a:t>
            </a:r>
            <a:r>
              <a:rPr lang="en-US" sz="3800" dirty="0">
                <a:solidFill>
                  <a:srgbClr val="FFFFFF"/>
                </a:solidFill>
                <a:latin typeface="Comic Sans MS" pitchFamily="66" charset="0"/>
              </a:rPr>
              <a:t>Case </a:t>
            </a:r>
            <a:r>
              <a:rPr lang="en-US" sz="3800" dirty="0" smtClean="0">
                <a:solidFill>
                  <a:srgbClr val="FFFFFF"/>
                </a:solidFill>
                <a:latin typeface="Comic Sans MS" pitchFamily="66" charset="0"/>
              </a:rPr>
              <a:t>Study </a:t>
            </a:r>
            <a:endParaRPr lang="en-US" sz="3800" dirty="0">
              <a:solidFill>
                <a:srgbClr val="FFFFFF"/>
              </a:solidFill>
              <a:latin typeface="Comic Sans MS" pitchFamily="66" charset="0"/>
            </a:endParaRPr>
          </a:p>
        </p:txBody>
      </p:sp>
      <p:sp>
        <p:nvSpPr>
          <p:cNvPr id="4" name="TextBox 3"/>
          <p:cNvSpPr txBox="1"/>
          <p:nvPr/>
        </p:nvSpPr>
        <p:spPr>
          <a:xfrm>
            <a:off x="152400" y="838200"/>
            <a:ext cx="8839200" cy="7879080"/>
          </a:xfrm>
          <a:prstGeom prst="rect">
            <a:avLst/>
          </a:prstGeom>
          <a:noFill/>
        </p:spPr>
        <p:txBody>
          <a:bodyPr wrap="square" rtlCol="0">
            <a:spAutoFit/>
          </a:bodyPr>
          <a:lstStyle/>
          <a:p>
            <a:pPr marL="342900" indent="-342900">
              <a:buClr>
                <a:srgbClr val="C00000"/>
              </a:buClr>
              <a:buFont typeface="Arial" pitchFamily="34" charset="0"/>
              <a:buChar char="•"/>
            </a:pPr>
            <a:endParaRPr lang="en-US" sz="800" dirty="0">
              <a:latin typeface="Comic Sans MS" pitchFamily="66" charset="0"/>
            </a:endParaRPr>
          </a:p>
          <a:p>
            <a:pPr>
              <a:buClr>
                <a:srgbClr val="C00000"/>
              </a:buClr>
            </a:pPr>
            <a:r>
              <a:rPr lang="en-US" sz="2500" dirty="0" smtClean="0">
                <a:latin typeface="Comic Sans MS" pitchFamily="66" charset="0"/>
              </a:rPr>
              <a:t>I testified at the FTC hearing – </a:t>
            </a:r>
            <a:r>
              <a:rPr lang="en-US" sz="2500" dirty="0">
                <a:latin typeface="Comic Sans MS" pitchFamily="66" charset="0"/>
              </a:rPr>
              <a:t>i</a:t>
            </a:r>
            <a:r>
              <a:rPr lang="en-US" sz="2500" dirty="0" smtClean="0">
                <a:latin typeface="Comic Sans MS" pitchFamily="66" charset="0"/>
              </a:rPr>
              <a:t>nteresting process:</a:t>
            </a:r>
          </a:p>
          <a:p>
            <a:pPr>
              <a:buClr>
                <a:srgbClr val="C00000"/>
              </a:buClr>
            </a:pPr>
            <a:endParaRPr lang="en-US" sz="800" dirty="0" smtClean="0">
              <a:latin typeface="Comic Sans MS" pitchFamily="66" charset="0"/>
            </a:endParaRPr>
          </a:p>
          <a:p>
            <a:pPr marL="800100" lvl="1" indent="-342900">
              <a:buClr>
                <a:srgbClr val="C00000"/>
              </a:buClr>
              <a:buFont typeface="Arial" pitchFamily="34" charset="0"/>
              <a:buChar char="•"/>
            </a:pPr>
            <a:r>
              <a:rPr lang="en-US" sz="2500" dirty="0" smtClean="0">
                <a:latin typeface="Comic Sans MS" pitchFamily="66" charset="0"/>
              </a:rPr>
              <a:t>Quasi-judicial process with an activ</a:t>
            </a:r>
            <a:r>
              <a:rPr lang="en-US" sz="2500" dirty="0">
                <a:latin typeface="Comic Sans MS" pitchFamily="66" charset="0"/>
              </a:rPr>
              <a:t>e</a:t>
            </a:r>
            <a:r>
              <a:rPr lang="en-US" sz="2500" dirty="0" smtClean="0">
                <a:latin typeface="Comic Sans MS" pitchFamily="66" charset="0"/>
              </a:rPr>
              <a:t> judge asking questions and 3 sets of lawyers (one for each side and one representing the public interest).</a:t>
            </a:r>
          </a:p>
          <a:p>
            <a:pPr marL="800100" lvl="1" indent="-342900">
              <a:buClr>
                <a:srgbClr val="C00000"/>
              </a:buClr>
              <a:buFont typeface="Arial" pitchFamily="34" charset="0"/>
              <a:buChar char="•"/>
            </a:pPr>
            <a:endParaRPr lang="en-US" sz="400" dirty="0" smtClean="0">
              <a:latin typeface="Comic Sans MS" pitchFamily="66" charset="0"/>
            </a:endParaRPr>
          </a:p>
          <a:p>
            <a:pPr marL="800100" lvl="1" indent="-342900">
              <a:buClr>
                <a:srgbClr val="C00000"/>
              </a:buClr>
              <a:buFont typeface="Arial" pitchFamily="34" charset="0"/>
              <a:buChar char="•"/>
            </a:pPr>
            <a:r>
              <a:rPr lang="en-US" sz="2500" dirty="0" smtClean="0">
                <a:latin typeface="Comic Sans MS" pitchFamily="66" charset="0"/>
              </a:rPr>
              <a:t>Sworn testimony.</a:t>
            </a:r>
          </a:p>
          <a:p>
            <a:pPr marL="800100" lvl="1" indent="-342900">
              <a:buClr>
                <a:srgbClr val="C00000"/>
              </a:buClr>
              <a:buFont typeface="Arial" pitchFamily="34" charset="0"/>
              <a:buChar char="•"/>
            </a:pPr>
            <a:endParaRPr lang="en-US" sz="500" dirty="0" smtClean="0">
              <a:latin typeface="Comic Sans MS" pitchFamily="66" charset="0"/>
            </a:endParaRPr>
          </a:p>
          <a:p>
            <a:pPr marL="800100" lvl="1" indent="-342900">
              <a:buClr>
                <a:srgbClr val="C00000"/>
              </a:buClr>
              <a:buFont typeface="Arial" pitchFamily="34" charset="0"/>
              <a:buChar char="•"/>
            </a:pPr>
            <a:r>
              <a:rPr lang="en-US" sz="2500" dirty="0" smtClean="0">
                <a:latin typeface="Comic Sans MS" pitchFamily="66" charset="0"/>
              </a:rPr>
              <a:t>When confidential information was presented, the judge asked everyone on the opposing side to leave the room. They stayed out while a single question was asked and answered before re-entering the room.  This process was repeated numerous times.</a:t>
            </a:r>
          </a:p>
          <a:p>
            <a:pPr marL="800100" lvl="1" indent="-342900">
              <a:buClr>
                <a:srgbClr val="C00000"/>
              </a:buClr>
              <a:buFont typeface="Arial" pitchFamily="34" charset="0"/>
              <a:buChar char="•"/>
            </a:pPr>
            <a:endParaRPr lang="en-US" sz="500" dirty="0" smtClean="0">
              <a:latin typeface="Comic Sans MS" pitchFamily="66" charset="0"/>
            </a:endParaRPr>
          </a:p>
          <a:p>
            <a:pPr marL="800100" lvl="1" indent="-342900">
              <a:buClr>
                <a:srgbClr val="C00000"/>
              </a:buClr>
              <a:buFont typeface="Arial" pitchFamily="34" charset="0"/>
              <a:buChar char="•"/>
            </a:pPr>
            <a:r>
              <a:rPr lang="en-US" sz="2500" dirty="0" smtClean="0">
                <a:latin typeface="Comic Sans MS" pitchFamily="66" charset="0"/>
              </a:rPr>
              <a:t>I counted 65 lawyers in the room.</a:t>
            </a:r>
          </a:p>
          <a:p>
            <a:pPr marL="800100" lvl="1" indent="-342900">
              <a:buClr>
                <a:srgbClr val="C00000"/>
              </a:buClr>
              <a:buFont typeface="Arial" pitchFamily="34" charset="0"/>
              <a:buChar char="•"/>
            </a:pPr>
            <a:endParaRPr lang="en-US" sz="500" dirty="0" smtClean="0">
              <a:latin typeface="Comic Sans MS" pitchFamily="66" charset="0"/>
            </a:endParaRPr>
          </a:p>
          <a:p>
            <a:pPr marL="800100" lvl="1" indent="-342900">
              <a:buClr>
                <a:srgbClr val="C00000"/>
              </a:buClr>
              <a:buFont typeface="Arial" pitchFamily="34" charset="0"/>
              <a:buChar char="•"/>
            </a:pPr>
            <a:r>
              <a:rPr lang="en-US" sz="3600" b="1" dirty="0" smtClean="0">
                <a:solidFill>
                  <a:schemeClr val="bg1">
                    <a:lumMod val="25000"/>
                  </a:schemeClr>
                </a:solidFill>
                <a:latin typeface="Comic Sans MS" pitchFamily="66" charset="0"/>
              </a:rPr>
              <a:t>Maybe $1.2 million wasn’t enough!</a:t>
            </a:r>
          </a:p>
          <a:p>
            <a:pPr marL="800100" lvl="1" indent="-342900">
              <a:buClr>
                <a:srgbClr val="C00000"/>
              </a:buClr>
              <a:buFont typeface="Arial" pitchFamily="34" charset="0"/>
              <a:buChar char="•"/>
            </a:pPr>
            <a:endParaRPr lang="en-US" sz="2500" dirty="0" smtClean="0">
              <a:latin typeface="Comic Sans MS" pitchFamily="66" charset="0"/>
            </a:endParaRPr>
          </a:p>
          <a:p>
            <a:pPr marL="800100" lvl="1" indent="-342900">
              <a:buClr>
                <a:srgbClr val="C00000"/>
              </a:buClr>
              <a:buFont typeface="Arial" pitchFamily="34" charset="0"/>
              <a:buChar char="•"/>
            </a:pPr>
            <a:endParaRPr lang="en-US" sz="2500" dirty="0" smtClean="0">
              <a:latin typeface="Comic Sans MS" pitchFamily="66" charset="0"/>
            </a:endParaRPr>
          </a:p>
          <a:p>
            <a:pPr>
              <a:buClr>
                <a:srgbClr val="C00000"/>
              </a:buClr>
            </a:pPr>
            <a:endParaRPr lang="en-US" sz="2500" dirty="0" smtClean="0">
              <a:latin typeface="Comic Sans MS" pitchFamily="66" charset="0"/>
            </a:endParaRPr>
          </a:p>
          <a:p>
            <a:pPr>
              <a:buClr>
                <a:srgbClr val="C00000"/>
              </a:buClr>
            </a:pPr>
            <a:endParaRPr lang="en-US" sz="2500" dirty="0">
              <a:latin typeface="Comic Sans MS" pitchFamily="66" charset="0"/>
            </a:endParaRPr>
          </a:p>
          <a:p>
            <a:pPr>
              <a:buClr>
                <a:srgbClr val="C00000"/>
              </a:buClr>
            </a:pPr>
            <a:endParaRPr lang="en-US" sz="800" dirty="0" smtClean="0">
              <a:latin typeface="Comic Sans MS" pitchFamily="66" charset="0"/>
            </a:endParaRPr>
          </a:p>
          <a:p>
            <a:pPr>
              <a:buClr>
                <a:srgbClr val="C00000"/>
              </a:buClr>
            </a:pPr>
            <a:endParaRPr lang="en-US" sz="2400" dirty="0">
              <a:latin typeface="Comic Sans MS" pitchFamily="66" charset="0"/>
            </a:endParaRPr>
          </a:p>
          <a:p>
            <a:pPr marL="342900" indent="-342900">
              <a:buClr>
                <a:srgbClr val="C00000"/>
              </a:buClr>
              <a:buFont typeface="Arial" pitchFamily="34" charset="0"/>
              <a:buChar char="•"/>
            </a:pPr>
            <a:endParaRPr lang="en-US" sz="800" dirty="0" smtClean="0">
              <a:latin typeface="Comic Sans MS" pitchFamily="66" charset="0"/>
            </a:endParaRPr>
          </a:p>
          <a:p>
            <a:pPr marL="342900" indent="-342900">
              <a:buClr>
                <a:srgbClr val="C00000"/>
              </a:buClr>
              <a:buFont typeface="Arial" pitchFamily="34" charset="0"/>
              <a:buChar char="•"/>
            </a:pPr>
            <a:endParaRPr lang="en-US" sz="2400" dirty="0" smtClean="0">
              <a:latin typeface="Comic Sans MS" pitchFamily="66" charset="0"/>
            </a:endParaRPr>
          </a:p>
        </p:txBody>
      </p:sp>
    </p:spTree>
    <p:extLst>
      <p:ext uri="{BB962C8B-B14F-4D97-AF65-F5344CB8AC3E}">
        <p14:creationId xmlns:p14="http://schemas.microsoft.com/office/powerpoint/2010/main" val="3038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646331"/>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600" dirty="0">
                <a:solidFill>
                  <a:srgbClr val="FFFFFF"/>
                </a:solidFill>
                <a:latin typeface="Comic Sans MS" pitchFamily="66" charset="0"/>
              </a:rPr>
              <a:t>The </a:t>
            </a:r>
            <a:r>
              <a:rPr lang="en-US" sz="3600" dirty="0" smtClean="0">
                <a:solidFill>
                  <a:srgbClr val="FFFFFF"/>
                </a:solidFill>
                <a:latin typeface="Comic Sans MS" pitchFamily="66" charset="0"/>
              </a:rPr>
              <a:t>Leahy-Smith America </a:t>
            </a:r>
            <a:r>
              <a:rPr lang="en-US" sz="3600" dirty="0">
                <a:solidFill>
                  <a:srgbClr val="FFFFFF"/>
                </a:solidFill>
                <a:latin typeface="Comic Sans MS" pitchFamily="66" charset="0"/>
              </a:rPr>
              <a:t>Invents </a:t>
            </a:r>
            <a:r>
              <a:rPr lang="en-US" sz="3600" dirty="0" smtClean="0">
                <a:solidFill>
                  <a:srgbClr val="FFFFFF"/>
                </a:solidFill>
                <a:latin typeface="Comic Sans MS" pitchFamily="66" charset="0"/>
              </a:rPr>
              <a:t>Act</a:t>
            </a:r>
            <a:endParaRPr lang="en-US" sz="3600" u="sng" dirty="0">
              <a:solidFill>
                <a:srgbClr val="FFFFFF"/>
              </a:solidFill>
              <a:latin typeface="Comic Sans MS" pitchFamily="66" charset="0"/>
            </a:endParaRPr>
          </a:p>
        </p:txBody>
      </p:sp>
      <p:sp>
        <p:nvSpPr>
          <p:cNvPr id="898057" name="Text Box 9"/>
          <p:cNvSpPr txBox="1">
            <a:spLocks noChangeArrowheads="1"/>
          </p:cNvSpPr>
          <p:nvPr/>
        </p:nvSpPr>
        <p:spPr bwMode="auto">
          <a:xfrm>
            <a:off x="-381000" y="838200"/>
            <a:ext cx="9448800" cy="5792355"/>
          </a:xfrm>
          <a:prstGeom prst="rect">
            <a:avLst/>
          </a:prstGeom>
          <a:noFill/>
          <a:ln w="9525">
            <a:noFill/>
            <a:miter lim="800000"/>
            <a:headEnd/>
            <a:tailEnd/>
          </a:ln>
        </p:spPr>
        <p:txBody>
          <a:bodyPr wrap="square">
            <a:spAutoFit/>
          </a:bodyPr>
          <a:lstStyle/>
          <a:p>
            <a:pPr marL="576262" lvl="1" algn="ctr">
              <a:spcBef>
                <a:spcPct val="30000"/>
              </a:spcBef>
              <a:buClr>
                <a:srgbClr val="C00000"/>
              </a:buClr>
              <a:defRPr/>
            </a:pPr>
            <a:r>
              <a:rPr lang="en-US" sz="2800" dirty="0" smtClean="0">
                <a:latin typeface="Comic Sans MS" pitchFamily="66" charset="0"/>
              </a:rPr>
              <a:t>The most significant change to the U.S. patent system since 1952.</a:t>
            </a:r>
          </a:p>
          <a:p>
            <a:pPr marL="1033462" lvl="1" indent="-457200">
              <a:spcBef>
                <a:spcPct val="30000"/>
              </a:spcBef>
              <a:buClr>
                <a:srgbClr val="C00000"/>
              </a:buClr>
              <a:buFont typeface="Wingdings" pitchFamily="2" charset="2"/>
              <a:buChar char="ü"/>
              <a:defRPr/>
            </a:pPr>
            <a:r>
              <a:rPr lang="en-US" sz="2400" dirty="0" smtClean="0">
                <a:latin typeface="Comic Sans MS" pitchFamily="66" charset="0"/>
              </a:rPr>
              <a:t>Named </a:t>
            </a:r>
            <a:r>
              <a:rPr lang="en-US" sz="2400" dirty="0">
                <a:latin typeface="Comic Sans MS" pitchFamily="66" charset="0"/>
              </a:rPr>
              <a:t>for Senators Patrick Leahy and Lamar Smith, it passed the Senate 95-5, passed the House 304-117 and was signed by President Obama on September 16, 2011.</a:t>
            </a:r>
          </a:p>
          <a:p>
            <a:pPr marL="1033462" lvl="1" indent="-457200">
              <a:spcBef>
                <a:spcPct val="30000"/>
              </a:spcBef>
              <a:buClr>
                <a:srgbClr val="C00000"/>
              </a:buClr>
              <a:buFont typeface="Wingdings" pitchFamily="2" charset="2"/>
              <a:buChar char="ü"/>
              <a:defRPr/>
            </a:pPr>
            <a:r>
              <a:rPr lang="en-US" sz="2400" dirty="0">
                <a:latin typeface="Comic Sans MS" pitchFamily="66" charset="0"/>
              </a:rPr>
              <a:t>V</a:t>
            </a:r>
            <a:r>
              <a:rPr lang="en-US" sz="2400" dirty="0" smtClean="0">
                <a:latin typeface="Comic Sans MS" pitchFamily="66" charset="0"/>
              </a:rPr>
              <a:t>arious provisions were implemented over an 18 month period with full implementation by March 16, 2013.</a:t>
            </a:r>
          </a:p>
          <a:p>
            <a:pPr marL="1033462" lvl="1" indent="-457200">
              <a:spcBef>
                <a:spcPct val="30000"/>
              </a:spcBef>
              <a:buClr>
                <a:srgbClr val="C00000"/>
              </a:buClr>
              <a:buFont typeface="Wingdings" pitchFamily="2" charset="2"/>
              <a:buChar char="ü"/>
              <a:defRPr/>
            </a:pPr>
            <a:r>
              <a:rPr lang="en-US" sz="2400" dirty="0" smtClean="0">
                <a:latin typeface="Comic Sans MS" pitchFamily="66" charset="0"/>
              </a:rPr>
              <a:t>Its four major provisions were to:</a:t>
            </a:r>
          </a:p>
          <a:p>
            <a:pPr marL="1490662" lvl="2" indent="-457200">
              <a:spcBef>
                <a:spcPct val="30000"/>
              </a:spcBef>
              <a:buClr>
                <a:srgbClr val="C00000"/>
              </a:buClr>
              <a:buFont typeface="Wingdings" pitchFamily="2" charset="2"/>
              <a:buChar char="ü"/>
              <a:defRPr/>
            </a:pPr>
            <a:r>
              <a:rPr lang="en-US" sz="2400" dirty="0" smtClean="0">
                <a:latin typeface="Comic Sans MS" pitchFamily="66" charset="0"/>
              </a:rPr>
              <a:t>Change the U.S. from a First-to-Invent (F-T-I) system to a First-Inventor-To-File (F-I-T-F) system.</a:t>
            </a:r>
          </a:p>
          <a:p>
            <a:pPr marL="1490662" lvl="2" indent="-457200">
              <a:spcBef>
                <a:spcPct val="30000"/>
              </a:spcBef>
              <a:buClr>
                <a:srgbClr val="C00000"/>
              </a:buClr>
              <a:buFont typeface="Wingdings" pitchFamily="2" charset="2"/>
              <a:buChar char="ü"/>
              <a:defRPr/>
            </a:pPr>
            <a:r>
              <a:rPr lang="en-US" sz="2400" dirty="0" smtClean="0">
                <a:latin typeface="Comic Sans MS" pitchFamily="66" charset="0"/>
              </a:rPr>
              <a:t>Expand the definition of prior art.</a:t>
            </a:r>
          </a:p>
          <a:p>
            <a:pPr marL="1490662" lvl="2" indent="-457200">
              <a:spcBef>
                <a:spcPct val="30000"/>
              </a:spcBef>
              <a:buClr>
                <a:srgbClr val="C00000"/>
              </a:buClr>
              <a:buFont typeface="Wingdings" pitchFamily="2" charset="2"/>
              <a:buChar char="ü"/>
              <a:defRPr/>
            </a:pPr>
            <a:r>
              <a:rPr lang="en-US" sz="2400" dirty="0" smtClean="0">
                <a:latin typeface="Comic Sans MS" pitchFamily="66" charset="0"/>
              </a:rPr>
              <a:t>Eliminate the current interference system.</a:t>
            </a:r>
          </a:p>
          <a:p>
            <a:pPr marL="1490662" lvl="2" indent="-457200">
              <a:spcBef>
                <a:spcPct val="30000"/>
              </a:spcBef>
              <a:buClr>
                <a:srgbClr val="C00000"/>
              </a:buClr>
              <a:buFont typeface="Wingdings" pitchFamily="2" charset="2"/>
              <a:buChar char="ü"/>
              <a:defRPr/>
            </a:pPr>
            <a:r>
              <a:rPr lang="en-US" sz="2400" dirty="0" smtClean="0">
                <a:latin typeface="Comic Sans MS" pitchFamily="66" charset="0"/>
              </a:rPr>
              <a:t>Develop a post-grant review system.</a:t>
            </a:r>
            <a:endParaRPr lang="en-US" sz="2400" dirty="0">
              <a:latin typeface="Comic Sans MS" pitchFamily="66" charset="0"/>
            </a:endParaRPr>
          </a:p>
        </p:txBody>
      </p:sp>
    </p:spTree>
    <p:extLst>
      <p:ext uri="{BB962C8B-B14F-4D97-AF65-F5344CB8AC3E}">
        <p14:creationId xmlns:p14="http://schemas.microsoft.com/office/powerpoint/2010/main" val="25647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80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80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805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9805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9805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9805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9805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7" grpId="0" uiExpand="1"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1200329"/>
          </a:xfrm>
          <a:prstGeom prst="rect">
            <a:avLst/>
          </a:prstGeom>
          <a:solidFill>
            <a:srgbClr val="C00000"/>
          </a:solidFill>
          <a:ln w="38100">
            <a:solidFill>
              <a:schemeClr val="tx1"/>
            </a:solidFill>
            <a:miter lim="800000"/>
            <a:headEnd/>
            <a:tailEnd/>
          </a:ln>
        </p:spPr>
        <p:txBody>
          <a:bodyPr wrap="square">
            <a:spAutoFit/>
          </a:bodyPr>
          <a:lstStyle/>
          <a:p>
            <a:pPr marL="576262" lvl="1" algn="ctr">
              <a:spcBef>
                <a:spcPct val="30000"/>
              </a:spcBef>
              <a:buClr>
                <a:srgbClr val="C00000"/>
              </a:buClr>
              <a:defRPr/>
            </a:pPr>
            <a:r>
              <a:rPr lang="en-US" sz="3600" dirty="0">
                <a:solidFill>
                  <a:srgbClr val="FFFFFF"/>
                </a:solidFill>
                <a:latin typeface="Comic Sans MS" pitchFamily="66" charset="0"/>
              </a:rPr>
              <a:t>Diverse views on the impact on </a:t>
            </a:r>
            <a:r>
              <a:rPr lang="en-US" sz="3600" dirty="0" smtClean="0">
                <a:solidFill>
                  <a:srgbClr val="FFFFFF"/>
                </a:solidFill>
                <a:latin typeface="Comic Sans MS" pitchFamily="66" charset="0"/>
              </a:rPr>
              <a:t>the </a:t>
            </a:r>
            <a:r>
              <a:rPr lang="en-US" sz="3600" dirty="0">
                <a:solidFill>
                  <a:srgbClr val="FFFFFF"/>
                </a:solidFill>
                <a:latin typeface="Comic Sans MS" pitchFamily="66" charset="0"/>
              </a:rPr>
              <a:t>Leahy-Smith America Invents Act</a:t>
            </a:r>
            <a:r>
              <a:rPr lang="en-US" sz="3600" dirty="0" smtClean="0">
                <a:solidFill>
                  <a:srgbClr val="FFFFFF"/>
                </a:solidFill>
                <a:latin typeface="Comic Sans MS" pitchFamily="66" charset="0"/>
              </a:rPr>
              <a:t> </a:t>
            </a:r>
            <a:endParaRPr lang="en-US" sz="3600" dirty="0">
              <a:solidFill>
                <a:srgbClr val="FFFFFF"/>
              </a:solidFill>
              <a:latin typeface="Comic Sans MS" pitchFamily="66" charset="0"/>
            </a:endParaRPr>
          </a:p>
        </p:txBody>
      </p:sp>
      <p:sp>
        <p:nvSpPr>
          <p:cNvPr id="898057" name="Text Box 9"/>
          <p:cNvSpPr txBox="1">
            <a:spLocks noChangeArrowheads="1"/>
          </p:cNvSpPr>
          <p:nvPr/>
        </p:nvSpPr>
        <p:spPr bwMode="auto">
          <a:xfrm>
            <a:off x="-90488" y="4439980"/>
            <a:ext cx="8853488" cy="1938992"/>
          </a:xfrm>
          <a:prstGeom prst="rect">
            <a:avLst/>
          </a:prstGeom>
          <a:noFill/>
          <a:ln w="9525">
            <a:noFill/>
            <a:miter lim="800000"/>
            <a:headEnd/>
            <a:tailEnd/>
          </a:ln>
        </p:spPr>
        <p:txBody>
          <a:bodyPr wrap="square">
            <a:spAutoFit/>
          </a:bodyPr>
          <a:lstStyle/>
          <a:p>
            <a:pPr marL="576262" lvl="1" algn="ctr" defTabSz="171450">
              <a:spcBef>
                <a:spcPct val="30000"/>
              </a:spcBef>
              <a:buClr>
                <a:srgbClr val="C00000"/>
              </a:buClr>
              <a:tabLst>
                <a:tab pos="396875" algn="l"/>
              </a:tabLst>
              <a:defRPr/>
            </a:pPr>
            <a:r>
              <a:rPr lang="en-US" sz="2400" dirty="0" smtClean="0">
                <a:latin typeface="Comic Sans MS" pitchFamily="66" charset="0"/>
              </a:rPr>
              <a:t>President Obama praised the AIA saying it would “Create new </a:t>
            </a:r>
            <a:r>
              <a:rPr lang="en-US" sz="2400" dirty="0">
                <a:latin typeface="Comic Sans MS" pitchFamily="66" charset="0"/>
              </a:rPr>
              <a:t>jobs and new opportunities in a fiercely competitive </a:t>
            </a:r>
            <a:r>
              <a:rPr lang="en-US" sz="2400" dirty="0" smtClean="0">
                <a:latin typeface="Comic Sans MS" pitchFamily="66" charset="0"/>
              </a:rPr>
              <a:t>world which demands </a:t>
            </a:r>
            <a:r>
              <a:rPr lang="en-US" sz="2400" dirty="0">
                <a:latin typeface="Comic Sans MS" pitchFamily="66" charset="0"/>
              </a:rPr>
              <a:t>policies that encourage and support </a:t>
            </a:r>
            <a:r>
              <a:rPr lang="en-US" sz="2400" dirty="0" smtClean="0">
                <a:latin typeface="Comic Sans MS" pitchFamily="66" charset="0"/>
              </a:rPr>
              <a:t>American </a:t>
            </a:r>
            <a:r>
              <a:rPr lang="en-US" sz="2400" dirty="0">
                <a:latin typeface="Comic Sans MS" pitchFamily="66" charset="0"/>
              </a:rPr>
              <a:t>innovation and ingenuity</a:t>
            </a:r>
            <a:r>
              <a:rPr lang="en-US" sz="2400" dirty="0" smtClean="0">
                <a:latin typeface="Comic Sans MS" pitchFamily="66" charset="0"/>
              </a:rPr>
              <a:t>.”</a:t>
            </a:r>
          </a:p>
        </p:txBody>
      </p:sp>
      <p:pic>
        <p:nvPicPr>
          <p:cNvPr id="1026" name="Picture 2" descr="President Barack Obama signs the America Invents Act September 16, 2011, at Thomas Jefferson High School for Science and Technology in Alexandria, 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7626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8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1200329"/>
          </a:xfrm>
          <a:prstGeom prst="rect">
            <a:avLst/>
          </a:prstGeom>
          <a:solidFill>
            <a:srgbClr val="C00000"/>
          </a:solidFill>
          <a:ln w="38100">
            <a:solidFill>
              <a:schemeClr val="tx1"/>
            </a:solidFill>
            <a:miter lim="800000"/>
            <a:headEnd/>
            <a:tailEnd/>
          </a:ln>
        </p:spPr>
        <p:txBody>
          <a:bodyPr wrap="square">
            <a:spAutoFit/>
          </a:bodyPr>
          <a:lstStyle/>
          <a:p>
            <a:pPr marL="576262" lvl="1" algn="ctr">
              <a:spcBef>
                <a:spcPct val="30000"/>
              </a:spcBef>
              <a:buClr>
                <a:srgbClr val="C00000"/>
              </a:buClr>
              <a:defRPr/>
            </a:pPr>
            <a:r>
              <a:rPr lang="en-US" sz="3600" dirty="0">
                <a:solidFill>
                  <a:srgbClr val="FFFFFF"/>
                </a:solidFill>
                <a:latin typeface="Comic Sans MS" pitchFamily="66" charset="0"/>
              </a:rPr>
              <a:t>Diverse views on the impact on </a:t>
            </a:r>
            <a:r>
              <a:rPr lang="en-US" sz="3600" dirty="0" smtClean="0">
                <a:solidFill>
                  <a:srgbClr val="FFFFFF"/>
                </a:solidFill>
                <a:latin typeface="Comic Sans MS" pitchFamily="66" charset="0"/>
              </a:rPr>
              <a:t>the </a:t>
            </a:r>
            <a:r>
              <a:rPr lang="en-US" sz="3600" dirty="0">
                <a:solidFill>
                  <a:srgbClr val="FFFFFF"/>
                </a:solidFill>
                <a:latin typeface="Comic Sans MS" pitchFamily="66" charset="0"/>
              </a:rPr>
              <a:t>Leahy-Smith America Invents Act</a:t>
            </a:r>
            <a:r>
              <a:rPr lang="en-US" sz="3600" dirty="0" smtClean="0">
                <a:solidFill>
                  <a:srgbClr val="FFFFFF"/>
                </a:solidFill>
                <a:latin typeface="Comic Sans MS" pitchFamily="66" charset="0"/>
              </a:rPr>
              <a:t> </a:t>
            </a:r>
            <a:endParaRPr lang="en-US" sz="3600" dirty="0">
              <a:solidFill>
                <a:srgbClr val="FFFFFF"/>
              </a:solidFill>
              <a:latin typeface="Comic Sans MS" pitchFamily="66" charset="0"/>
            </a:endParaRPr>
          </a:p>
        </p:txBody>
      </p:sp>
      <p:sp>
        <p:nvSpPr>
          <p:cNvPr id="898057" name="Text Box 9"/>
          <p:cNvSpPr txBox="1">
            <a:spLocks noChangeArrowheads="1"/>
          </p:cNvSpPr>
          <p:nvPr/>
        </p:nvSpPr>
        <p:spPr bwMode="auto">
          <a:xfrm>
            <a:off x="-381000" y="1447800"/>
            <a:ext cx="9525000" cy="4936736"/>
          </a:xfrm>
          <a:prstGeom prst="rect">
            <a:avLst/>
          </a:prstGeom>
          <a:noFill/>
          <a:ln w="9525">
            <a:noFill/>
            <a:miter lim="800000"/>
            <a:headEnd/>
            <a:tailEnd/>
          </a:ln>
        </p:spPr>
        <p:txBody>
          <a:bodyPr wrap="square">
            <a:spAutoFit/>
          </a:bodyPr>
          <a:lstStyle/>
          <a:p>
            <a:pPr marL="1033462" lvl="1" indent="-457200">
              <a:spcBef>
                <a:spcPct val="30000"/>
              </a:spcBef>
              <a:buClr>
                <a:srgbClr val="C00000"/>
              </a:buClr>
              <a:buFont typeface="Wingdings" pitchFamily="2" charset="2"/>
              <a:buChar char="ü"/>
              <a:defRPr/>
            </a:pPr>
            <a:r>
              <a:rPr lang="en-US" sz="2400" dirty="0" smtClean="0">
                <a:latin typeface="Comic Sans MS" pitchFamily="66" charset="0"/>
              </a:rPr>
              <a:t>U.S. Congressman Mike Pence, (R) Indiana said, “The reform contained in this bill will go a long way toward eliminating lawsuit abuse.”</a:t>
            </a:r>
          </a:p>
          <a:p>
            <a:pPr marL="1033462" lvl="1" indent="-457200">
              <a:spcBef>
                <a:spcPct val="30000"/>
              </a:spcBef>
              <a:buClr>
                <a:srgbClr val="C00000"/>
              </a:buClr>
              <a:buFont typeface="Wingdings" pitchFamily="2" charset="2"/>
              <a:buChar char="ü"/>
              <a:defRPr/>
            </a:pPr>
            <a:r>
              <a:rPr lang="en-US" sz="2400" dirty="0" smtClean="0">
                <a:latin typeface="Comic Sans MS" pitchFamily="66" charset="0"/>
              </a:rPr>
              <a:t>Ambassador Joao Vale de Almeida, head of the EU delegation to the U.S. praised the bill as a “shift to harmonization that would provide a boost to the international business community.”</a:t>
            </a:r>
          </a:p>
          <a:p>
            <a:pPr marL="1033462" lvl="1" indent="-457200">
              <a:spcBef>
                <a:spcPct val="30000"/>
              </a:spcBef>
              <a:buClr>
                <a:srgbClr val="C00000"/>
              </a:buClr>
              <a:buFont typeface="Wingdings" pitchFamily="2" charset="2"/>
              <a:buChar char="ü"/>
              <a:defRPr/>
            </a:pPr>
            <a:r>
              <a:rPr lang="en-US" sz="2400" dirty="0" smtClean="0">
                <a:latin typeface="Comic Sans MS" pitchFamily="66" charset="0"/>
              </a:rPr>
              <a:t>Paul Michel, retired judge of the U.S. Court of Appeals predicted, “There will be heightened uncertainty for the rest of the decade.  The Act makes fundamental changes, and many sections are poorly written and ambiguous.”</a:t>
            </a:r>
          </a:p>
          <a:p>
            <a:pPr marL="576262" lvl="1" algn="ctr">
              <a:spcBef>
                <a:spcPct val="30000"/>
              </a:spcBef>
              <a:buClr>
                <a:srgbClr val="C00000"/>
              </a:buClr>
              <a:defRPr/>
            </a:pPr>
            <a:r>
              <a:rPr lang="en-US" sz="2800" b="1" dirty="0" smtClean="0">
                <a:solidFill>
                  <a:srgbClr val="C00000"/>
                </a:solidFill>
                <a:latin typeface="Comic Sans MS" pitchFamily="66" charset="0"/>
              </a:rPr>
              <a:t>Politicians or a judge – You decide who to believe!</a:t>
            </a:r>
            <a:endParaRPr lang="en-US" sz="2800" b="1" dirty="0">
              <a:solidFill>
                <a:srgbClr val="C00000"/>
              </a:solidFill>
              <a:latin typeface="Comic Sans MS" pitchFamily="66" charset="0"/>
            </a:endParaRPr>
          </a:p>
        </p:txBody>
      </p:sp>
    </p:spTree>
    <p:extLst>
      <p:ext uri="{BB962C8B-B14F-4D97-AF65-F5344CB8AC3E}">
        <p14:creationId xmlns:p14="http://schemas.microsoft.com/office/powerpoint/2010/main" val="429060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80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80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80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7" grpId="0" uiExpand="1"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646331"/>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600" dirty="0">
                <a:solidFill>
                  <a:srgbClr val="FFFFFF"/>
                </a:solidFill>
                <a:latin typeface="Comic Sans MS" pitchFamily="66" charset="0"/>
              </a:rPr>
              <a:t>The </a:t>
            </a:r>
            <a:r>
              <a:rPr lang="en-US" sz="3600" dirty="0" smtClean="0">
                <a:solidFill>
                  <a:srgbClr val="FFFFFF"/>
                </a:solidFill>
                <a:latin typeface="Comic Sans MS" pitchFamily="66" charset="0"/>
              </a:rPr>
              <a:t>Leahy-Smith America </a:t>
            </a:r>
            <a:r>
              <a:rPr lang="en-US" sz="3600" dirty="0">
                <a:solidFill>
                  <a:srgbClr val="FFFFFF"/>
                </a:solidFill>
                <a:latin typeface="Comic Sans MS" pitchFamily="66" charset="0"/>
              </a:rPr>
              <a:t>Invents </a:t>
            </a:r>
            <a:r>
              <a:rPr lang="en-US" sz="3600" dirty="0" smtClean="0">
                <a:solidFill>
                  <a:srgbClr val="FFFFFF"/>
                </a:solidFill>
                <a:latin typeface="Comic Sans MS" pitchFamily="66" charset="0"/>
              </a:rPr>
              <a:t>Act</a:t>
            </a:r>
            <a:endParaRPr lang="en-US" sz="3600" u="sng" dirty="0">
              <a:solidFill>
                <a:srgbClr val="FFFFFF"/>
              </a:solidFill>
              <a:latin typeface="Comic Sans MS" pitchFamily="66" charset="0"/>
            </a:endParaRPr>
          </a:p>
        </p:txBody>
      </p:sp>
      <p:sp>
        <p:nvSpPr>
          <p:cNvPr id="898057" name="Text Box 9"/>
          <p:cNvSpPr txBox="1">
            <a:spLocks noChangeArrowheads="1"/>
          </p:cNvSpPr>
          <p:nvPr/>
        </p:nvSpPr>
        <p:spPr bwMode="auto">
          <a:xfrm>
            <a:off x="-457200" y="990600"/>
            <a:ext cx="8915400" cy="5835444"/>
          </a:xfrm>
          <a:prstGeom prst="rect">
            <a:avLst/>
          </a:prstGeom>
          <a:noFill/>
          <a:ln w="9525">
            <a:noFill/>
            <a:miter lim="800000"/>
            <a:headEnd/>
            <a:tailEnd/>
          </a:ln>
        </p:spPr>
        <p:txBody>
          <a:bodyPr wrap="square">
            <a:spAutoFit/>
          </a:bodyPr>
          <a:lstStyle/>
          <a:p>
            <a:pPr marL="576262" lvl="1">
              <a:spcBef>
                <a:spcPct val="30000"/>
              </a:spcBef>
              <a:buClr>
                <a:srgbClr val="C00000"/>
              </a:buClr>
              <a:defRPr/>
            </a:pPr>
            <a:r>
              <a:rPr lang="en-US" sz="2800" dirty="0" smtClean="0">
                <a:latin typeface="Comic Sans MS" pitchFamily="66" charset="0"/>
              </a:rPr>
              <a:t>  </a:t>
            </a:r>
            <a:r>
              <a:rPr lang="en-US" sz="3000" dirty="0" smtClean="0">
                <a:latin typeface="Comic Sans MS" pitchFamily="66" charset="0"/>
              </a:rPr>
              <a:t>Its </a:t>
            </a:r>
            <a:r>
              <a:rPr lang="en-US" sz="3000" dirty="0">
                <a:latin typeface="Comic Sans MS" pitchFamily="66" charset="0"/>
              </a:rPr>
              <a:t>supporters claim it will:  </a:t>
            </a:r>
            <a:endParaRPr lang="en-US" sz="3000" dirty="0" smtClean="0">
              <a:latin typeface="Comic Sans MS" pitchFamily="66" charset="0"/>
            </a:endParaRPr>
          </a:p>
          <a:p>
            <a:pPr marL="576262" lvl="1">
              <a:spcBef>
                <a:spcPct val="30000"/>
              </a:spcBef>
              <a:buClr>
                <a:srgbClr val="C00000"/>
              </a:buClr>
              <a:defRPr/>
            </a:pPr>
            <a:endParaRPr lang="en-US" sz="800" dirty="0">
              <a:latin typeface="Comic Sans MS" pitchFamily="66" charset="0"/>
            </a:endParaRPr>
          </a:p>
          <a:p>
            <a:pPr marL="1490662" lvl="2" indent="-457200">
              <a:spcBef>
                <a:spcPct val="30000"/>
              </a:spcBef>
              <a:buClr>
                <a:srgbClr val="C00000"/>
              </a:buClr>
              <a:buFont typeface="Wingdings" pitchFamily="2" charset="2"/>
              <a:buChar char="ü"/>
              <a:defRPr/>
            </a:pPr>
            <a:r>
              <a:rPr lang="en-US" sz="2600" dirty="0" smtClean="0">
                <a:latin typeface="Comic Sans MS" pitchFamily="66" charset="0"/>
              </a:rPr>
              <a:t>Increase the certainty of issued patents and reduce the cost of litigation over who was first to invent. </a:t>
            </a:r>
          </a:p>
          <a:p>
            <a:pPr marL="1490662" lvl="2" indent="-457200">
              <a:spcBef>
                <a:spcPct val="30000"/>
              </a:spcBef>
              <a:buClr>
                <a:srgbClr val="C00000"/>
              </a:buClr>
              <a:buFont typeface="Wingdings" pitchFamily="2" charset="2"/>
              <a:buChar char="ü"/>
              <a:defRPr/>
            </a:pPr>
            <a:r>
              <a:rPr lang="en-US" sz="2600" dirty="0" smtClean="0">
                <a:latin typeface="Comic Sans MS" pitchFamily="66" charset="0"/>
              </a:rPr>
              <a:t>Simplify the application process and bring the U.S. into harmony with the patent law of other countries.</a:t>
            </a:r>
          </a:p>
          <a:p>
            <a:pPr marL="1490662" lvl="2" indent="-457200">
              <a:spcBef>
                <a:spcPct val="30000"/>
              </a:spcBef>
              <a:buClr>
                <a:srgbClr val="C00000"/>
              </a:buClr>
              <a:buFont typeface="Wingdings" pitchFamily="2" charset="2"/>
              <a:buChar char="ü"/>
              <a:defRPr/>
            </a:pPr>
            <a:r>
              <a:rPr lang="en-US" sz="2600" dirty="0" smtClean="0">
                <a:latin typeface="Comic Sans MS" pitchFamily="66" charset="0"/>
              </a:rPr>
              <a:t>Aid entrepreneurs create start-up companies.</a:t>
            </a:r>
          </a:p>
          <a:p>
            <a:pPr marL="1490662" lvl="2" indent="-457200">
              <a:spcBef>
                <a:spcPct val="30000"/>
              </a:spcBef>
              <a:buClr>
                <a:srgbClr val="C00000"/>
              </a:buClr>
              <a:buFont typeface="Wingdings" pitchFamily="2" charset="2"/>
              <a:buChar char="ü"/>
              <a:defRPr/>
            </a:pPr>
            <a:r>
              <a:rPr lang="en-US" sz="2600" dirty="0" smtClean="0">
                <a:latin typeface="Comic Sans MS" pitchFamily="66" charset="0"/>
              </a:rPr>
              <a:t>Eliminate costly interference proceedings and reduce applicants’ disadvantages in seeking patent rights outside the U.S..</a:t>
            </a:r>
          </a:p>
          <a:p>
            <a:pPr marL="1033462" lvl="2">
              <a:spcBef>
                <a:spcPct val="30000"/>
              </a:spcBef>
              <a:buClr>
                <a:srgbClr val="C00000"/>
              </a:buClr>
              <a:defRPr/>
            </a:pPr>
            <a:endParaRPr lang="en-US" sz="2600" dirty="0">
              <a:latin typeface="Comic Sans MS" pitchFamily="66" charset="0"/>
            </a:endParaRPr>
          </a:p>
        </p:txBody>
      </p:sp>
    </p:spTree>
    <p:extLst>
      <p:ext uri="{BB962C8B-B14F-4D97-AF65-F5344CB8AC3E}">
        <p14:creationId xmlns:p14="http://schemas.microsoft.com/office/powerpoint/2010/main" val="277004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805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805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805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80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7" grpId="0" uiExpand="1"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228600" y="1600200"/>
            <a:ext cx="8763000" cy="3231654"/>
          </a:xfrm>
          <a:prstGeom prst="rect">
            <a:avLst/>
          </a:prstGeom>
          <a:noFill/>
          <a:ln w="9525">
            <a:noFill/>
            <a:miter lim="800000"/>
            <a:headEnd/>
            <a:tailEnd/>
          </a:ln>
        </p:spPr>
        <p:txBody>
          <a:bodyPr>
            <a:spAutoFit/>
          </a:bodyPr>
          <a:lstStyle/>
          <a:p>
            <a:pPr>
              <a:spcBef>
                <a:spcPct val="50000"/>
              </a:spcBef>
              <a:defRPr/>
            </a:pPr>
            <a:r>
              <a:rPr lang="en-US" sz="3400" dirty="0">
                <a:latin typeface="Comic Sans MS" pitchFamily="66" charset="0"/>
              </a:rPr>
              <a:t>“The Congress shall have power… to </a:t>
            </a:r>
            <a:r>
              <a:rPr lang="en-US" sz="3400" u="sng" dirty="0">
                <a:solidFill>
                  <a:srgbClr val="C00000"/>
                </a:solidFill>
                <a:latin typeface="Comic Sans MS" pitchFamily="66" charset="0"/>
              </a:rPr>
              <a:t>promote the progress of science and the useful arts</a:t>
            </a:r>
            <a:r>
              <a:rPr lang="en-US" sz="3400" dirty="0">
                <a:latin typeface="Comic Sans MS" pitchFamily="66" charset="0"/>
              </a:rPr>
              <a:t>, by securing for limited times to authors and inventors the exclusive right to their respective writings and discoveries …”</a:t>
            </a:r>
            <a:endParaRPr lang="en-US" sz="3400" u="sng" dirty="0">
              <a:latin typeface="Comic Sans MS" pitchFamily="66" charset="0"/>
            </a:endParaRPr>
          </a:p>
        </p:txBody>
      </p:sp>
      <p:sp>
        <p:nvSpPr>
          <p:cNvPr id="4" name="Text Box 5"/>
          <p:cNvSpPr txBox="1">
            <a:spLocks noChangeArrowheads="1"/>
          </p:cNvSpPr>
          <p:nvPr/>
        </p:nvSpPr>
        <p:spPr bwMode="auto">
          <a:xfrm>
            <a:off x="381000" y="152400"/>
            <a:ext cx="8534400" cy="1261884"/>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800" dirty="0">
                <a:solidFill>
                  <a:srgbClr val="FFFFFF"/>
                </a:solidFill>
                <a:latin typeface="Comic Sans MS" pitchFamily="66" charset="0"/>
              </a:rPr>
              <a:t>1787 - United States Constitution</a:t>
            </a:r>
          </a:p>
          <a:p>
            <a:pPr algn="ctr">
              <a:defRPr/>
            </a:pPr>
            <a:r>
              <a:rPr lang="en-US" sz="3800" dirty="0">
                <a:solidFill>
                  <a:srgbClr val="FFFFFF"/>
                </a:solidFill>
                <a:latin typeface="Comic Sans MS" pitchFamily="66" charset="0"/>
              </a:rPr>
              <a:t>Article 1, Section 8</a:t>
            </a:r>
          </a:p>
        </p:txBody>
      </p:sp>
      <p:sp>
        <p:nvSpPr>
          <p:cNvPr id="5" name="Oval 4"/>
          <p:cNvSpPr/>
          <p:nvPr/>
        </p:nvSpPr>
        <p:spPr bwMode="auto">
          <a:xfrm>
            <a:off x="152400" y="4953000"/>
            <a:ext cx="8839200" cy="145288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2400" dirty="0" smtClean="0">
                <a:solidFill>
                  <a:srgbClr val="FFFFFF"/>
                </a:solidFill>
                <a:latin typeface="Comic Sans MS" pitchFamily="66" charset="0"/>
              </a:rPr>
              <a:t>The initial intent was to serve the “public interest”, not to protect individual property rights!</a:t>
            </a:r>
            <a:endParaRPr lang="en-US" sz="2400" u="sng"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646331"/>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600" dirty="0">
                <a:solidFill>
                  <a:srgbClr val="FFFFFF"/>
                </a:solidFill>
                <a:latin typeface="Comic Sans MS" pitchFamily="66" charset="0"/>
              </a:rPr>
              <a:t>The </a:t>
            </a:r>
            <a:r>
              <a:rPr lang="en-US" sz="3600" dirty="0" smtClean="0">
                <a:solidFill>
                  <a:srgbClr val="FFFFFF"/>
                </a:solidFill>
                <a:latin typeface="Comic Sans MS" pitchFamily="66" charset="0"/>
              </a:rPr>
              <a:t>Leahy-Smith America </a:t>
            </a:r>
            <a:r>
              <a:rPr lang="en-US" sz="3600" dirty="0">
                <a:solidFill>
                  <a:srgbClr val="FFFFFF"/>
                </a:solidFill>
                <a:latin typeface="Comic Sans MS" pitchFamily="66" charset="0"/>
              </a:rPr>
              <a:t>Invents </a:t>
            </a:r>
            <a:r>
              <a:rPr lang="en-US" sz="3600" dirty="0" smtClean="0">
                <a:solidFill>
                  <a:srgbClr val="FFFFFF"/>
                </a:solidFill>
                <a:latin typeface="Comic Sans MS" pitchFamily="66" charset="0"/>
              </a:rPr>
              <a:t>Act</a:t>
            </a:r>
            <a:endParaRPr lang="en-US" sz="3600" u="sng" dirty="0">
              <a:solidFill>
                <a:srgbClr val="FFFFFF"/>
              </a:solidFill>
              <a:latin typeface="Comic Sans MS" pitchFamily="66" charset="0"/>
            </a:endParaRPr>
          </a:p>
        </p:txBody>
      </p:sp>
      <p:sp>
        <p:nvSpPr>
          <p:cNvPr id="898057" name="Text Box 9"/>
          <p:cNvSpPr txBox="1">
            <a:spLocks noChangeArrowheads="1"/>
          </p:cNvSpPr>
          <p:nvPr/>
        </p:nvSpPr>
        <p:spPr bwMode="auto">
          <a:xfrm>
            <a:off x="-457200" y="990600"/>
            <a:ext cx="8915400" cy="5595378"/>
          </a:xfrm>
          <a:prstGeom prst="rect">
            <a:avLst/>
          </a:prstGeom>
          <a:noFill/>
          <a:ln w="9525">
            <a:noFill/>
            <a:miter lim="800000"/>
            <a:headEnd/>
            <a:tailEnd/>
          </a:ln>
        </p:spPr>
        <p:txBody>
          <a:bodyPr wrap="square">
            <a:spAutoFit/>
          </a:bodyPr>
          <a:lstStyle/>
          <a:p>
            <a:pPr marL="576262" lvl="1">
              <a:spcBef>
                <a:spcPct val="30000"/>
              </a:spcBef>
              <a:buClr>
                <a:srgbClr val="C00000"/>
              </a:buClr>
              <a:defRPr/>
            </a:pPr>
            <a:r>
              <a:rPr lang="en-US" sz="2800" dirty="0" smtClean="0">
                <a:latin typeface="Comic Sans MS" pitchFamily="66" charset="0"/>
              </a:rPr>
              <a:t>  </a:t>
            </a:r>
            <a:r>
              <a:rPr lang="en-US" sz="3000" dirty="0" smtClean="0">
                <a:latin typeface="Comic Sans MS" pitchFamily="66" charset="0"/>
              </a:rPr>
              <a:t>Its opponents </a:t>
            </a:r>
            <a:r>
              <a:rPr lang="en-US" sz="3000" dirty="0">
                <a:latin typeface="Comic Sans MS" pitchFamily="66" charset="0"/>
              </a:rPr>
              <a:t>claim it will:  </a:t>
            </a:r>
            <a:endParaRPr lang="en-US" sz="3000" dirty="0" smtClean="0">
              <a:latin typeface="Comic Sans MS" pitchFamily="66" charset="0"/>
            </a:endParaRPr>
          </a:p>
          <a:p>
            <a:pPr marL="576262" lvl="1">
              <a:spcBef>
                <a:spcPct val="30000"/>
              </a:spcBef>
              <a:buClr>
                <a:srgbClr val="C00000"/>
              </a:buClr>
              <a:defRPr/>
            </a:pPr>
            <a:endParaRPr lang="en-US" sz="800" dirty="0">
              <a:latin typeface="Comic Sans MS" pitchFamily="66" charset="0"/>
            </a:endParaRPr>
          </a:p>
          <a:p>
            <a:pPr marL="1490662" lvl="2" indent="-457200">
              <a:spcBef>
                <a:spcPct val="30000"/>
              </a:spcBef>
              <a:buClr>
                <a:srgbClr val="C00000"/>
              </a:buClr>
              <a:buFont typeface="Wingdings" pitchFamily="2" charset="2"/>
              <a:buChar char="ü"/>
              <a:defRPr/>
            </a:pPr>
            <a:r>
              <a:rPr lang="en-US" sz="2600" dirty="0" smtClean="0">
                <a:latin typeface="Comic Sans MS" pitchFamily="66" charset="0"/>
              </a:rPr>
              <a:t>Favor larger firms with well-established patenting procedures and in-house attorneys over small business inventors (including universities). </a:t>
            </a:r>
          </a:p>
          <a:p>
            <a:pPr marL="1490662" lvl="2" indent="-457200">
              <a:spcBef>
                <a:spcPct val="30000"/>
              </a:spcBef>
              <a:buClr>
                <a:srgbClr val="C00000"/>
              </a:buClr>
              <a:buFont typeface="Wingdings" pitchFamily="2" charset="2"/>
              <a:buChar char="ü"/>
              <a:defRPr/>
            </a:pPr>
            <a:r>
              <a:rPr lang="en-US" sz="2600" dirty="0" smtClean="0">
                <a:latin typeface="Comic Sans MS" pitchFamily="66" charset="0"/>
              </a:rPr>
              <a:t>Create a race to the PTO with every new idea, increase the number of patents filed with the attendant cost in attorney’s fees, and subsequently slow down prosecution times.</a:t>
            </a:r>
          </a:p>
          <a:p>
            <a:pPr marL="1490662" lvl="2" indent="-457200">
              <a:spcBef>
                <a:spcPct val="30000"/>
              </a:spcBef>
              <a:buClr>
                <a:srgbClr val="C00000"/>
              </a:buClr>
              <a:buFont typeface="Wingdings" pitchFamily="2" charset="2"/>
              <a:buChar char="ü"/>
              <a:defRPr/>
            </a:pPr>
            <a:r>
              <a:rPr lang="en-US" sz="2600" dirty="0">
                <a:latin typeface="Comic Sans MS" pitchFamily="66" charset="0"/>
              </a:rPr>
              <a:t>Decrease average patent </a:t>
            </a:r>
            <a:r>
              <a:rPr lang="en-US" sz="2600" dirty="0" smtClean="0">
                <a:latin typeface="Comic Sans MS" pitchFamily="66" charset="0"/>
              </a:rPr>
              <a:t>qualit</a:t>
            </a:r>
            <a:r>
              <a:rPr lang="en-US" sz="2400" dirty="0" smtClean="0">
                <a:latin typeface="Comic Sans MS" pitchFamily="66" charset="0"/>
              </a:rPr>
              <a:t>y.</a:t>
            </a:r>
          </a:p>
          <a:p>
            <a:pPr marL="1490662" lvl="2" indent="-457200">
              <a:spcBef>
                <a:spcPct val="30000"/>
              </a:spcBef>
              <a:buClr>
                <a:srgbClr val="C00000"/>
              </a:buClr>
              <a:buFont typeface="Wingdings" pitchFamily="2" charset="2"/>
              <a:buChar char="ü"/>
              <a:defRPr/>
            </a:pPr>
            <a:r>
              <a:rPr lang="en-US" sz="2600" dirty="0" smtClean="0">
                <a:latin typeface="Comic Sans MS" pitchFamily="66" charset="0"/>
              </a:rPr>
              <a:t>Prevent start-up companies from raising capital. </a:t>
            </a:r>
            <a:endParaRPr lang="en-US" sz="2600" b="1" dirty="0" smtClean="0">
              <a:solidFill>
                <a:srgbClr val="C00000"/>
              </a:solidFill>
              <a:latin typeface="Comic Sans MS" pitchFamily="66" charset="0"/>
            </a:endParaRPr>
          </a:p>
        </p:txBody>
      </p:sp>
      <p:sp>
        <p:nvSpPr>
          <p:cNvPr id="2" name="TextBox 1"/>
          <p:cNvSpPr txBox="1"/>
          <p:nvPr/>
        </p:nvSpPr>
        <p:spPr>
          <a:xfrm>
            <a:off x="2590800" y="6029980"/>
            <a:ext cx="1333500" cy="523220"/>
          </a:xfrm>
          <a:prstGeom prst="rect">
            <a:avLst/>
          </a:prstGeom>
          <a:noFill/>
        </p:spPr>
        <p:txBody>
          <a:bodyPr wrap="square" rtlCol="0">
            <a:spAutoFit/>
          </a:bodyPr>
          <a:lstStyle/>
          <a:p>
            <a:r>
              <a:rPr lang="en-US" sz="2800" b="1" dirty="0">
                <a:solidFill>
                  <a:srgbClr val="C00000"/>
                </a:solidFill>
                <a:latin typeface="Comic Sans MS" pitchFamily="66" charset="0"/>
              </a:rPr>
              <a:t>WHY?</a:t>
            </a:r>
            <a:endParaRPr lang="en-US" sz="2800" dirty="0"/>
          </a:p>
        </p:txBody>
      </p:sp>
    </p:spTree>
    <p:extLst>
      <p:ext uri="{BB962C8B-B14F-4D97-AF65-F5344CB8AC3E}">
        <p14:creationId xmlns:p14="http://schemas.microsoft.com/office/powerpoint/2010/main" val="58003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805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805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805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805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7" grpId="0" uiExpand="1" build="p" bldLvl="2" autoUpdateAnimBg="0"/>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646331"/>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600" dirty="0">
                <a:solidFill>
                  <a:srgbClr val="FFFFFF"/>
                </a:solidFill>
                <a:latin typeface="Comic Sans MS" pitchFamily="66" charset="0"/>
              </a:rPr>
              <a:t>The </a:t>
            </a:r>
            <a:r>
              <a:rPr lang="en-US" sz="3600" dirty="0" smtClean="0">
                <a:solidFill>
                  <a:srgbClr val="FFFFFF"/>
                </a:solidFill>
                <a:latin typeface="Comic Sans MS" pitchFamily="66" charset="0"/>
              </a:rPr>
              <a:t>Leahy-Smith America </a:t>
            </a:r>
            <a:r>
              <a:rPr lang="en-US" sz="3600" dirty="0">
                <a:solidFill>
                  <a:srgbClr val="FFFFFF"/>
                </a:solidFill>
                <a:latin typeface="Comic Sans MS" pitchFamily="66" charset="0"/>
              </a:rPr>
              <a:t>Invents </a:t>
            </a:r>
            <a:r>
              <a:rPr lang="en-US" sz="3600" dirty="0" smtClean="0">
                <a:solidFill>
                  <a:srgbClr val="FFFFFF"/>
                </a:solidFill>
                <a:latin typeface="Comic Sans MS" pitchFamily="66" charset="0"/>
              </a:rPr>
              <a:t>Act</a:t>
            </a:r>
            <a:endParaRPr lang="en-US" sz="3600" u="sng" dirty="0">
              <a:solidFill>
                <a:srgbClr val="FFFFFF"/>
              </a:solidFill>
              <a:latin typeface="Comic Sans MS" pitchFamily="66" charset="0"/>
            </a:endParaRPr>
          </a:p>
        </p:txBody>
      </p:sp>
      <p:sp>
        <p:nvSpPr>
          <p:cNvPr id="898057" name="Text Box 9"/>
          <p:cNvSpPr txBox="1">
            <a:spLocks noChangeArrowheads="1"/>
          </p:cNvSpPr>
          <p:nvPr/>
        </p:nvSpPr>
        <p:spPr bwMode="auto">
          <a:xfrm>
            <a:off x="-304800" y="838200"/>
            <a:ext cx="9372600" cy="5595378"/>
          </a:xfrm>
          <a:prstGeom prst="rect">
            <a:avLst/>
          </a:prstGeom>
          <a:noFill/>
          <a:ln w="9525">
            <a:noFill/>
            <a:miter lim="800000"/>
            <a:headEnd/>
            <a:tailEnd/>
          </a:ln>
        </p:spPr>
        <p:txBody>
          <a:bodyPr wrap="square">
            <a:spAutoFit/>
          </a:bodyPr>
          <a:lstStyle/>
          <a:p>
            <a:pPr marL="576262" lvl="1">
              <a:spcBef>
                <a:spcPct val="30000"/>
              </a:spcBef>
              <a:buClr>
                <a:srgbClr val="C00000"/>
              </a:buClr>
              <a:defRPr/>
            </a:pPr>
            <a:r>
              <a:rPr lang="en-US" sz="2400" b="1" dirty="0" smtClean="0">
                <a:solidFill>
                  <a:srgbClr val="C00000"/>
                </a:solidFill>
                <a:latin typeface="Comic Sans MS" pitchFamily="66" charset="0"/>
              </a:rPr>
              <a:t>Here’s the argument:</a:t>
            </a:r>
            <a:r>
              <a:rPr lang="en-US" sz="2400" dirty="0" smtClean="0">
                <a:latin typeface="Comic Sans MS" pitchFamily="66" charset="0"/>
              </a:rPr>
              <a:t> </a:t>
            </a:r>
            <a:r>
              <a:rPr lang="en-US" sz="2400" dirty="0">
                <a:latin typeface="Comic Sans MS" pitchFamily="66" charset="0"/>
              </a:rPr>
              <a:t>A</a:t>
            </a:r>
            <a:r>
              <a:rPr lang="en-US" sz="2400" dirty="0" smtClean="0">
                <a:latin typeface="Comic Sans MS" pitchFamily="66" charset="0"/>
              </a:rPr>
              <a:t>n inventor with a start-up company will often have a sufficient conception of the invention, but will not have sufficient funding to file a patent application </a:t>
            </a:r>
            <a:r>
              <a:rPr lang="en-US" sz="2400" u="sng" dirty="0" smtClean="0">
                <a:latin typeface="Comic Sans MS" pitchFamily="66" charset="0"/>
              </a:rPr>
              <a:t>until after</a:t>
            </a:r>
            <a:r>
              <a:rPr lang="en-US" sz="2400" dirty="0" smtClean="0">
                <a:latin typeface="Comic Sans MS" pitchFamily="66" charset="0"/>
              </a:rPr>
              <a:t> receiving outside investment capital.</a:t>
            </a:r>
          </a:p>
          <a:p>
            <a:pPr marL="919162" lvl="1" indent="-342900">
              <a:spcBef>
                <a:spcPct val="30000"/>
              </a:spcBef>
              <a:buClr>
                <a:srgbClr val="C00000"/>
              </a:buClr>
              <a:buFont typeface="Arial" pitchFamily="34" charset="0"/>
              <a:buChar char="•"/>
              <a:defRPr/>
            </a:pPr>
            <a:r>
              <a:rPr lang="en-US" sz="2400" dirty="0" smtClean="0">
                <a:latin typeface="Comic Sans MS" pitchFamily="66" charset="0"/>
              </a:rPr>
              <a:t>But before receiving investor funding, the inventor usually must have conceived the invention, proven its functionality (reduction to practice) and done sufficient market research to propose a detailed business plan.  </a:t>
            </a:r>
          </a:p>
          <a:p>
            <a:pPr marL="919162" lvl="1" indent="-342900">
              <a:spcBef>
                <a:spcPct val="30000"/>
              </a:spcBef>
              <a:buClr>
                <a:srgbClr val="C00000"/>
              </a:buClr>
              <a:buFont typeface="Arial" pitchFamily="34" charset="0"/>
              <a:buChar char="•"/>
              <a:defRPr/>
            </a:pPr>
            <a:r>
              <a:rPr lang="en-US" sz="2400" dirty="0" smtClean="0">
                <a:latin typeface="Comic Sans MS" pitchFamily="66" charset="0"/>
              </a:rPr>
              <a:t>Investors will scrutinize the business plan to </a:t>
            </a:r>
            <a:r>
              <a:rPr lang="en-US" sz="2400" dirty="0">
                <a:latin typeface="Comic Sans MS" pitchFamily="66" charset="0"/>
              </a:rPr>
              <a:t>evaluate the inherently high competitive risk for </a:t>
            </a:r>
            <a:r>
              <a:rPr lang="en-US" sz="2400" dirty="0" smtClean="0">
                <a:latin typeface="Comic Sans MS" pitchFamily="66" charset="0"/>
              </a:rPr>
              <a:t>start-up companies.  </a:t>
            </a:r>
          </a:p>
          <a:p>
            <a:pPr marL="919162" lvl="1" indent="-342900">
              <a:spcBef>
                <a:spcPct val="30000"/>
              </a:spcBef>
              <a:buClr>
                <a:srgbClr val="C00000"/>
              </a:buClr>
              <a:buFont typeface="Arial" pitchFamily="34" charset="0"/>
              <a:buChar char="•"/>
              <a:defRPr/>
            </a:pPr>
            <a:r>
              <a:rPr lang="en-US" sz="2400" u="sng" dirty="0" smtClean="0">
                <a:latin typeface="Comic Sans MS" pitchFamily="66" charset="0"/>
              </a:rPr>
              <a:t>Prediction</a:t>
            </a:r>
            <a:r>
              <a:rPr lang="en-US" sz="2400" dirty="0" smtClean="0">
                <a:latin typeface="Comic Sans MS" pitchFamily="66" charset="0"/>
              </a:rPr>
              <a:t>: </a:t>
            </a:r>
            <a:r>
              <a:rPr lang="en-US" sz="2400" dirty="0">
                <a:latin typeface="Comic Sans MS" pitchFamily="66" charset="0"/>
              </a:rPr>
              <a:t>P</a:t>
            </a:r>
            <a:r>
              <a:rPr lang="en-US" sz="2400" dirty="0" smtClean="0">
                <a:latin typeface="Comic Sans MS" pitchFamily="66" charset="0"/>
              </a:rPr>
              <a:t>oorly financed start-up companies will not survive in a F-I-T-F system because the venture capital funding previously available will be diverted to less risky investments!    </a:t>
            </a:r>
            <a:endParaRPr lang="en-US" sz="2400" b="1" dirty="0" smtClean="0">
              <a:solidFill>
                <a:srgbClr val="C00000"/>
              </a:solidFill>
              <a:latin typeface="Comic Sans MS" pitchFamily="66" charset="0"/>
            </a:endParaRPr>
          </a:p>
        </p:txBody>
      </p:sp>
    </p:spTree>
    <p:extLst>
      <p:ext uri="{BB962C8B-B14F-4D97-AF65-F5344CB8AC3E}">
        <p14:creationId xmlns:p14="http://schemas.microsoft.com/office/powerpoint/2010/main" val="353687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80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80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80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1200329"/>
          </a:xfrm>
          <a:prstGeom prst="rect">
            <a:avLst/>
          </a:prstGeom>
          <a:solidFill>
            <a:srgbClr val="C00000"/>
          </a:solidFill>
          <a:ln w="38100">
            <a:solidFill>
              <a:schemeClr val="tx1"/>
            </a:solidFill>
            <a:miter lim="800000"/>
            <a:headEnd/>
            <a:tailEnd/>
          </a:ln>
        </p:spPr>
        <p:txBody>
          <a:bodyPr wrap="square">
            <a:spAutoFit/>
          </a:bodyPr>
          <a:lstStyle/>
          <a:p>
            <a:pPr algn="ctr"/>
            <a:r>
              <a:rPr lang="en-US" sz="3600" dirty="0">
                <a:solidFill>
                  <a:srgbClr val="FFFFFF"/>
                </a:solidFill>
                <a:latin typeface="Comic Sans MS" pitchFamily="66" charset="0"/>
              </a:rPr>
              <a:t>Whatever the final </a:t>
            </a:r>
            <a:r>
              <a:rPr lang="en-US" sz="3600" dirty="0" smtClean="0">
                <a:solidFill>
                  <a:srgbClr val="FFFFFF"/>
                </a:solidFill>
                <a:latin typeface="Comic Sans MS" pitchFamily="66" charset="0"/>
              </a:rPr>
              <a:t>impact </a:t>
            </a:r>
            <a:r>
              <a:rPr lang="en-US" sz="3600" dirty="0">
                <a:solidFill>
                  <a:srgbClr val="FFFFFF"/>
                </a:solidFill>
                <a:latin typeface="Comic Sans MS" pitchFamily="66" charset="0"/>
              </a:rPr>
              <a:t>of the AIA </a:t>
            </a:r>
            <a:r>
              <a:rPr lang="en-US" sz="3600" dirty="0" smtClean="0">
                <a:solidFill>
                  <a:srgbClr val="FFFFFF"/>
                </a:solidFill>
                <a:latin typeface="Comic Sans MS" pitchFamily="66" charset="0"/>
              </a:rPr>
              <a:t>might be, </a:t>
            </a:r>
            <a:r>
              <a:rPr lang="en-US" sz="3600" dirty="0">
                <a:solidFill>
                  <a:srgbClr val="FFFFFF"/>
                </a:solidFill>
                <a:latin typeface="Comic Sans MS" pitchFamily="66" charset="0"/>
              </a:rPr>
              <a:t>one thing is perfectly clear… </a:t>
            </a:r>
            <a:endParaRPr lang="en-US" sz="800" dirty="0">
              <a:solidFill>
                <a:srgbClr val="FFFFFF"/>
              </a:solidFill>
            </a:endParaRPr>
          </a:p>
        </p:txBody>
      </p:sp>
      <p:sp>
        <p:nvSpPr>
          <p:cNvPr id="898057" name="Text Box 9"/>
          <p:cNvSpPr txBox="1">
            <a:spLocks noChangeArrowheads="1"/>
          </p:cNvSpPr>
          <p:nvPr/>
        </p:nvSpPr>
        <p:spPr bwMode="auto">
          <a:xfrm>
            <a:off x="304800" y="1828800"/>
            <a:ext cx="8382000" cy="4007251"/>
          </a:xfrm>
          <a:prstGeom prst="rect">
            <a:avLst/>
          </a:prstGeom>
          <a:noFill/>
          <a:ln w="9525">
            <a:noFill/>
            <a:miter lim="800000"/>
            <a:headEnd/>
            <a:tailEnd/>
          </a:ln>
        </p:spPr>
        <p:txBody>
          <a:bodyPr wrap="square">
            <a:spAutoFit/>
          </a:bodyPr>
          <a:lstStyle/>
          <a:p>
            <a:pPr marL="576262" lvl="1">
              <a:spcBef>
                <a:spcPct val="30000"/>
              </a:spcBef>
              <a:buClr>
                <a:srgbClr val="C00000"/>
              </a:buClr>
              <a:defRPr/>
            </a:pPr>
            <a:r>
              <a:rPr lang="en-US" sz="2800" dirty="0" smtClean="0">
                <a:latin typeface="Comic Sans MS" pitchFamily="66" charset="0"/>
              </a:rPr>
              <a:t>“The cost of implementing the AIA will be considerable, including the need to keep several systems working at once as the transition takes place, new systems come into effect and holdover proceedings under the old system </a:t>
            </a:r>
            <a:r>
              <a:rPr lang="en-US" sz="2800" u="sng" dirty="0" smtClean="0">
                <a:latin typeface="Comic Sans MS" pitchFamily="66" charset="0"/>
              </a:rPr>
              <a:t>continue for years</a:t>
            </a:r>
            <a:r>
              <a:rPr lang="en-US" sz="2800" dirty="0" smtClean="0">
                <a:latin typeface="Comic Sans MS" pitchFamily="66" charset="0"/>
              </a:rPr>
              <a:t> into the future.”</a:t>
            </a:r>
          </a:p>
          <a:p>
            <a:pPr marL="576262" lvl="1">
              <a:spcBef>
                <a:spcPct val="30000"/>
              </a:spcBef>
              <a:buClr>
                <a:srgbClr val="C00000"/>
              </a:buClr>
              <a:defRPr/>
            </a:pPr>
            <a:r>
              <a:rPr lang="en-US" sz="2800" dirty="0">
                <a:latin typeface="Comic Sans MS" pitchFamily="66" charset="0"/>
              </a:rPr>
              <a:t>	</a:t>
            </a:r>
            <a:r>
              <a:rPr lang="en-US" sz="2800" dirty="0" smtClean="0">
                <a:latin typeface="Comic Sans MS" pitchFamily="66" charset="0"/>
              </a:rPr>
              <a:t>		</a:t>
            </a:r>
            <a:r>
              <a:rPr lang="en-US" sz="2200" dirty="0" smtClean="0">
                <a:latin typeface="Comic Sans MS" pitchFamily="66" charset="0"/>
              </a:rPr>
              <a:t>Paul R. Gupta in European Intellectual 			Property Review (Issue 1, 2012)</a:t>
            </a:r>
            <a:endParaRPr lang="en-US" sz="2200" dirty="0">
              <a:latin typeface="Comic Sans MS" pitchFamily="66" charset="0"/>
            </a:endParaRPr>
          </a:p>
        </p:txBody>
      </p:sp>
    </p:spTree>
    <p:extLst>
      <p:ext uri="{BB962C8B-B14F-4D97-AF65-F5344CB8AC3E}">
        <p14:creationId xmlns:p14="http://schemas.microsoft.com/office/powerpoint/2010/main" val="21393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8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1569660"/>
          </a:xfrm>
          <a:prstGeom prst="rect">
            <a:avLst/>
          </a:prstGeom>
          <a:solidFill>
            <a:srgbClr val="C00000"/>
          </a:solidFill>
          <a:ln w="38100">
            <a:solidFill>
              <a:schemeClr val="tx1"/>
            </a:solidFill>
            <a:miter lim="800000"/>
            <a:headEnd/>
            <a:tailEnd/>
          </a:ln>
        </p:spPr>
        <p:txBody>
          <a:bodyPr wrap="square">
            <a:spAutoFit/>
          </a:bodyPr>
          <a:lstStyle/>
          <a:p>
            <a:pPr marL="0" lvl="2" algn="ctr">
              <a:spcBef>
                <a:spcPct val="30000"/>
              </a:spcBef>
              <a:buClr>
                <a:srgbClr val="C00000"/>
              </a:buClr>
              <a:tabLst>
                <a:tab pos="342900" algn="l"/>
              </a:tabLst>
              <a:defRPr/>
            </a:pPr>
            <a:r>
              <a:rPr lang="en-US" sz="3200" dirty="0">
                <a:solidFill>
                  <a:srgbClr val="FFFFFF"/>
                </a:solidFill>
                <a:latin typeface="Comic Sans MS" pitchFamily="66" charset="0"/>
              </a:rPr>
              <a:t>T</a:t>
            </a:r>
            <a:r>
              <a:rPr lang="en-US" sz="3200" dirty="0" smtClean="0">
                <a:solidFill>
                  <a:srgbClr val="FFFFFF"/>
                </a:solidFill>
                <a:latin typeface="Comic Sans MS" pitchFamily="66" charset="0"/>
              </a:rPr>
              <a:t>he </a:t>
            </a:r>
            <a:r>
              <a:rPr lang="en-US" sz="3200" dirty="0">
                <a:solidFill>
                  <a:srgbClr val="FFFFFF"/>
                </a:solidFill>
                <a:latin typeface="Comic Sans MS" pitchFamily="66" charset="0"/>
              </a:rPr>
              <a:t>U.S. </a:t>
            </a:r>
            <a:r>
              <a:rPr lang="en-US" sz="3200" dirty="0" smtClean="0">
                <a:solidFill>
                  <a:srgbClr val="FFFFFF"/>
                </a:solidFill>
                <a:latin typeface="Comic Sans MS" pitchFamily="66" charset="0"/>
              </a:rPr>
              <a:t>patent system is changed from </a:t>
            </a:r>
            <a:r>
              <a:rPr lang="en-US" sz="3200" dirty="0">
                <a:solidFill>
                  <a:srgbClr val="FFFFFF"/>
                </a:solidFill>
                <a:latin typeface="Comic Sans MS" pitchFamily="66" charset="0"/>
              </a:rPr>
              <a:t>a </a:t>
            </a:r>
            <a:r>
              <a:rPr lang="en-US" sz="3200" dirty="0" smtClean="0">
                <a:solidFill>
                  <a:srgbClr val="FFFFFF"/>
                </a:solidFill>
                <a:latin typeface="Comic Sans MS" pitchFamily="66" charset="0"/>
              </a:rPr>
              <a:t>First-To-Invent system to </a:t>
            </a:r>
            <a:r>
              <a:rPr lang="en-US" sz="3200" dirty="0">
                <a:solidFill>
                  <a:srgbClr val="FFFFFF"/>
                </a:solidFill>
                <a:latin typeface="Comic Sans MS" pitchFamily="66" charset="0"/>
              </a:rPr>
              <a:t>a </a:t>
            </a:r>
            <a:r>
              <a:rPr lang="en-US" sz="3200" dirty="0" smtClean="0">
                <a:solidFill>
                  <a:srgbClr val="FFFFFF"/>
                </a:solidFill>
                <a:latin typeface="Comic Sans MS" pitchFamily="66" charset="0"/>
              </a:rPr>
              <a:t>                First-Inventor-To-File system</a:t>
            </a:r>
            <a:r>
              <a:rPr lang="en-US" sz="3200" dirty="0">
                <a:solidFill>
                  <a:srgbClr val="FFFFFF"/>
                </a:solidFill>
                <a:latin typeface="Comic Sans MS" pitchFamily="66" charset="0"/>
              </a:rPr>
              <a:t>.</a:t>
            </a:r>
          </a:p>
        </p:txBody>
      </p:sp>
      <p:sp>
        <p:nvSpPr>
          <p:cNvPr id="2" name="Rectangle 1"/>
          <p:cNvSpPr/>
          <p:nvPr/>
        </p:nvSpPr>
        <p:spPr>
          <a:xfrm>
            <a:off x="2362200" y="1828800"/>
            <a:ext cx="4488729" cy="523220"/>
          </a:xfrm>
          <a:prstGeom prst="rect">
            <a:avLst/>
          </a:prstGeom>
        </p:spPr>
        <p:txBody>
          <a:bodyPr wrap="none">
            <a:spAutoFit/>
          </a:bodyPr>
          <a:lstStyle/>
          <a:p>
            <a:r>
              <a:rPr lang="en-US" sz="2800" dirty="0" smtClean="0">
                <a:latin typeface="Comic Sans MS" pitchFamily="66" charset="0"/>
              </a:rPr>
              <a:t>Effective March 16, 2013</a:t>
            </a:r>
            <a:endParaRPr lang="en-US" sz="2800" dirty="0"/>
          </a:p>
        </p:txBody>
      </p:sp>
      <p:sp>
        <p:nvSpPr>
          <p:cNvPr id="5" name="Rounded Rectangle 4"/>
          <p:cNvSpPr/>
          <p:nvPr/>
        </p:nvSpPr>
        <p:spPr bwMode="auto">
          <a:xfrm>
            <a:off x="304800" y="2362200"/>
            <a:ext cx="3962400" cy="41148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US" sz="2800" b="0" i="0" u="sng" strike="noStrike" cap="none" normalizeH="0" baseline="0" dirty="0" smtClean="0">
                <a:ln>
                  <a:noFill/>
                </a:ln>
                <a:solidFill>
                  <a:srgbClr val="FFFFFF"/>
                </a:solidFill>
                <a:effectLst/>
                <a:latin typeface="Comic Sans MS" pitchFamily="66" charset="0"/>
              </a:rPr>
              <a:t>Ol</a:t>
            </a:r>
            <a:r>
              <a:rPr lang="en-US" sz="2800" u="sng" dirty="0" smtClean="0">
                <a:solidFill>
                  <a:srgbClr val="FFFFFF"/>
                </a:solidFill>
                <a:latin typeface="Comic Sans MS" pitchFamily="66" charset="0"/>
              </a:rPr>
              <a:t>d System</a:t>
            </a:r>
            <a:r>
              <a:rPr lang="en-US" sz="2800" dirty="0" smtClean="0">
                <a:solidFill>
                  <a:srgbClr val="FFFFFF"/>
                </a:solidFill>
                <a:latin typeface="Comic Sans MS" pitchFamily="66" charset="0"/>
              </a:rPr>
              <a:t>: Inventor A files but Inventor B is able to prove </a:t>
            </a:r>
            <a:r>
              <a:rPr lang="en-US" sz="2800" dirty="0">
                <a:solidFill>
                  <a:srgbClr val="FFFFFF"/>
                </a:solidFill>
                <a:latin typeface="Comic Sans MS" pitchFamily="66" charset="0"/>
              </a:rPr>
              <a:t>in an interference proceeding </a:t>
            </a:r>
            <a:r>
              <a:rPr lang="en-US" sz="2800" dirty="0" smtClean="0">
                <a:solidFill>
                  <a:srgbClr val="FFFFFF"/>
                </a:solidFill>
                <a:latin typeface="Comic Sans MS" pitchFamily="66" charset="0"/>
              </a:rPr>
              <a:t>that he was the 1</a:t>
            </a:r>
            <a:r>
              <a:rPr lang="en-US" sz="2800" baseline="30000" dirty="0" smtClean="0">
                <a:solidFill>
                  <a:srgbClr val="FFFFFF"/>
                </a:solidFill>
                <a:latin typeface="Comic Sans MS" pitchFamily="66" charset="0"/>
              </a:rPr>
              <a:t>st</a:t>
            </a:r>
            <a:r>
              <a:rPr lang="en-US" sz="2800" dirty="0" smtClean="0">
                <a:solidFill>
                  <a:srgbClr val="FFFFFF"/>
                </a:solidFill>
                <a:latin typeface="Comic Sans MS" pitchFamily="66" charset="0"/>
              </a:rPr>
              <a:t> to invent. Inventor B gets patent! </a:t>
            </a:r>
            <a:endParaRPr kumimoji="0" lang="en-US" sz="2800" b="0" i="0" u="none" strike="noStrike" cap="none" normalizeH="0" baseline="0" dirty="0" smtClean="0">
              <a:ln>
                <a:noFill/>
              </a:ln>
              <a:solidFill>
                <a:srgbClr val="FFFFFF"/>
              </a:solidFill>
              <a:effectLst/>
              <a:latin typeface="Comic Sans MS" pitchFamily="66" charset="0"/>
            </a:endParaRPr>
          </a:p>
        </p:txBody>
      </p:sp>
      <p:sp>
        <p:nvSpPr>
          <p:cNvPr id="3" name="Rectangle 2"/>
          <p:cNvSpPr/>
          <p:nvPr/>
        </p:nvSpPr>
        <p:spPr>
          <a:xfrm>
            <a:off x="4572000" y="2514600"/>
            <a:ext cx="4419600" cy="3600986"/>
          </a:xfrm>
          <a:prstGeom prst="rect">
            <a:avLst/>
          </a:prstGeom>
        </p:spPr>
        <p:txBody>
          <a:bodyPr wrap="square">
            <a:spAutoFit/>
          </a:bodyPr>
          <a:lstStyle/>
          <a:p>
            <a:r>
              <a:rPr lang="en-US" sz="2800" dirty="0" smtClean="0">
                <a:latin typeface="Comic Sans MS" pitchFamily="66" charset="0"/>
              </a:rPr>
              <a:t>Important concepts:</a:t>
            </a:r>
          </a:p>
          <a:p>
            <a:endParaRPr lang="en-US" sz="1200" dirty="0" smtClean="0">
              <a:latin typeface="Comic Sans MS" pitchFamily="66" charset="0"/>
            </a:endParaRPr>
          </a:p>
          <a:p>
            <a:pPr marL="571500" indent="-342900">
              <a:buFont typeface="Arial" pitchFamily="34" charset="0"/>
              <a:buChar char="•"/>
            </a:pPr>
            <a:r>
              <a:rPr lang="en-US" sz="2200" dirty="0" smtClean="0">
                <a:latin typeface="Comic Sans MS" pitchFamily="66" charset="0"/>
              </a:rPr>
              <a:t>Date of conception</a:t>
            </a:r>
          </a:p>
          <a:p>
            <a:pPr marL="571500" indent="-342900">
              <a:buFont typeface="Arial" pitchFamily="34" charset="0"/>
              <a:buChar char="•"/>
            </a:pPr>
            <a:r>
              <a:rPr lang="en-US" sz="2200" dirty="0" smtClean="0">
                <a:latin typeface="Comic Sans MS" pitchFamily="66" charset="0"/>
              </a:rPr>
              <a:t>Due diligence</a:t>
            </a:r>
          </a:p>
          <a:p>
            <a:pPr marL="571500" indent="-342900">
              <a:buFont typeface="Arial" pitchFamily="34" charset="0"/>
              <a:buChar char="•"/>
            </a:pPr>
            <a:r>
              <a:rPr lang="en-US" sz="2200" dirty="0" smtClean="0">
                <a:latin typeface="Comic Sans MS" pitchFamily="66" charset="0"/>
              </a:rPr>
              <a:t>Reduction to practice</a:t>
            </a:r>
          </a:p>
          <a:p>
            <a:pPr marL="571500" indent="-342900">
              <a:buFont typeface="Arial" pitchFamily="34" charset="0"/>
              <a:buChar char="•"/>
            </a:pPr>
            <a:r>
              <a:rPr lang="en-US" sz="2200" dirty="0" smtClean="0">
                <a:latin typeface="Comic Sans MS" pitchFamily="66" charset="0"/>
              </a:rPr>
              <a:t>Abandonment</a:t>
            </a:r>
          </a:p>
          <a:p>
            <a:pPr marL="571500" indent="-342900">
              <a:buFont typeface="Arial" pitchFamily="34" charset="0"/>
              <a:buChar char="•"/>
            </a:pPr>
            <a:r>
              <a:rPr lang="en-US" sz="2200" dirty="0" smtClean="0">
                <a:latin typeface="Comic Sans MS" pitchFamily="66" charset="0"/>
              </a:rPr>
              <a:t>Suppression</a:t>
            </a:r>
          </a:p>
          <a:p>
            <a:pPr marL="571500" indent="-342900">
              <a:buFont typeface="Arial" pitchFamily="34" charset="0"/>
              <a:buChar char="•"/>
            </a:pPr>
            <a:r>
              <a:rPr lang="en-US" sz="2200" dirty="0" smtClean="0">
                <a:latin typeface="Comic Sans MS" pitchFamily="66" charset="0"/>
              </a:rPr>
              <a:t>Concealment</a:t>
            </a:r>
          </a:p>
          <a:p>
            <a:pPr marL="571500" indent="-342900">
              <a:buFont typeface="Arial" pitchFamily="34" charset="0"/>
              <a:buChar char="•"/>
            </a:pPr>
            <a:endParaRPr lang="en-US" sz="1200" dirty="0">
              <a:latin typeface="Comic Sans MS" pitchFamily="66" charset="0"/>
            </a:endParaRPr>
          </a:p>
          <a:p>
            <a:pPr marL="228600"/>
            <a:r>
              <a:rPr lang="en-US" sz="2200" dirty="0" smtClean="0">
                <a:latin typeface="Comic Sans MS" pitchFamily="66" charset="0"/>
              </a:rPr>
              <a:t>None of these concepts matter with the new system!</a:t>
            </a:r>
          </a:p>
        </p:txBody>
      </p:sp>
    </p:spTree>
    <p:extLst>
      <p:ext uri="{BB962C8B-B14F-4D97-AF65-F5344CB8AC3E}">
        <p14:creationId xmlns:p14="http://schemas.microsoft.com/office/powerpoint/2010/main" val="8940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1569660"/>
          </a:xfrm>
          <a:prstGeom prst="rect">
            <a:avLst/>
          </a:prstGeom>
          <a:solidFill>
            <a:srgbClr val="C00000"/>
          </a:solidFill>
          <a:ln w="38100">
            <a:solidFill>
              <a:schemeClr val="tx1"/>
            </a:solidFill>
            <a:miter lim="800000"/>
            <a:headEnd/>
            <a:tailEnd/>
          </a:ln>
        </p:spPr>
        <p:txBody>
          <a:bodyPr wrap="square">
            <a:spAutoFit/>
          </a:bodyPr>
          <a:lstStyle/>
          <a:p>
            <a:pPr marL="0" lvl="2" algn="ctr">
              <a:spcBef>
                <a:spcPct val="30000"/>
              </a:spcBef>
              <a:buClr>
                <a:srgbClr val="C00000"/>
              </a:buClr>
              <a:tabLst>
                <a:tab pos="342900" algn="l"/>
              </a:tabLst>
              <a:defRPr/>
            </a:pPr>
            <a:r>
              <a:rPr lang="en-US" sz="3200" dirty="0">
                <a:solidFill>
                  <a:srgbClr val="FFFFFF"/>
                </a:solidFill>
                <a:latin typeface="Comic Sans MS" pitchFamily="66" charset="0"/>
              </a:rPr>
              <a:t>The U.S. patent system is changed from a </a:t>
            </a:r>
            <a:r>
              <a:rPr lang="en-US" sz="3200" dirty="0" smtClean="0">
                <a:solidFill>
                  <a:srgbClr val="FFFFFF"/>
                </a:solidFill>
                <a:latin typeface="Comic Sans MS" pitchFamily="66" charset="0"/>
              </a:rPr>
              <a:t>First-To-Invent </a:t>
            </a:r>
            <a:r>
              <a:rPr lang="en-US" sz="3200" dirty="0">
                <a:solidFill>
                  <a:srgbClr val="FFFFFF"/>
                </a:solidFill>
                <a:latin typeface="Comic Sans MS" pitchFamily="66" charset="0"/>
              </a:rPr>
              <a:t>system to a                 </a:t>
            </a:r>
            <a:r>
              <a:rPr lang="en-US" sz="3200" dirty="0" smtClean="0">
                <a:solidFill>
                  <a:srgbClr val="FFFFFF"/>
                </a:solidFill>
                <a:latin typeface="Comic Sans MS" pitchFamily="66" charset="0"/>
              </a:rPr>
              <a:t>First-Inventor-To-File </a:t>
            </a:r>
            <a:r>
              <a:rPr lang="en-US" sz="3200" dirty="0">
                <a:solidFill>
                  <a:srgbClr val="FFFFFF"/>
                </a:solidFill>
                <a:latin typeface="Comic Sans MS" pitchFamily="66" charset="0"/>
              </a:rPr>
              <a:t>system.</a:t>
            </a:r>
          </a:p>
        </p:txBody>
      </p:sp>
      <p:sp>
        <p:nvSpPr>
          <p:cNvPr id="2" name="Rectangle 1"/>
          <p:cNvSpPr/>
          <p:nvPr/>
        </p:nvSpPr>
        <p:spPr>
          <a:xfrm>
            <a:off x="2362200" y="1828800"/>
            <a:ext cx="4488729" cy="523220"/>
          </a:xfrm>
          <a:prstGeom prst="rect">
            <a:avLst/>
          </a:prstGeom>
        </p:spPr>
        <p:txBody>
          <a:bodyPr wrap="none">
            <a:spAutoFit/>
          </a:bodyPr>
          <a:lstStyle/>
          <a:p>
            <a:r>
              <a:rPr lang="en-US" sz="2800" dirty="0" smtClean="0">
                <a:latin typeface="Comic Sans MS" pitchFamily="66" charset="0"/>
              </a:rPr>
              <a:t>Effective March 16, 2013</a:t>
            </a:r>
            <a:endParaRPr lang="en-US" sz="2800" dirty="0"/>
          </a:p>
        </p:txBody>
      </p:sp>
      <p:sp>
        <p:nvSpPr>
          <p:cNvPr id="5" name="Rounded Rectangle 4"/>
          <p:cNvSpPr/>
          <p:nvPr/>
        </p:nvSpPr>
        <p:spPr bwMode="auto">
          <a:xfrm>
            <a:off x="538480" y="2514600"/>
            <a:ext cx="3647440" cy="35052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800" u="sng" dirty="0">
                <a:solidFill>
                  <a:srgbClr val="FFFFFF"/>
                </a:solidFill>
                <a:latin typeface="Comic Sans MS" pitchFamily="66" charset="0"/>
              </a:rPr>
              <a:t>New System</a:t>
            </a:r>
            <a:r>
              <a:rPr lang="en-US" sz="2800" dirty="0">
                <a:solidFill>
                  <a:srgbClr val="FFFFFF"/>
                </a:solidFill>
                <a:latin typeface="Comic Sans MS" pitchFamily="66" charset="0"/>
              </a:rPr>
              <a:t>: Inventor A files and even though Inventor B may have been 1</a:t>
            </a:r>
            <a:r>
              <a:rPr lang="en-US" sz="2800" baseline="30000" dirty="0">
                <a:solidFill>
                  <a:srgbClr val="FFFFFF"/>
                </a:solidFill>
                <a:latin typeface="Comic Sans MS" pitchFamily="66" charset="0"/>
              </a:rPr>
              <a:t>st</a:t>
            </a:r>
            <a:r>
              <a:rPr lang="en-US" sz="2800" dirty="0">
                <a:solidFill>
                  <a:srgbClr val="FFFFFF"/>
                </a:solidFill>
                <a:latin typeface="Comic Sans MS" pitchFamily="66" charset="0"/>
              </a:rPr>
              <a:t> to invent, Inventor A gets patent! </a:t>
            </a:r>
          </a:p>
        </p:txBody>
      </p:sp>
      <p:sp>
        <p:nvSpPr>
          <p:cNvPr id="3" name="Rectangle 2"/>
          <p:cNvSpPr/>
          <p:nvPr/>
        </p:nvSpPr>
        <p:spPr>
          <a:xfrm>
            <a:off x="4419600" y="2352020"/>
            <a:ext cx="4572000" cy="3323987"/>
          </a:xfrm>
          <a:prstGeom prst="rect">
            <a:avLst/>
          </a:prstGeom>
        </p:spPr>
        <p:txBody>
          <a:bodyPr wrap="square">
            <a:spAutoFit/>
          </a:bodyPr>
          <a:lstStyle/>
          <a:p>
            <a:endParaRPr lang="en-US" sz="1200" dirty="0" smtClean="0">
              <a:latin typeface="Comic Sans MS" pitchFamily="66" charset="0"/>
            </a:endParaRPr>
          </a:p>
          <a:p>
            <a:pPr marL="571500" indent="-342900">
              <a:buFont typeface="Arial" pitchFamily="34" charset="0"/>
              <a:buChar char="•"/>
            </a:pPr>
            <a:r>
              <a:rPr lang="en-US" sz="2200" dirty="0" smtClean="0">
                <a:latin typeface="Comic Sans MS" pitchFamily="66" charset="0"/>
              </a:rPr>
              <a:t>It doesn’t matter who invented first, so the date of invention is irrelevant.</a:t>
            </a:r>
          </a:p>
          <a:p>
            <a:pPr marL="571500" indent="-342900">
              <a:buFont typeface="Arial" pitchFamily="34" charset="0"/>
              <a:buChar char="•"/>
            </a:pPr>
            <a:r>
              <a:rPr lang="en-US" sz="2200" dirty="0" smtClean="0">
                <a:latin typeface="Comic Sans MS" pitchFamily="66" charset="0"/>
              </a:rPr>
              <a:t>Patent interferences are eliminated.</a:t>
            </a:r>
          </a:p>
          <a:p>
            <a:pPr marL="571500" indent="-342900">
              <a:buFont typeface="Arial" pitchFamily="34" charset="0"/>
              <a:buChar char="•"/>
            </a:pPr>
            <a:r>
              <a:rPr lang="en-US" sz="2200" dirty="0" smtClean="0">
                <a:latin typeface="Comic Sans MS" pitchFamily="66" charset="0"/>
              </a:rPr>
              <a:t>Replaced with something called derivation proceedings before a renamed Patent Trial and Appeal Board.</a:t>
            </a:r>
          </a:p>
        </p:txBody>
      </p:sp>
    </p:spTree>
    <p:extLst>
      <p:ext uri="{BB962C8B-B14F-4D97-AF65-F5344CB8AC3E}">
        <p14:creationId xmlns:p14="http://schemas.microsoft.com/office/powerpoint/2010/main" val="420376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1569660"/>
          </a:xfrm>
          <a:prstGeom prst="rect">
            <a:avLst/>
          </a:prstGeom>
          <a:solidFill>
            <a:srgbClr val="C00000"/>
          </a:solidFill>
          <a:ln w="38100">
            <a:solidFill>
              <a:schemeClr val="tx1"/>
            </a:solidFill>
            <a:miter lim="800000"/>
            <a:headEnd/>
            <a:tailEnd/>
          </a:ln>
        </p:spPr>
        <p:txBody>
          <a:bodyPr wrap="square">
            <a:spAutoFit/>
          </a:bodyPr>
          <a:lstStyle/>
          <a:p>
            <a:pPr marL="0" lvl="2" algn="ctr">
              <a:spcBef>
                <a:spcPct val="30000"/>
              </a:spcBef>
              <a:buClr>
                <a:srgbClr val="C00000"/>
              </a:buClr>
              <a:tabLst>
                <a:tab pos="342900" algn="l"/>
              </a:tabLst>
              <a:defRPr/>
            </a:pPr>
            <a:r>
              <a:rPr lang="en-US" sz="3200" dirty="0">
                <a:solidFill>
                  <a:srgbClr val="FFFFFF"/>
                </a:solidFill>
                <a:latin typeface="Comic Sans MS" pitchFamily="66" charset="0"/>
              </a:rPr>
              <a:t>The U.S. patent system is changed from a </a:t>
            </a:r>
            <a:r>
              <a:rPr lang="en-US" sz="3200" dirty="0" smtClean="0">
                <a:solidFill>
                  <a:srgbClr val="FFFFFF"/>
                </a:solidFill>
                <a:latin typeface="Comic Sans MS" pitchFamily="66" charset="0"/>
              </a:rPr>
              <a:t>First-To-Invent </a:t>
            </a:r>
            <a:r>
              <a:rPr lang="en-US" sz="3200" dirty="0">
                <a:solidFill>
                  <a:srgbClr val="FFFFFF"/>
                </a:solidFill>
                <a:latin typeface="Comic Sans MS" pitchFamily="66" charset="0"/>
              </a:rPr>
              <a:t>system to a                 </a:t>
            </a:r>
            <a:r>
              <a:rPr lang="en-US" sz="3200" dirty="0" smtClean="0">
                <a:solidFill>
                  <a:srgbClr val="FFFFFF"/>
                </a:solidFill>
                <a:latin typeface="Comic Sans MS" pitchFamily="66" charset="0"/>
              </a:rPr>
              <a:t>First-Inventor-To-File </a:t>
            </a:r>
            <a:r>
              <a:rPr lang="en-US" sz="3200" dirty="0">
                <a:solidFill>
                  <a:srgbClr val="FFFFFF"/>
                </a:solidFill>
                <a:latin typeface="Comic Sans MS" pitchFamily="66" charset="0"/>
              </a:rPr>
              <a:t>system.</a:t>
            </a:r>
          </a:p>
        </p:txBody>
      </p:sp>
      <p:sp>
        <p:nvSpPr>
          <p:cNvPr id="2" name="Rectangle 1"/>
          <p:cNvSpPr/>
          <p:nvPr/>
        </p:nvSpPr>
        <p:spPr>
          <a:xfrm>
            <a:off x="2362200" y="1828800"/>
            <a:ext cx="4488729" cy="523220"/>
          </a:xfrm>
          <a:prstGeom prst="rect">
            <a:avLst/>
          </a:prstGeom>
        </p:spPr>
        <p:txBody>
          <a:bodyPr wrap="none">
            <a:spAutoFit/>
          </a:bodyPr>
          <a:lstStyle/>
          <a:p>
            <a:r>
              <a:rPr lang="en-US" sz="2800" dirty="0" smtClean="0">
                <a:latin typeface="Comic Sans MS" pitchFamily="66" charset="0"/>
              </a:rPr>
              <a:t>Effective March 16, 2013</a:t>
            </a:r>
            <a:endParaRPr lang="en-US" sz="2800" dirty="0"/>
          </a:p>
        </p:txBody>
      </p:sp>
      <p:sp>
        <p:nvSpPr>
          <p:cNvPr id="5" name="Rounded Rectangle 4"/>
          <p:cNvSpPr/>
          <p:nvPr/>
        </p:nvSpPr>
        <p:spPr bwMode="auto">
          <a:xfrm>
            <a:off x="538480" y="2514600"/>
            <a:ext cx="3647440" cy="35052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800" u="sng" dirty="0">
                <a:solidFill>
                  <a:srgbClr val="FFFFFF"/>
                </a:solidFill>
                <a:latin typeface="Comic Sans MS" pitchFamily="66" charset="0"/>
              </a:rPr>
              <a:t>New System</a:t>
            </a:r>
            <a:r>
              <a:rPr lang="en-US" sz="2800" dirty="0">
                <a:solidFill>
                  <a:srgbClr val="FFFFFF"/>
                </a:solidFill>
                <a:latin typeface="Comic Sans MS" pitchFamily="66" charset="0"/>
              </a:rPr>
              <a:t>: Inventor A files and even though Inventor B may have been 1</a:t>
            </a:r>
            <a:r>
              <a:rPr lang="en-US" sz="2800" baseline="30000" dirty="0">
                <a:solidFill>
                  <a:srgbClr val="FFFFFF"/>
                </a:solidFill>
                <a:latin typeface="Comic Sans MS" pitchFamily="66" charset="0"/>
              </a:rPr>
              <a:t>st</a:t>
            </a:r>
            <a:r>
              <a:rPr lang="en-US" sz="2800" dirty="0">
                <a:solidFill>
                  <a:srgbClr val="FFFFFF"/>
                </a:solidFill>
                <a:latin typeface="Comic Sans MS" pitchFamily="66" charset="0"/>
              </a:rPr>
              <a:t> to invent, Inventor A gets patent! </a:t>
            </a:r>
          </a:p>
        </p:txBody>
      </p:sp>
      <p:sp>
        <p:nvSpPr>
          <p:cNvPr id="3" name="Rectangle 2"/>
          <p:cNvSpPr/>
          <p:nvPr/>
        </p:nvSpPr>
        <p:spPr>
          <a:xfrm>
            <a:off x="4419600" y="2352020"/>
            <a:ext cx="4724400" cy="4001095"/>
          </a:xfrm>
          <a:prstGeom prst="rect">
            <a:avLst/>
          </a:prstGeom>
        </p:spPr>
        <p:txBody>
          <a:bodyPr wrap="square">
            <a:spAutoFit/>
          </a:bodyPr>
          <a:lstStyle/>
          <a:p>
            <a:endParaRPr lang="en-US" sz="1200" dirty="0" smtClean="0">
              <a:latin typeface="Comic Sans MS" pitchFamily="66" charset="0"/>
            </a:endParaRPr>
          </a:p>
          <a:p>
            <a:pPr marL="571500" indent="-342900">
              <a:buFont typeface="Arial" pitchFamily="34" charset="0"/>
              <a:buChar char="•"/>
            </a:pPr>
            <a:r>
              <a:rPr lang="en-US" sz="2200" dirty="0" smtClean="0">
                <a:latin typeface="Comic Sans MS" pitchFamily="66" charset="0"/>
              </a:rPr>
              <a:t>These derivation proceedings are designed to resolve disputes over the first filer’s status as a true inventor.</a:t>
            </a:r>
          </a:p>
          <a:p>
            <a:pPr marL="571500" indent="-342900">
              <a:buFont typeface="Arial" pitchFamily="34" charset="0"/>
              <a:buChar char="•"/>
            </a:pPr>
            <a:r>
              <a:rPr lang="en-US" sz="2200" dirty="0" smtClean="0">
                <a:latin typeface="Comic Sans MS" pitchFamily="66" charset="0"/>
              </a:rPr>
              <a:t>These proceedings will likely be used primarily in cases of alleged theft or misconduct.</a:t>
            </a:r>
          </a:p>
          <a:p>
            <a:pPr marL="571500" indent="-342900">
              <a:buFont typeface="Arial" pitchFamily="34" charset="0"/>
              <a:buChar char="•"/>
            </a:pPr>
            <a:r>
              <a:rPr lang="en-US" sz="2200" dirty="0" smtClean="0">
                <a:latin typeface="Comic Sans MS" pitchFamily="66" charset="0"/>
              </a:rPr>
              <a:t>This is one of several differences with the “true” First-To-File system which is practiced in Europe.</a:t>
            </a:r>
          </a:p>
        </p:txBody>
      </p:sp>
    </p:spTree>
    <p:extLst>
      <p:ext uri="{BB962C8B-B14F-4D97-AF65-F5344CB8AC3E}">
        <p14:creationId xmlns:p14="http://schemas.microsoft.com/office/powerpoint/2010/main" val="7514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1569660"/>
          </a:xfrm>
          <a:prstGeom prst="rect">
            <a:avLst/>
          </a:prstGeom>
          <a:solidFill>
            <a:srgbClr val="C00000"/>
          </a:solidFill>
          <a:ln w="38100">
            <a:solidFill>
              <a:schemeClr val="tx1"/>
            </a:solidFill>
            <a:miter lim="800000"/>
            <a:headEnd/>
            <a:tailEnd/>
          </a:ln>
        </p:spPr>
        <p:txBody>
          <a:bodyPr wrap="square">
            <a:spAutoFit/>
          </a:bodyPr>
          <a:lstStyle/>
          <a:p>
            <a:pPr marL="0" lvl="2" algn="ctr">
              <a:spcBef>
                <a:spcPct val="30000"/>
              </a:spcBef>
              <a:buClr>
                <a:srgbClr val="C00000"/>
              </a:buClr>
              <a:tabLst>
                <a:tab pos="342900" algn="l"/>
              </a:tabLst>
              <a:defRPr/>
            </a:pPr>
            <a:r>
              <a:rPr lang="en-US" sz="3200" dirty="0">
                <a:solidFill>
                  <a:srgbClr val="FFFFFF"/>
                </a:solidFill>
                <a:latin typeface="Comic Sans MS" pitchFamily="66" charset="0"/>
              </a:rPr>
              <a:t>The U.S. patent system is changed from a </a:t>
            </a:r>
            <a:r>
              <a:rPr lang="en-US" sz="3200" dirty="0" smtClean="0">
                <a:solidFill>
                  <a:srgbClr val="FFFFFF"/>
                </a:solidFill>
                <a:latin typeface="Comic Sans MS" pitchFamily="66" charset="0"/>
              </a:rPr>
              <a:t>First-To-Invent </a:t>
            </a:r>
            <a:r>
              <a:rPr lang="en-US" sz="3200" dirty="0">
                <a:solidFill>
                  <a:srgbClr val="FFFFFF"/>
                </a:solidFill>
                <a:latin typeface="Comic Sans MS" pitchFamily="66" charset="0"/>
              </a:rPr>
              <a:t>system to a                 </a:t>
            </a:r>
            <a:r>
              <a:rPr lang="en-US" sz="3200" dirty="0" smtClean="0">
                <a:solidFill>
                  <a:srgbClr val="FFFFFF"/>
                </a:solidFill>
                <a:latin typeface="Comic Sans MS" pitchFamily="66" charset="0"/>
              </a:rPr>
              <a:t>First-Inventor-To-File </a:t>
            </a:r>
            <a:r>
              <a:rPr lang="en-US" sz="3200" dirty="0">
                <a:solidFill>
                  <a:srgbClr val="FFFFFF"/>
                </a:solidFill>
                <a:latin typeface="Comic Sans MS" pitchFamily="66" charset="0"/>
              </a:rPr>
              <a:t>system.</a:t>
            </a:r>
          </a:p>
        </p:txBody>
      </p:sp>
      <p:sp>
        <p:nvSpPr>
          <p:cNvPr id="2" name="Rectangle 1"/>
          <p:cNvSpPr/>
          <p:nvPr/>
        </p:nvSpPr>
        <p:spPr>
          <a:xfrm>
            <a:off x="2362200" y="1828800"/>
            <a:ext cx="4488729" cy="523220"/>
          </a:xfrm>
          <a:prstGeom prst="rect">
            <a:avLst/>
          </a:prstGeom>
        </p:spPr>
        <p:txBody>
          <a:bodyPr wrap="none">
            <a:spAutoFit/>
          </a:bodyPr>
          <a:lstStyle/>
          <a:p>
            <a:r>
              <a:rPr lang="en-US" sz="2800" dirty="0" smtClean="0">
                <a:latin typeface="Comic Sans MS" pitchFamily="66" charset="0"/>
              </a:rPr>
              <a:t>Effective March 16, 2013</a:t>
            </a:r>
            <a:endParaRPr lang="en-US" sz="2800" dirty="0"/>
          </a:p>
        </p:txBody>
      </p:sp>
      <p:sp>
        <p:nvSpPr>
          <p:cNvPr id="5" name="Rounded Rectangle 4"/>
          <p:cNvSpPr/>
          <p:nvPr/>
        </p:nvSpPr>
        <p:spPr bwMode="auto">
          <a:xfrm>
            <a:off x="538480" y="2514600"/>
            <a:ext cx="3647440" cy="37338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rgbClr val="FFFFFF"/>
                </a:solidFill>
                <a:latin typeface="Comic Sans MS" pitchFamily="66" charset="0"/>
              </a:rPr>
              <a:t>The new First-Inventor-To-File system created by the AIA is </a:t>
            </a:r>
            <a:r>
              <a:rPr lang="en-US" sz="2400" dirty="0" smtClean="0">
                <a:solidFill>
                  <a:srgbClr val="FFFFFF"/>
                </a:solidFill>
                <a:latin typeface="Comic Sans MS" pitchFamily="66" charset="0"/>
              </a:rPr>
              <a:t>a </a:t>
            </a:r>
            <a:r>
              <a:rPr lang="en-US" sz="2400" b="1" dirty="0">
                <a:solidFill>
                  <a:srgbClr val="FFFF00"/>
                </a:solidFill>
                <a:latin typeface="Comic Sans MS" pitchFamily="66" charset="0"/>
              </a:rPr>
              <a:t>new and unique system </a:t>
            </a:r>
            <a:r>
              <a:rPr lang="en-US" sz="2400" dirty="0">
                <a:solidFill>
                  <a:srgbClr val="FFFFFF"/>
                </a:solidFill>
                <a:latin typeface="Comic Sans MS" pitchFamily="66" charset="0"/>
              </a:rPr>
              <a:t>with characteristics of both the F-T-I and the F-T-F systems.</a:t>
            </a:r>
          </a:p>
        </p:txBody>
      </p:sp>
      <p:sp>
        <p:nvSpPr>
          <p:cNvPr id="3" name="Rectangle 2"/>
          <p:cNvSpPr/>
          <p:nvPr/>
        </p:nvSpPr>
        <p:spPr>
          <a:xfrm>
            <a:off x="4343400" y="2743200"/>
            <a:ext cx="4419600" cy="2677656"/>
          </a:xfrm>
          <a:prstGeom prst="rect">
            <a:avLst/>
          </a:prstGeom>
        </p:spPr>
        <p:txBody>
          <a:bodyPr wrap="square">
            <a:spAutoFit/>
          </a:bodyPr>
          <a:lstStyle/>
          <a:p>
            <a:endParaRPr lang="en-US" sz="1200" dirty="0" smtClean="0">
              <a:latin typeface="Comic Sans MS" pitchFamily="66" charset="0"/>
            </a:endParaRPr>
          </a:p>
          <a:p>
            <a:pPr marL="228600" algn="ctr"/>
            <a:r>
              <a:rPr lang="en-US" sz="2600" dirty="0" smtClean="0">
                <a:latin typeface="Comic Sans MS" pitchFamily="66" charset="0"/>
              </a:rPr>
              <a:t>Thus it is debatable just how much the AIA actually harmonizes the U.S. patent system with the patent systems of other countries! </a:t>
            </a:r>
          </a:p>
        </p:txBody>
      </p:sp>
    </p:spTree>
    <p:extLst>
      <p:ext uri="{BB962C8B-B14F-4D97-AF65-F5344CB8AC3E}">
        <p14:creationId xmlns:p14="http://schemas.microsoft.com/office/powerpoint/2010/main" val="385406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304800" y="130175"/>
            <a:ext cx="8534400" cy="1569660"/>
          </a:xfrm>
          <a:prstGeom prst="rect">
            <a:avLst/>
          </a:prstGeom>
          <a:solidFill>
            <a:srgbClr val="C00000"/>
          </a:solidFill>
          <a:ln w="38100">
            <a:solidFill>
              <a:schemeClr val="tx1"/>
            </a:solidFill>
            <a:miter lim="800000"/>
            <a:headEnd/>
            <a:tailEnd/>
          </a:ln>
        </p:spPr>
        <p:txBody>
          <a:bodyPr wrap="square">
            <a:spAutoFit/>
          </a:bodyPr>
          <a:lstStyle/>
          <a:p>
            <a:pPr marL="0" lvl="2" algn="ctr">
              <a:spcBef>
                <a:spcPct val="30000"/>
              </a:spcBef>
              <a:buClr>
                <a:srgbClr val="C00000"/>
              </a:buClr>
              <a:tabLst>
                <a:tab pos="342900" algn="l"/>
              </a:tabLst>
              <a:defRPr/>
            </a:pPr>
            <a:r>
              <a:rPr lang="en-US" sz="3200" dirty="0">
                <a:solidFill>
                  <a:srgbClr val="FFFFFF"/>
                </a:solidFill>
                <a:latin typeface="Comic Sans MS" pitchFamily="66" charset="0"/>
              </a:rPr>
              <a:t>The U.S. patent system is changed from a </a:t>
            </a:r>
            <a:r>
              <a:rPr lang="en-US" sz="3200" dirty="0" smtClean="0">
                <a:solidFill>
                  <a:srgbClr val="FFFFFF"/>
                </a:solidFill>
                <a:latin typeface="Comic Sans MS" pitchFamily="66" charset="0"/>
              </a:rPr>
              <a:t>First-To-Invent </a:t>
            </a:r>
            <a:r>
              <a:rPr lang="en-US" sz="3200" dirty="0">
                <a:solidFill>
                  <a:srgbClr val="FFFFFF"/>
                </a:solidFill>
                <a:latin typeface="Comic Sans MS" pitchFamily="66" charset="0"/>
              </a:rPr>
              <a:t>system to a                 </a:t>
            </a:r>
            <a:r>
              <a:rPr lang="en-US" sz="3200" dirty="0" smtClean="0">
                <a:solidFill>
                  <a:srgbClr val="FFFFFF"/>
                </a:solidFill>
                <a:latin typeface="Comic Sans MS" pitchFamily="66" charset="0"/>
              </a:rPr>
              <a:t>First-Inventor-To-File </a:t>
            </a:r>
            <a:r>
              <a:rPr lang="en-US" sz="3200" dirty="0">
                <a:solidFill>
                  <a:srgbClr val="FFFFFF"/>
                </a:solidFill>
                <a:latin typeface="Comic Sans MS" pitchFamily="66" charset="0"/>
              </a:rPr>
              <a:t>system.</a:t>
            </a:r>
          </a:p>
        </p:txBody>
      </p:sp>
      <p:sp>
        <p:nvSpPr>
          <p:cNvPr id="2" name="Rectangle 1"/>
          <p:cNvSpPr/>
          <p:nvPr/>
        </p:nvSpPr>
        <p:spPr>
          <a:xfrm>
            <a:off x="2362200" y="1828800"/>
            <a:ext cx="4488729" cy="523220"/>
          </a:xfrm>
          <a:prstGeom prst="rect">
            <a:avLst/>
          </a:prstGeom>
        </p:spPr>
        <p:txBody>
          <a:bodyPr wrap="none">
            <a:spAutoFit/>
          </a:bodyPr>
          <a:lstStyle/>
          <a:p>
            <a:r>
              <a:rPr lang="en-US" sz="2800" dirty="0" smtClean="0">
                <a:latin typeface="Comic Sans MS" pitchFamily="66" charset="0"/>
              </a:rPr>
              <a:t>Effective March 16, 2013</a:t>
            </a:r>
            <a:endParaRPr lang="en-US" sz="2800" dirty="0"/>
          </a:p>
        </p:txBody>
      </p:sp>
      <p:sp>
        <p:nvSpPr>
          <p:cNvPr id="5" name="Rounded Rectangle 4"/>
          <p:cNvSpPr/>
          <p:nvPr/>
        </p:nvSpPr>
        <p:spPr bwMode="auto">
          <a:xfrm>
            <a:off x="538480" y="2514600"/>
            <a:ext cx="3647440" cy="37338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rgbClr val="FFFFFF"/>
                </a:solidFill>
                <a:latin typeface="Comic Sans MS" pitchFamily="66" charset="0"/>
              </a:rPr>
              <a:t>The new First-Inventor-To-File system created by the AIA is </a:t>
            </a:r>
            <a:r>
              <a:rPr lang="en-US" sz="2400" dirty="0" smtClean="0">
                <a:solidFill>
                  <a:srgbClr val="FFFFFF"/>
                </a:solidFill>
                <a:latin typeface="Comic Sans MS" pitchFamily="66" charset="0"/>
              </a:rPr>
              <a:t>a </a:t>
            </a:r>
            <a:r>
              <a:rPr lang="en-US" sz="2400" b="1" dirty="0">
                <a:solidFill>
                  <a:srgbClr val="FFFF00"/>
                </a:solidFill>
                <a:latin typeface="Comic Sans MS" pitchFamily="66" charset="0"/>
              </a:rPr>
              <a:t>new and unique system </a:t>
            </a:r>
            <a:r>
              <a:rPr lang="en-US" sz="2400" dirty="0">
                <a:solidFill>
                  <a:srgbClr val="FFFFFF"/>
                </a:solidFill>
                <a:latin typeface="Comic Sans MS" pitchFamily="66" charset="0"/>
              </a:rPr>
              <a:t>with characteristics of both the F-T-I and the F-T-F systems.</a:t>
            </a:r>
          </a:p>
        </p:txBody>
      </p:sp>
      <p:sp>
        <p:nvSpPr>
          <p:cNvPr id="3" name="Rectangle 2"/>
          <p:cNvSpPr/>
          <p:nvPr/>
        </p:nvSpPr>
        <p:spPr>
          <a:xfrm>
            <a:off x="4343400" y="2524304"/>
            <a:ext cx="4648200" cy="3077766"/>
          </a:xfrm>
          <a:prstGeom prst="rect">
            <a:avLst/>
          </a:prstGeom>
        </p:spPr>
        <p:txBody>
          <a:bodyPr wrap="square">
            <a:spAutoFit/>
          </a:bodyPr>
          <a:lstStyle/>
          <a:p>
            <a:endParaRPr lang="en-US" sz="1200" dirty="0" smtClean="0">
              <a:latin typeface="Comic Sans MS" pitchFamily="66" charset="0"/>
            </a:endParaRPr>
          </a:p>
          <a:p>
            <a:pPr marL="228600" algn="ctr"/>
            <a:r>
              <a:rPr lang="en-US" sz="2600" dirty="0" smtClean="0">
                <a:latin typeface="Comic Sans MS" pitchFamily="66" charset="0"/>
              </a:rPr>
              <a:t>One can reasonably argue that this new hybrid system actually creates more confusion (rather than more harmony) within the international patent law system! </a:t>
            </a:r>
          </a:p>
        </p:txBody>
      </p:sp>
    </p:spTree>
    <p:extLst>
      <p:ext uri="{BB962C8B-B14F-4D97-AF65-F5344CB8AC3E}">
        <p14:creationId xmlns:p14="http://schemas.microsoft.com/office/powerpoint/2010/main" val="23702699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304800" y="152400"/>
            <a:ext cx="8458200" cy="1200329"/>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600" dirty="0" smtClean="0">
                <a:solidFill>
                  <a:srgbClr val="FFFFFF"/>
                </a:solidFill>
                <a:latin typeface="Comic Sans MS" pitchFamily="66" charset="0"/>
              </a:rPr>
              <a:t>It doesn’t matter if you’re first, but you still must be an inventor</a:t>
            </a:r>
            <a:endParaRPr lang="en-US" sz="3600" u="sng" dirty="0">
              <a:solidFill>
                <a:srgbClr val="C00000"/>
              </a:solidFill>
              <a:latin typeface="Comic Sans MS" pitchFamily="66" charset="0"/>
            </a:endParaRPr>
          </a:p>
        </p:txBody>
      </p:sp>
      <p:sp>
        <p:nvSpPr>
          <p:cNvPr id="861193" name="Text Box 9"/>
          <p:cNvSpPr txBox="1">
            <a:spLocks noChangeArrowheads="1"/>
          </p:cNvSpPr>
          <p:nvPr/>
        </p:nvSpPr>
        <p:spPr bwMode="auto">
          <a:xfrm>
            <a:off x="0" y="1752600"/>
            <a:ext cx="9067800" cy="4708981"/>
          </a:xfrm>
          <a:prstGeom prst="rect">
            <a:avLst/>
          </a:prstGeom>
          <a:noFill/>
          <a:ln w="9525">
            <a:noFill/>
            <a:miter lim="800000"/>
            <a:headEnd/>
            <a:tailEnd/>
          </a:ln>
        </p:spPr>
        <p:txBody>
          <a:bodyPr>
            <a:spAutoFit/>
          </a:bodyPr>
          <a:lstStyle/>
          <a:p>
            <a:pPr marL="576262" lvl="1">
              <a:spcBef>
                <a:spcPct val="50000"/>
              </a:spcBef>
              <a:buClr>
                <a:srgbClr val="C00000"/>
              </a:buClr>
              <a:defRPr/>
            </a:pPr>
            <a:r>
              <a:rPr lang="en-US" sz="2800" dirty="0" smtClean="0">
                <a:latin typeface="Comic Sans MS" pitchFamily="66" charset="0"/>
              </a:rPr>
              <a:t>Determining </a:t>
            </a:r>
            <a:r>
              <a:rPr lang="en-US" sz="2800" dirty="0" err="1" smtClean="0">
                <a:latin typeface="Comic Sans MS" pitchFamily="66" charset="0"/>
              </a:rPr>
              <a:t>inventorship</a:t>
            </a:r>
            <a:r>
              <a:rPr lang="en-US" sz="2800" dirty="0" smtClean="0">
                <a:latin typeface="Comic Sans MS" pitchFamily="66" charset="0"/>
              </a:rPr>
              <a:t> is </a:t>
            </a:r>
            <a:r>
              <a:rPr lang="en-US" sz="2800" dirty="0">
                <a:latin typeface="Comic Sans MS" pitchFamily="66" charset="0"/>
              </a:rPr>
              <a:t>a </a:t>
            </a:r>
            <a:r>
              <a:rPr lang="en-US" sz="2800" dirty="0">
                <a:solidFill>
                  <a:srgbClr val="C00000"/>
                </a:solidFill>
                <a:latin typeface="Comic Sans MS" pitchFamily="66" charset="0"/>
              </a:rPr>
              <a:t>“</a:t>
            </a:r>
            <a:r>
              <a:rPr lang="en-US" sz="2800" u="sng" dirty="0">
                <a:solidFill>
                  <a:srgbClr val="C00000"/>
                </a:solidFill>
                <a:latin typeface="Comic Sans MS" pitchFamily="66" charset="0"/>
              </a:rPr>
              <a:t>fact </a:t>
            </a:r>
            <a:r>
              <a:rPr lang="en-US" sz="2800" u="sng" dirty="0" smtClean="0">
                <a:solidFill>
                  <a:srgbClr val="C00000"/>
                </a:solidFill>
                <a:latin typeface="Comic Sans MS" pitchFamily="66" charset="0"/>
              </a:rPr>
              <a:t>driven</a:t>
            </a:r>
            <a:r>
              <a:rPr lang="en-US" sz="2800" dirty="0" smtClean="0">
                <a:solidFill>
                  <a:srgbClr val="C00000"/>
                </a:solidFill>
                <a:latin typeface="Comic Sans MS" pitchFamily="66" charset="0"/>
              </a:rPr>
              <a:t>” </a:t>
            </a:r>
            <a:r>
              <a:rPr lang="en-US" sz="2800" dirty="0" smtClean="0">
                <a:latin typeface="Comic Sans MS" pitchFamily="66" charset="0"/>
              </a:rPr>
              <a:t>process </a:t>
            </a:r>
            <a:r>
              <a:rPr lang="en-US" sz="2800" dirty="0">
                <a:latin typeface="Comic Sans MS" pitchFamily="66" charset="0"/>
              </a:rPr>
              <a:t>guided by </a:t>
            </a:r>
            <a:r>
              <a:rPr lang="en-US" sz="2800" dirty="0" smtClean="0">
                <a:latin typeface="Comic Sans MS" pitchFamily="66" charset="0"/>
              </a:rPr>
              <a:t>two well-established legal concepts:  intellectual domination and conception.</a:t>
            </a:r>
            <a:endParaRPr lang="en-US" sz="2800" dirty="0">
              <a:latin typeface="Comic Sans MS" pitchFamily="66" charset="0"/>
            </a:endParaRPr>
          </a:p>
          <a:p>
            <a:pPr marL="1090612" lvl="1" indent="-514350">
              <a:spcBef>
                <a:spcPct val="50000"/>
              </a:spcBef>
              <a:buClr>
                <a:schemeClr val="tx1"/>
              </a:buClr>
              <a:buFont typeface="+mj-lt"/>
              <a:buAutoNum type="arabicPeriod"/>
              <a:defRPr/>
            </a:pPr>
            <a:r>
              <a:rPr lang="en-US" sz="2800" dirty="0" smtClean="0">
                <a:latin typeface="Comic Sans MS" pitchFamily="66" charset="0"/>
              </a:rPr>
              <a:t>U.S. case law emphasizes the importance of inventors having </a:t>
            </a:r>
            <a:r>
              <a:rPr lang="en-US" sz="2800" dirty="0" smtClean="0">
                <a:solidFill>
                  <a:srgbClr val="C00000"/>
                </a:solidFill>
                <a:latin typeface="Comic Sans MS" pitchFamily="66" charset="0"/>
              </a:rPr>
              <a:t>“</a:t>
            </a:r>
            <a:r>
              <a:rPr lang="en-US" sz="2800" u="sng" dirty="0" smtClean="0">
                <a:solidFill>
                  <a:srgbClr val="C00000"/>
                </a:solidFill>
                <a:latin typeface="Comic Sans MS" pitchFamily="66" charset="0"/>
              </a:rPr>
              <a:t>intellectual </a:t>
            </a:r>
            <a:r>
              <a:rPr lang="en-US" sz="2800" u="sng" dirty="0">
                <a:solidFill>
                  <a:srgbClr val="C00000"/>
                </a:solidFill>
                <a:latin typeface="Comic Sans MS" pitchFamily="66" charset="0"/>
              </a:rPr>
              <a:t>domination</a:t>
            </a:r>
            <a:r>
              <a:rPr lang="en-US" sz="2800" dirty="0">
                <a:solidFill>
                  <a:srgbClr val="C00000"/>
                </a:solidFill>
                <a:latin typeface="Comic Sans MS" pitchFamily="66" charset="0"/>
              </a:rPr>
              <a:t>” </a:t>
            </a:r>
            <a:r>
              <a:rPr lang="en-US" sz="2800" dirty="0">
                <a:latin typeface="Comic Sans MS" pitchFamily="66" charset="0"/>
              </a:rPr>
              <a:t>over the inventive process (or </a:t>
            </a:r>
            <a:r>
              <a:rPr lang="en-US" sz="2800" dirty="0" smtClean="0">
                <a:latin typeface="Comic Sans MS" pitchFamily="66" charset="0"/>
              </a:rPr>
              <a:t>a </a:t>
            </a:r>
            <a:r>
              <a:rPr lang="en-US" sz="2800" dirty="0">
                <a:latin typeface="Comic Sans MS" pitchFamily="66" charset="0"/>
              </a:rPr>
              <a:t>portion of </a:t>
            </a:r>
            <a:r>
              <a:rPr lang="en-US" sz="2800" dirty="0" smtClean="0">
                <a:latin typeface="Comic Sans MS" pitchFamily="66" charset="0"/>
              </a:rPr>
              <a:t>it, i.e., at least one </a:t>
            </a:r>
            <a:r>
              <a:rPr lang="en-US" sz="2800" u="sng" dirty="0" smtClean="0">
                <a:latin typeface="Comic Sans MS" pitchFamily="66" charset="0"/>
              </a:rPr>
              <a:t>claim</a:t>
            </a:r>
            <a:r>
              <a:rPr lang="en-US" sz="2800" dirty="0" smtClean="0">
                <a:latin typeface="Comic Sans MS" pitchFamily="66" charset="0"/>
              </a:rPr>
              <a:t>).</a:t>
            </a:r>
            <a:endParaRPr lang="en-US" sz="2800" dirty="0">
              <a:latin typeface="Comic Sans MS" pitchFamily="66" charset="0"/>
            </a:endParaRPr>
          </a:p>
          <a:p>
            <a:pPr marL="576262" lvl="1">
              <a:spcBef>
                <a:spcPct val="50000"/>
              </a:spcBef>
              <a:buClr>
                <a:srgbClr val="C00000"/>
              </a:buClr>
              <a:defRPr/>
            </a:pPr>
            <a:endParaRPr lang="en-US" sz="3000" b="1" i="1" dirty="0">
              <a:latin typeface="Times New Roman" pitchFamily="18" charset="0"/>
            </a:endParaRPr>
          </a:p>
          <a:p>
            <a:pPr marL="1033462" lvl="1" indent="-457200">
              <a:spcBef>
                <a:spcPct val="50000"/>
              </a:spcBef>
              <a:buClr>
                <a:srgbClr val="C00000"/>
              </a:buClr>
              <a:buFont typeface="Wingdings" pitchFamily="2" charset="2"/>
              <a:buChar char="§"/>
              <a:defRPr/>
            </a:pPr>
            <a:endParaRPr lang="en-US" sz="3000" b="1" i="1" dirty="0">
              <a:latin typeface="Times New Roman" pitchFamily="18" charset="0"/>
            </a:endParaRPr>
          </a:p>
        </p:txBody>
      </p:sp>
      <p:sp>
        <p:nvSpPr>
          <p:cNvPr id="4" name="Oval 3"/>
          <p:cNvSpPr/>
          <p:nvPr/>
        </p:nvSpPr>
        <p:spPr bwMode="auto">
          <a:xfrm>
            <a:off x="1143000" y="5284788"/>
            <a:ext cx="7086600" cy="1116012"/>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4400" dirty="0" smtClean="0">
                <a:solidFill>
                  <a:srgbClr val="FFFFFF"/>
                </a:solidFill>
                <a:latin typeface="Comic Sans MS" pitchFamily="66" charset="0"/>
              </a:rPr>
              <a:t>  What </a:t>
            </a:r>
            <a:r>
              <a:rPr lang="en-US" sz="4400" dirty="0">
                <a:solidFill>
                  <a:srgbClr val="FFFFFF"/>
                </a:solidFill>
                <a:latin typeface="Comic Sans MS" pitchFamily="66" charset="0"/>
              </a:rPr>
              <a:t>is a claim? </a:t>
            </a:r>
            <a:endParaRPr lang="en-US" sz="4400" u="sng" dirty="0">
              <a:solidFill>
                <a:srgbClr val="FFFFFF"/>
              </a:solidFill>
              <a:latin typeface="Comic Sans MS" pitchFamily="66"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50392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1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1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304800" y="381000"/>
            <a:ext cx="8839200" cy="708025"/>
          </a:xfrm>
          <a:prstGeom prst="rect">
            <a:avLst/>
          </a:prstGeom>
          <a:noFill/>
          <a:ln w="9525">
            <a:noFill/>
            <a:miter lim="800000"/>
            <a:headEnd/>
            <a:tailEnd/>
          </a:ln>
        </p:spPr>
        <p:txBody>
          <a:bodyPr>
            <a:spAutoFit/>
          </a:bodyPr>
          <a:lstStyle/>
          <a:p>
            <a:pPr algn="ctr">
              <a:spcBef>
                <a:spcPct val="50000"/>
              </a:spcBef>
              <a:buClr>
                <a:schemeClr val="tx2"/>
              </a:buClr>
              <a:defRPr/>
            </a:pPr>
            <a:endParaRPr lang="en-US" sz="4000" b="1" u="sng" dirty="0">
              <a:solidFill>
                <a:srgbClr val="C00000"/>
              </a:solidFill>
              <a:latin typeface="Comic Sans MS" pitchFamily="66" charset="0"/>
            </a:endParaRPr>
          </a:p>
        </p:txBody>
      </p:sp>
      <p:sp>
        <p:nvSpPr>
          <p:cNvPr id="32771" name="Text Box 7"/>
          <p:cNvSpPr txBox="1">
            <a:spLocks noChangeArrowheads="1"/>
          </p:cNvSpPr>
          <p:nvPr/>
        </p:nvSpPr>
        <p:spPr bwMode="auto">
          <a:xfrm>
            <a:off x="0" y="381000"/>
            <a:ext cx="9144000" cy="2308324"/>
          </a:xfrm>
          <a:prstGeom prst="rect">
            <a:avLst/>
          </a:prstGeom>
          <a:noFill/>
          <a:ln w="9525">
            <a:noFill/>
            <a:miter lim="800000"/>
            <a:headEnd/>
            <a:tailEnd/>
          </a:ln>
        </p:spPr>
        <p:txBody>
          <a:bodyPr>
            <a:spAutoFit/>
          </a:bodyPr>
          <a:lstStyle/>
          <a:p>
            <a:pPr marL="403225" indent="-288925">
              <a:spcBef>
                <a:spcPct val="50000"/>
              </a:spcBef>
              <a:buClr>
                <a:schemeClr val="tx2"/>
              </a:buClr>
              <a:defRPr/>
            </a:pPr>
            <a:r>
              <a:rPr lang="en-US" sz="3200" b="1" dirty="0">
                <a:latin typeface="Times New Roman" pitchFamily="18" charset="0"/>
              </a:rPr>
              <a:t>	</a:t>
            </a:r>
            <a:r>
              <a:rPr lang="en-US" sz="2800" dirty="0" smtClean="0">
                <a:latin typeface="Comic Sans MS" pitchFamily="66" charset="0"/>
              </a:rPr>
              <a:t>”</a:t>
            </a:r>
            <a:r>
              <a:rPr lang="en-US" sz="2800" u="sng" dirty="0" smtClean="0">
                <a:latin typeface="Comic Sans MS" pitchFamily="66" charset="0"/>
              </a:rPr>
              <a:t>The Claims are </a:t>
            </a:r>
            <a:r>
              <a:rPr lang="en-US" sz="2800" u="sng" dirty="0">
                <a:latin typeface="Comic Sans MS" pitchFamily="66" charset="0"/>
              </a:rPr>
              <a:t>the Invention</a:t>
            </a:r>
            <a:r>
              <a:rPr lang="en-US" sz="2800" dirty="0">
                <a:latin typeface="Comic Sans MS" pitchFamily="66" charset="0"/>
              </a:rPr>
              <a:t>” – </a:t>
            </a:r>
            <a:r>
              <a:rPr lang="en-US" sz="2800" dirty="0" smtClean="0">
                <a:latin typeface="Comic Sans MS" pitchFamily="66" charset="0"/>
              </a:rPr>
              <a:t>The purpose </a:t>
            </a:r>
            <a:r>
              <a:rPr lang="en-US" sz="2800" dirty="0">
                <a:latin typeface="Comic Sans MS" pitchFamily="66" charset="0"/>
              </a:rPr>
              <a:t>is to unambiguously define the invention in </a:t>
            </a:r>
            <a:r>
              <a:rPr lang="en-US" sz="2800" u="sng" dirty="0">
                <a:latin typeface="Comic Sans MS" pitchFamily="66" charset="0"/>
              </a:rPr>
              <a:t>words</a:t>
            </a:r>
            <a:r>
              <a:rPr lang="en-US" sz="2800" dirty="0">
                <a:latin typeface="Comic Sans MS" pitchFamily="66" charset="0"/>
              </a:rPr>
              <a:t> </a:t>
            </a:r>
            <a:r>
              <a:rPr lang="en-US" sz="2800" dirty="0" smtClean="0">
                <a:latin typeface="Comic Sans MS" pitchFamily="66" charset="0"/>
              </a:rPr>
              <a:t>only (no diagrams/charts).  The claim is written in </a:t>
            </a:r>
            <a:r>
              <a:rPr lang="en-US" sz="2800" dirty="0">
                <a:latin typeface="Comic Sans MS" pitchFamily="66" charset="0"/>
              </a:rPr>
              <a:t>one </a:t>
            </a:r>
            <a:r>
              <a:rPr lang="en-US" sz="2800" dirty="0" smtClean="0">
                <a:latin typeface="Comic Sans MS" pitchFamily="66" charset="0"/>
              </a:rPr>
              <a:t>“run-on sentence</a:t>
            </a:r>
            <a:r>
              <a:rPr lang="en-US" sz="2800" dirty="0">
                <a:latin typeface="Comic Sans MS" pitchFamily="66" charset="0"/>
              </a:rPr>
              <a:t>” (can use , ; </a:t>
            </a:r>
            <a:r>
              <a:rPr lang="en-US" sz="2800" dirty="0" smtClean="0">
                <a:latin typeface="Comic Sans MS" pitchFamily="66" charset="0"/>
              </a:rPr>
              <a:t>:) with a period at the end.  Conventional rules of grammar do not apply!</a:t>
            </a:r>
            <a:endParaRPr lang="en-US" sz="2800" dirty="0">
              <a:latin typeface="Comic Sans MS" pitchFamily="66" charset="0"/>
            </a:endParaRPr>
          </a:p>
        </p:txBody>
      </p:sp>
      <p:sp>
        <p:nvSpPr>
          <p:cNvPr id="928776" name="Text Box 8"/>
          <p:cNvSpPr txBox="1">
            <a:spLocks noChangeArrowheads="1"/>
          </p:cNvSpPr>
          <p:nvPr/>
        </p:nvSpPr>
        <p:spPr bwMode="auto">
          <a:xfrm>
            <a:off x="228600" y="2871549"/>
            <a:ext cx="8686800" cy="1892826"/>
          </a:xfrm>
          <a:prstGeom prst="rect">
            <a:avLst/>
          </a:prstGeom>
          <a:noFill/>
          <a:ln w="38100">
            <a:solidFill>
              <a:srgbClr val="C00000"/>
            </a:solidFill>
            <a:miter lim="800000"/>
            <a:headEnd/>
            <a:tailEnd/>
          </a:ln>
        </p:spPr>
        <p:txBody>
          <a:bodyPr>
            <a:spAutoFit/>
          </a:bodyPr>
          <a:lstStyle/>
          <a:p>
            <a:pPr marL="457200" indent="-457200">
              <a:spcBef>
                <a:spcPct val="50000"/>
              </a:spcBef>
              <a:defRPr/>
            </a:pPr>
            <a:r>
              <a:rPr lang="en-US" sz="2600" u="sng" dirty="0">
                <a:solidFill>
                  <a:srgbClr val="C00000"/>
                </a:solidFill>
                <a:latin typeface="Comic Sans MS" pitchFamily="66" charset="0"/>
              </a:rPr>
              <a:t>Example</a:t>
            </a:r>
            <a:r>
              <a:rPr lang="en-US" sz="2600" dirty="0">
                <a:solidFill>
                  <a:srgbClr val="C00000"/>
                </a:solidFill>
                <a:latin typeface="Comic Sans MS" pitchFamily="66" charset="0"/>
              </a:rPr>
              <a:t>: </a:t>
            </a:r>
            <a:r>
              <a:rPr lang="en-US" sz="2600" dirty="0">
                <a:latin typeface="Comic Sans MS" pitchFamily="66" charset="0"/>
              </a:rPr>
              <a:t>A hand-held writing instrument comprising:</a:t>
            </a:r>
          </a:p>
          <a:p>
            <a:pPr lvl="1" indent="-457200">
              <a:spcBef>
                <a:spcPct val="50000"/>
              </a:spcBef>
              <a:defRPr/>
            </a:pPr>
            <a:r>
              <a:rPr lang="en-US" sz="2600" dirty="0" smtClean="0">
                <a:latin typeface="Comic Sans MS" pitchFamily="66" charset="0"/>
              </a:rPr>
              <a:t>	An </a:t>
            </a:r>
            <a:r>
              <a:rPr lang="en-US" sz="2600" dirty="0">
                <a:latin typeface="Comic Sans MS" pitchFamily="66" charset="0"/>
              </a:rPr>
              <a:t>elongated core-element means that will leave </a:t>
            </a:r>
            <a:r>
              <a:rPr lang="en-US" sz="2600" dirty="0" smtClean="0">
                <a:latin typeface="Comic Sans MS" pitchFamily="66" charset="0"/>
              </a:rPr>
              <a:t>a marking </a:t>
            </a:r>
            <a:r>
              <a:rPr lang="en-US" sz="2600" dirty="0">
                <a:latin typeface="Comic Sans MS" pitchFamily="66" charset="0"/>
              </a:rPr>
              <a:t>line if moved across paper or other similar surface </a:t>
            </a:r>
            <a:r>
              <a:rPr lang="en-US" sz="2600" dirty="0" smtClean="0">
                <a:latin typeface="Comic Sans MS" pitchFamily="66" charset="0"/>
              </a:rPr>
              <a:t>…</a:t>
            </a:r>
            <a:r>
              <a:rPr lang="en-US" sz="2400" dirty="0">
                <a:solidFill>
                  <a:srgbClr val="C00000"/>
                </a:solidFill>
                <a:latin typeface="Comic Sans MS" pitchFamily="66" charset="0"/>
              </a:rPr>
              <a:t>	</a:t>
            </a:r>
          </a:p>
        </p:txBody>
      </p:sp>
      <p:sp>
        <p:nvSpPr>
          <p:cNvPr id="2" name="Rectangle 1"/>
          <p:cNvSpPr/>
          <p:nvPr/>
        </p:nvSpPr>
        <p:spPr>
          <a:xfrm>
            <a:off x="152400" y="5156537"/>
            <a:ext cx="8839200" cy="1015663"/>
          </a:xfrm>
          <a:prstGeom prst="rect">
            <a:avLst/>
          </a:prstGeom>
        </p:spPr>
        <p:txBody>
          <a:bodyPr wrap="square">
            <a:spAutoFit/>
          </a:bodyPr>
          <a:lstStyle/>
          <a:p>
            <a:pPr marL="0" lvl="1" algn="ctr">
              <a:spcBef>
                <a:spcPct val="50000"/>
              </a:spcBef>
              <a:defRPr/>
            </a:pPr>
            <a:r>
              <a:rPr lang="en-US" sz="3000" b="1" dirty="0">
                <a:solidFill>
                  <a:schemeClr val="bg1">
                    <a:lumMod val="25000"/>
                  </a:schemeClr>
                </a:solidFill>
                <a:latin typeface="Comic Sans MS" pitchFamily="66" charset="0"/>
              </a:rPr>
              <a:t>This is a very broad claim which </a:t>
            </a:r>
            <a:r>
              <a:rPr lang="en-US" sz="3000" b="1" dirty="0" smtClean="0">
                <a:solidFill>
                  <a:schemeClr val="bg1">
                    <a:lumMod val="25000"/>
                  </a:schemeClr>
                </a:solidFill>
                <a:latin typeface="Comic Sans MS" pitchFamily="66" charset="0"/>
              </a:rPr>
              <a:t>could include </a:t>
            </a:r>
            <a:r>
              <a:rPr lang="en-US" sz="3000" b="1" dirty="0">
                <a:solidFill>
                  <a:schemeClr val="bg1">
                    <a:lumMod val="25000"/>
                  </a:schemeClr>
                </a:solidFill>
                <a:latin typeface="Comic Sans MS" pitchFamily="66" charset="0"/>
              </a:rPr>
              <a:t>any one of several </a:t>
            </a:r>
            <a:r>
              <a:rPr lang="en-US" sz="3000" b="1" dirty="0" smtClean="0">
                <a:solidFill>
                  <a:schemeClr val="bg1">
                    <a:lumMod val="25000"/>
                  </a:schemeClr>
                </a:solidFill>
                <a:latin typeface="Comic Sans MS" pitchFamily="66" charset="0"/>
              </a:rPr>
              <a:t>writing instruments</a:t>
            </a:r>
            <a:r>
              <a:rPr lang="en-US" sz="3000" b="1" dirty="0">
                <a:solidFill>
                  <a:schemeClr val="bg1">
                    <a:lumMod val="25000"/>
                  </a:schemeClr>
                </a:solidFill>
                <a:latin typeface="Comic Sans MS" pitchFamily="66" charset="0"/>
              </a:rPr>
              <a:t>.  </a:t>
            </a:r>
          </a:p>
        </p:txBody>
      </p:sp>
    </p:spTree>
    <p:extLst>
      <p:ext uri="{BB962C8B-B14F-4D97-AF65-F5344CB8AC3E}">
        <p14:creationId xmlns:p14="http://schemas.microsoft.com/office/powerpoint/2010/main" val="33789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877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877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228600" y="1600200"/>
            <a:ext cx="8763000" cy="3231654"/>
          </a:xfrm>
          <a:prstGeom prst="rect">
            <a:avLst/>
          </a:prstGeom>
          <a:noFill/>
          <a:ln w="9525">
            <a:noFill/>
            <a:miter lim="800000"/>
            <a:headEnd/>
            <a:tailEnd/>
          </a:ln>
        </p:spPr>
        <p:txBody>
          <a:bodyPr>
            <a:spAutoFit/>
          </a:bodyPr>
          <a:lstStyle/>
          <a:p>
            <a:pPr>
              <a:spcBef>
                <a:spcPct val="50000"/>
              </a:spcBef>
              <a:defRPr/>
            </a:pPr>
            <a:r>
              <a:rPr lang="en-US" sz="3400" dirty="0">
                <a:latin typeface="Comic Sans MS" pitchFamily="66" charset="0"/>
              </a:rPr>
              <a:t>“The Congress shall have power… to promote the progress of science and the useful arts, </a:t>
            </a:r>
            <a:r>
              <a:rPr lang="en-US" sz="3400" u="sng" dirty="0">
                <a:solidFill>
                  <a:srgbClr val="C00000"/>
                </a:solidFill>
                <a:latin typeface="Comic Sans MS" pitchFamily="66" charset="0"/>
              </a:rPr>
              <a:t>by securing for limited times </a:t>
            </a:r>
            <a:r>
              <a:rPr lang="en-US" sz="3400" dirty="0">
                <a:latin typeface="Comic Sans MS" pitchFamily="66" charset="0"/>
              </a:rPr>
              <a:t>to authors and inventors the exclusive right to their respective writings and discoveries …”</a:t>
            </a:r>
            <a:endParaRPr lang="en-US" sz="3400" u="sng" dirty="0">
              <a:latin typeface="Comic Sans MS" pitchFamily="66" charset="0"/>
            </a:endParaRPr>
          </a:p>
        </p:txBody>
      </p:sp>
      <p:sp>
        <p:nvSpPr>
          <p:cNvPr id="4" name="Text Box 5"/>
          <p:cNvSpPr txBox="1">
            <a:spLocks noChangeArrowheads="1"/>
          </p:cNvSpPr>
          <p:nvPr/>
        </p:nvSpPr>
        <p:spPr bwMode="auto">
          <a:xfrm>
            <a:off x="381000" y="152400"/>
            <a:ext cx="8534400" cy="1261884"/>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800" dirty="0">
                <a:solidFill>
                  <a:srgbClr val="FFFFFF"/>
                </a:solidFill>
                <a:latin typeface="Comic Sans MS" pitchFamily="66" charset="0"/>
              </a:rPr>
              <a:t>1787 - United States Constitution</a:t>
            </a:r>
          </a:p>
          <a:p>
            <a:pPr algn="ctr">
              <a:defRPr/>
            </a:pPr>
            <a:r>
              <a:rPr lang="en-US" sz="3800" dirty="0">
                <a:solidFill>
                  <a:srgbClr val="FFFFFF"/>
                </a:solidFill>
                <a:latin typeface="Comic Sans MS" pitchFamily="66" charset="0"/>
              </a:rPr>
              <a:t>Article 1, Section 8</a:t>
            </a:r>
          </a:p>
        </p:txBody>
      </p:sp>
      <p:sp>
        <p:nvSpPr>
          <p:cNvPr id="5" name="Oval 4"/>
          <p:cNvSpPr/>
          <p:nvPr/>
        </p:nvSpPr>
        <p:spPr bwMode="auto">
          <a:xfrm>
            <a:off x="228600" y="4876800"/>
            <a:ext cx="8686800" cy="16002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tabLst>
                <a:tab pos="60325" algn="l"/>
                <a:tab pos="396875" algn="l"/>
                <a:tab pos="457200" algn="l"/>
              </a:tabLst>
              <a:defRPr/>
            </a:pPr>
            <a:r>
              <a:rPr lang="en-US" sz="2400" dirty="0">
                <a:solidFill>
                  <a:srgbClr val="FFFFFF"/>
                </a:solidFill>
                <a:latin typeface="Comic Sans MS" pitchFamily="66" charset="0"/>
              </a:rPr>
              <a:t>W</a:t>
            </a:r>
            <a:r>
              <a:rPr lang="en-US" sz="2400" dirty="0" smtClean="0">
                <a:solidFill>
                  <a:srgbClr val="FFFFFF"/>
                </a:solidFill>
                <a:latin typeface="Comic Sans MS" pitchFamily="66" charset="0"/>
              </a:rPr>
              <a:t>hat constitutes</a:t>
            </a:r>
            <a:r>
              <a:rPr lang="en-US" sz="2400" dirty="0">
                <a:solidFill>
                  <a:srgbClr val="FFFFFF"/>
                </a:solidFill>
                <a:latin typeface="Comic Sans MS" pitchFamily="66" charset="0"/>
              </a:rPr>
              <a:t> </a:t>
            </a:r>
            <a:r>
              <a:rPr lang="en-US" sz="2400" dirty="0" smtClean="0">
                <a:solidFill>
                  <a:srgbClr val="FFFFFF"/>
                </a:solidFill>
                <a:latin typeface="Comic Sans MS" pitchFamily="66" charset="0"/>
              </a:rPr>
              <a:t>“limited times”, e.g.,  </a:t>
            </a:r>
            <a:r>
              <a:rPr lang="en-US" sz="2400" dirty="0">
                <a:solidFill>
                  <a:srgbClr val="FFFFFF"/>
                </a:solidFill>
                <a:latin typeface="Comic Sans MS" pitchFamily="66" charset="0"/>
              </a:rPr>
              <a:t>i</a:t>
            </a:r>
            <a:r>
              <a:rPr lang="en-US" sz="2400" dirty="0" smtClean="0">
                <a:solidFill>
                  <a:srgbClr val="FFFFFF"/>
                </a:solidFill>
                <a:latin typeface="Comic Sans MS" pitchFamily="66" charset="0"/>
              </a:rPr>
              <a:t>s 120 years of protection for some copyrights reasonable?</a:t>
            </a:r>
            <a:endParaRPr lang="en-US" sz="2400" u="sng" dirty="0">
              <a:solidFill>
                <a:srgbClr val="FFFFFF"/>
              </a:solidFill>
              <a:latin typeface="Comic Sans MS" pitchFamily="66" charset="0"/>
            </a:endParaRPr>
          </a:p>
        </p:txBody>
      </p:sp>
    </p:spTree>
    <p:extLst>
      <p:ext uri="{BB962C8B-B14F-4D97-AF65-F5344CB8AC3E}">
        <p14:creationId xmlns:p14="http://schemas.microsoft.com/office/powerpoint/2010/main" val="41206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152400" y="228600"/>
            <a:ext cx="8839200" cy="677108"/>
          </a:xfrm>
          <a:prstGeom prst="rect">
            <a:avLst/>
          </a:prstGeom>
          <a:solidFill>
            <a:srgbClr val="C00000"/>
          </a:solidFill>
          <a:ln w="38100">
            <a:solidFill>
              <a:schemeClr val="tx1"/>
            </a:solidFill>
            <a:miter lim="800000"/>
            <a:headEnd/>
            <a:tailEnd/>
          </a:ln>
        </p:spPr>
        <p:txBody>
          <a:bodyPr>
            <a:spAutoFit/>
          </a:bodyPr>
          <a:lstStyle/>
          <a:p>
            <a:pPr algn="ctr">
              <a:spcBef>
                <a:spcPct val="50000"/>
              </a:spcBef>
              <a:buClr>
                <a:schemeClr val="tx2"/>
              </a:buClr>
              <a:defRPr/>
            </a:pPr>
            <a:r>
              <a:rPr lang="en-US" sz="3800" dirty="0" smtClean="0">
                <a:solidFill>
                  <a:srgbClr val="FFFFFF"/>
                </a:solidFill>
                <a:latin typeface="Comic Sans MS" pitchFamily="66" charset="0"/>
              </a:rPr>
              <a:t>Techniques for Narrowing </a:t>
            </a:r>
            <a:r>
              <a:rPr lang="en-US" sz="3800" dirty="0">
                <a:solidFill>
                  <a:srgbClr val="FFFFFF"/>
                </a:solidFill>
                <a:latin typeface="Comic Sans MS" pitchFamily="66" charset="0"/>
              </a:rPr>
              <a:t>a Claim </a:t>
            </a:r>
            <a:endParaRPr lang="en-US" sz="3800" u="sng" dirty="0">
              <a:solidFill>
                <a:srgbClr val="FFFFFF"/>
              </a:solidFill>
              <a:latin typeface="Comic Sans MS" pitchFamily="66" charset="0"/>
            </a:endParaRPr>
          </a:p>
        </p:txBody>
      </p:sp>
      <p:sp>
        <p:nvSpPr>
          <p:cNvPr id="39939" name="Text Box 7"/>
          <p:cNvSpPr txBox="1">
            <a:spLocks noChangeArrowheads="1"/>
          </p:cNvSpPr>
          <p:nvPr/>
        </p:nvSpPr>
        <p:spPr bwMode="auto">
          <a:xfrm>
            <a:off x="0" y="1143000"/>
            <a:ext cx="9144000" cy="584200"/>
          </a:xfrm>
          <a:prstGeom prst="rect">
            <a:avLst/>
          </a:prstGeom>
          <a:noFill/>
          <a:ln w="9525">
            <a:noFill/>
            <a:miter lim="800000"/>
            <a:headEnd/>
            <a:tailEnd/>
          </a:ln>
        </p:spPr>
        <p:txBody>
          <a:bodyPr>
            <a:spAutoFit/>
          </a:bodyPr>
          <a:lstStyle/>
          <a:p>
            <a:pPr marL="403225" indent="-288925" algn="ctr">
              <a:spcBef>
                <a:spcPct val="50000"/>
              </a:spcBef>
              <a:buClr>
                <a:schemeClr val="tx2"/>
              </a:buClr>
            </a:pPr>
            <a:r>
              <a:rPr lang="en-US" sz="3200" b="1">
                <a:latin typeface="Times New Roman" pitchFamily="18" charset="0"/>
              </a:rPr>
              <a:t>	</a:t>
            </a:r>
            <a:endParaRPr lang="en-US" sz="3000">
              <a:latin typeface="Comic Sans MS" pitchFamily="66" charset="0"/>
            </a:endParaRPr>
          </a:p>
        </p:txBody>
      </p:sp>
      <p:sp>
        <p:nvSpPr>
          <p:cNvPr id="928776" name="Text Box 8"/>
          <p:cNvSpPr txBox="1">
            <a:spLocks noChangeArrowheads="1"/>
          </p:cNvSpPr>
          <p:nvPr/>
        </p:nvSpPr>
        <p:spPr bwMode="auto">
          <a:xfrm>
            <a:off x="-76200" y="1371600"/>
            <a:ext cx="9220200" cy="584775"/>
          </a:xfrm>
          <a:prstGeom prst="rect">
            <a:avLst/>
          </a:prstGeom>
          <a:noFill/>
          <a:ln w="9525">
            <a:noFill/>
            <a:miter lim="800000"/>
            <a:headEnd/>
            <a:tailEnd/>
          </a:ln>
        </p:spPr>
        <p:txBody>
          <a:bodyPr wrap="square">
            <a:spAutoFit/>
          </a:bodyPr>
          <a:lstStyle/>
          <a:p>
            <a:pPr marL="457200" indent="-457200" algn="ctr">
              <a:spcBef>
                <a:spcPct val="50000"/>
              </a:spcBef>
              <a:defRPr/>
            </a:pPr>
            <a:r>
              <a:rPr lang="en-US" sz="2400" dirty="0">
                <a:latin typeface="Comic Sans MS" pitchFamily="66" charset="0"/>
              </a:rPr>
              <a:t>  </a:t>
            </a:r>
            <a:r>
              <a:rPr lang="en-US" sz="3200" dirty="0">
                <a:latin typeface="Comic Sans MS" pitchFamily="66" charset="0"/>
              </a:rPr>
              <a:t>A</a:t>
            </a:r>
            <a:r>
              <a:rPr lang="en-US" sz="3200" dirty="0" smtClean="0">
                <a:latin typeface="Comic Sans MS" pitchFamily="66" charset="0"/>
              </a:rPr>
              <a:t> </a:t>
            </a:r>
            <a:r>
              <a:rPr lang="en-US" sz="3200" dirty="0">
                <a:latin typeface="Comic Sans MS" pitchFamily="66" charset="0"/>
              </a:rPr>
              <a:t>claim can be narrowed by </a:t>
            </a:r>
            <a:r>
              <a:rPr lang="en-US" sz="3200" dirty="0" smtClean="0">
                <a:latin typeface="Comic Sans MS" pitchFamily="66" charset="0"/>
              </a:rPr>
              <a:t>adding qualifiers</a:t>
            </a:r>
          </a:p>
        </p:txBody>
      </p:sp>
      <p:sp>
        <p:nvSpPr>
          <p:cNvPr id="2" name="Rectangle 1"/>
          <p:cNvSpPr/>
          <p:nvPr/>
        </p:nvSpPr>
        <p:spPr>
          <a:xfrm>
            <a:off x="0" y="4937760"/>
            <a:ext cx="8763000" cy="1477328"/>
          </a:xfrm>
          <a:prstGeom prst="rect">
            <a:avLst/>
          </a:prstGeom>
        </p:spPr>
        <p:txBody>
          <a:bodyPr wrap="square">
            <a:spAutoFit/>
          </a:bodyPr>
          <a:lstStyle/>
          <a:p>
            <a:pPr lvl="1" indent="-457200" algn="ctr">
              <a:spcBef>
                <a:spcPct val="50000"/>
              </a:spcBef>
              <a:defRPr/>
            </a:pPr>
            <a:r>
              <a:rPr lang="en-US" sz="3000" b="1" dirty="0">
                <a:solidFill>
                  <a:schemeClr val="bg1">
                    <a:lumMod val="25000"/>
                  </a:schemeClr>
                </a:solidFill>
                <a:latin typeface="Comic Sans MS" pitchFamily="66" charset="0"/>
              </a:rPr>
              <a:t>The claim no longer includes </a:t>
            </a:r>
            <a:r>
              <a:rPr lang="en-US" sz="3000" b="1" dirty="0" smtClean="0">
                <a:solidFill>
                  <a:schemeClr val="bg1">
                    <a:lumMod val="25000"/>
                  </a:schemeClr>
                </a:solidFill>
                <a:latin typeface="Comic Sans MS" pitchFamily="66" charset="0"/>
              </a:rPr>
              <a:t>pencils, but several types of pens (ball-point, fountain pen) could be included! </a:t>
            </a:r>
            <a:endParaRPr lang="en-US" sz="3000" b="1" dirty="0">
              <a:solidFill>
                <a:srgbClr val="C00000"/>
              </a:solidFill>
              <a:latin typeface="Comic Sans MS" pitchFamily="66" charset="0"/>
            </a:endParaRPr>
          </a:p>
        </p:txBody>
      </p:sp>
      <p:sp>
        <p:nvSpPr>
          <p:cNvPr id="6" name="Text Box 8"/>
          <p:cNvSpPr txBox="1">
            <a:spLocks noChangeArrowheads="1"/>
          </p:cNvSpPr>
          <p:nvPr/>
        </p:nvSpPr>
        <p:spPr bwMode="auto">
          <a:xfrm>
            <a:off x="228600" y="2438400"/>
            <a:ext cx="8686800" cy="2292935"/>
          </a:xfrm>
          <a:prstGeom prst="rect">
            <a:avLst/>
          </a:prstGeom>
          <a:noFill/>
          <a:ln w="38100">
            <a:solidFill>
              <a:srgbClr val="C00000"/>
            </a:solidFill>
            <a:miter lim="800000"/>
            <a:headEnd/>
            <a:tailEnd/>
          </a:ln>
        </p:spPr>
        <p:txBody>
          <a:bodyPr>
            <a:spAutoFit/>
          </a:bodyPr>
          <a:lstStyle/>
          <a:p>
            <a:pPr marL="457200" indent="-457200">
              <a:spcBef>
                <a:spcPct val="50000"/>
              </a:spcBef>
              <a:defRPr/>
            </a:pPr>
            <a:r>
              <a:rPr lang="en-US" sz="2600" u="sng" dirty="0">
                <a:solidFill>
                  <a:srgbClr val="C00000"/>
                </a:solidFill>
                <a:latin typeface="Comic Sans MS" pitchFamily="66" charset="0"/>
              </a:rPr>
              <a:t>Example</a:t>
            </a:r>
            <a:r>
              <a:rPr lang="en-US" sz="2600" dirty="0">
                <a:solidFill>
                  <a:srgbClr val="C00000"/>
                </a:solidFill>
                <a:latin typeface="Comic Sans MS" pitchFamily="66" charset="0"/>
              </a:rPr>
              <a:t>: </a:t>
            </a:r>
            <a:r>
              <a:rPr lang="en-US" sz="2600" dirty="0">
                <a:latin typeface="Comic Sans MS" pitchFamily="66" charset="0"/>
              </a:rPr>
              <a:t>A hand-held writing instrument comprising:</a:t>
            </a:r>
          </a:p>
          <a:p>
            <a:pPr lvl="1" indent="-457200">
              <a:spcBef>
                <a:spcPct val="50000"/>
              </a:spcBef>
              <a:defRPr/>
            </a:pPr>
            <a:r>
              <a:rPr lang="en-US" sz="2600" dirty="0" smtClean="0">
                <a:latin typeface="Comic Sans MS" pitchFamily="66" charset="0"/>
              </a:rPr>
              <a:t>	An </a:t>
            </a:r>
            <a:r>
              <a:rPr lang="en-US" sz="2600" dirty="0">
                <a:latin typeface="Comic Sans MS" pitchFamily="66" charset="0"/>
              </a:rPr>
              <a:t>elongated core-element means that will leave </a:t>
            </a:r>
            <a:r>
              <a:rPr lang="en-US" sz="2600" dirty="0" smtClean="0">
                <a:latin typeface="Comic Sans MS" pitchFamily="66" charset="0"/>
              </a:rPr>
              <a:t>a marking </a:t>
            </a:r>
            <a:r>
              <a:rPr lang="en-US" sz="2600" dirty="0">
                <a:latin typeface="Comic Sans MS" pitchFamily="66" charset="0"/>
              </a:rPr>
              <a:t>line if moved across paper or other similar </a:t>
            </a:r>
            <a:r>
              <a:rPr lang="en-US" sz="2600" dirty="0" smtClean="0">
                <a:latin typeface="Comic Sans MS" pitchFamily="66" charset="0"/>
              </a:rPr>
              <a:t>surface </a:t>
            </a:r>
            <a:r>
              <a:rPr lang="en-US" sz="2600" dirty="0">
                <a:solidFill>
                  <a:srgbClr val="C00000"/>
                </a:solidFill>
                <a:latin typeface="Comic Sans MS" pitchFamily="66" charset="0"/>
              </a:rPr>
              <a:t>and the material used to make the line is </a:t>
            </a:r>
            <a:r>
              <a:rPr lang="en-US" sz="2600" dirty="0" smtClean="0">
                <a:solidFill>
                  <a:srgbClr val="C00000"/>
                </a:solidFill>
                <a:latin typeface="Comic Sans MS" pitchFamily="66" charset="0"/>
              </a:rPr>
              <a:t>ink. </a:t>
            </a:r>
            <a:r>
              <a:rPr lang="en-US" sz="2600" dirty="0">
                <a:solidFill>
                  <a:srgbClr val="C00000"/>
                </a:solidFill>
                <a:latin typeface="Comic Sans MS" pitchFamily="66" charset="0"/>
              </a:rPr>
              <a:t>	</a:t>
            </a:r>
          </a:p>
        </p:txBody>
      </p:sp>
    </p:spTree>
    <p:extLst>
      <p:ext uri="{BB962C8B-B14F-4D97-AF65-F5344CB8AC3E}">
        <p14:creationId xmlns:p14="http://schemas.microsoft.com/office/powerpoint/2010/main" val="69445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304800" y="228600"/>
            <a:ext cx="84582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smtClean="0">
                <a:solidFill>
                  <a:srgbClr val="FFFFFF"/>
                </a:solidFill>
                <a:latin typeface="Comic Sans MS" pitchFamily="66" charset="0"/>
              </a:rPr>
              <a:t>“Defining </a:t>
            </a:r>
            <a:r>
              <a:rPr lang="en-US" sz="3800" dirty="0" err="1" smtClean="0">
                <a:solidFill>
                  <a:srgbClr val="FFFFFF"/>
                </a:solidFill>
                <a:latin typeface="Comic Sans MS" pitchFamily="66" charset="0"/>
              </a:rPr>
              <a:t>Inventorship</a:t>
            </a:r>
            <a:r>
              <a:rPr lang="en-US" sz="3800" dirty="0" smtClean="0">
                <a:solidFill>
                  <a:srgbClr val="FFFFFF"/>
                </a:solidFill>
                <a:latin typeface="Comic Sans MS" pitchFamily="66" charset="0"/>
              </a:rPr>
              <a:t>”</a:t>
            </a:r>
            <a:endParaRPr lang="en-US" sz="3800" u="sng" dirty="0">
              <a:solidFill>
                <a:srgbClr val="C00000"/>
              </a:solidFill>
              <a:latin typeface="Comic Sans MS" pitchFamily="66" charset="0"/>
            </a:endParaRPr>
          </a:p>
        </p:txBody>
      </p:sp>
      <p:sp>
        <p:nvSpPr>
          <p:cNvPr id="861193" name="Text Box 9"/>
          <p:cNvSpPr txBox="1">
            <a:spLocks noChangeArrowheads="1"/>
          </p:cNvSpPr>
          <p:nvPr/>
        </p:nvSpPr>
        <p:spPr bwMode="auto">
          <a:xfrm>
            <a:off x="0" y="1066800"/>
            <a:ext cx="9067800" cy="6909584"/>
          </a:xfrm>
          <a:prstGeom prst="rect">
            <a:avLst/>
          </a:prstGeom>
          <a:noFill/>
          <a:ln w="9525">
            <a:noFill/>
            <a:miter lim="800000"/>
            <a:headEnd/>
            <a:tailEnd/>
          </a:ln>
        </p:spPr>
        <p:txBody>
          <a:bodyPr>
            <a:spAutoFit/>
          </a:bodyPr>
          <a:lstStyle/>
          <a:p>
            <a:pPr marL="576262" lvl="1">
              <a:spcBef>
                <a:spcPct val="50000"/>
              </a:spcBef>
              <a:buClr>
                <a:srgbClr val="C00000"/>
              </a:buClr>
              <a:defRPr/>
            </a:pPr>
            <a:r>
              <a:rPr lang="en-US" sz="2800" dirty="0" smtClean="0">
                <a:latin typeface="Comic Sans MS" pitchFamily="66" charset="0"/>
              </a:rPr>
              <a:t>It is </a:t>
            </a:r>
            <a:r>
              <a:rPr lang="en-US" sz="2800" dirty="0">
                <a:latin typeface="Comic Sans MS" pitchFamily="66" charset="0"/>
              </a:rPr>
              <a:t>a </a:t>
            </a:r>
            <a:r>
              <a:rPr lang="en-US" sz="2800" dirty="0">
                <a:solidFill>
                  <a:srgbClr val="C00000"/>
                </a:solidFill>
                <a:latin typeface="Comic Sans MS" pitchFamily="66" charset="0"/>
              </a:rPr>
              <a:t>“</a:t>
            </a:r>
            <a:r>
              <a:rPr lang="en-US" sz="2800" u="sng" dirty="0">
                <a:solidFill>
                  <a:srgbClr val="C00000"/>
                </a:solidFill>
                <a:latin typeface="Comic Sans MS" pitchFamily="66" charset="0"/>
              </a:rPr>
              <a:t>fact </a:t>
            </a:r>
            <a:r>
              <a:rPr lang="en-US" sz="2800" u="sng" dirty="0" smtClean="0">
                <a:solidFill>
                  <a:srgbClr val="C00000"/>
                </a:solidFill>
                <a:latin typeface="Comic Sans MS" pitchFamily="66" charset="0"/>
              </a:rPr>
              <a:t>driven</a:t>
            </a:r>
            <a:r>
              <a:rPr lang="en-US" sz="2800" dirty="0" smtClean="0">
                <a:solidFill>
                  <a:srgbClr val="C00000"/>
                </a:solidFill>
                <a:latin typeface="Comic Sans MS" pitchFamily="66" charset="0"/>
              </a:rPr>
              <a:t>” </a:t>
            </a:r>
            <a:r>
              <a:rPr lang="en-US" sz="2800" dirty="0" smtClean="0">
                <a:latin typeface="Comic Sans MS" pitchFamily="66" charset="0"/>
              </a:rPr>
              <a:t>process </a:t>
            </a:r>
            <a:r>
              <a:rPr lang="en-US" sz="2800" dirty="0">
                <a:latin typeface="Comic Sans MS" pitchFamily="66" charset="0"/>
              </a:rPr>
              <a:t>guided by </a:t>
            </a:r>
            <a:r>
              <a:rPr lang="en-US" sz="2800" dirty="0" smtClean="0">
                <a:latin typeface="Comic Sans MS" pitchFamily="66" charset="0"/>
              </a:rPr>
              <a:t>two well-established and inter-connected legal concepts: intellectual domination and conception.</a:t>
            </a:r>
            <a:endParaRPr lang="en-US" sz="2800" dirty="0">
              <a:latin typeface="Comic Sans MS" pitchFamily="66" charset="0"/>
            </a:endParaRPr>
          </a:p>
          <a:p>
            <a:pPr marL="1090612" lvl="1" indent="-514350">
              <a:spcBef>
                <a:spcPct val="50000"/>
              </a:spcBef>
              <a:buClr>
                <a:schemeClr val="tx1"/>
              </a:buClr>
              <a:buFont typeface="+mj-lt"/>
              <a:buAutoNum type="arabicPeriod"/>
              <a:defRPr/>
            </a:pPr>
            <a:r>
              <a:rPr lang="en-US" sz="2800" dirty="0" smtClean="0">
                <a:latin typeface="Comic Sans MS" pitchFamily="66" charset="0"/>
              </a:rPr>
              <a:t>U.S. case law emphasizes the importance of inventors having </a:t>
            </a:r>
            <a:r>
              <a:rPr lang="en-US" sz="2800" dirty="0" smtClean="0">
                <a:solidFill>
                  <a:srgbClr val="C00000"/>
                </a:solidFill>
                <a:latin typeface="Comic Sans MS" pitchFamily="66" charset="0"/>
              </a:rPr>
              <a:t>“</a:t>
            </a:r>
            <a:r>
              <a:rPr lang="en-US" sz="2800" u="sng" dirty="0" smtClean="0">
                <a:solidFill>
                  <a:srgbClr val="C00000"/>
                </a:solidFill>
                <a:latin typeface="Comic Sans MS" pitchFamily="66" charset="0"/>
              </a:rPr>
              <a:t>intellectual </a:t>
            </a:r>
            <a:r>
              <a:rPr lang="en-US" sz="2800" u="sng" dirty="0">
                <a:solidFill>
                  <a:srgbClr val="C00000"/>
                </a:solidFill>
                <a:latin typeface="Comic Sans MS" pitchFamily="66" charset="0"/>
              </a:rPr>
              <a:t>domination</a:t>
            </a:r>
            <a:r>
              <a:rPr lang="en-US" sz="2800" dirty="0">
                <a:solidFill>
                  <a:srgbClr val="C00000"/>
                </a:solidFill>
                <a:latin typeface="Comic Sans MS" pitchFamily="66" charset="0"/>
              </a:rPr>
              <a:t>” </a:t>
            </a:r>
            <a:r>
              <a:rPr lang="en-US" sz="2800" dirty="0">
                <a:latin typeface="Comic Sans MS" pitchFamily="66" charset="0"/>
              </a:rPr>
              <a:t>over the inventive process (or a portion of it, i.e., at least one claim).</a:t>
            </a:r>
          </a:p>
          <a:p>
            <a:pPr marL="1090612" lvl="1" indent="-514350">
              <a:spcBef>
                <a:spcPct val="50000"/>
              </a:spcBef>
              <a:buClr>
                <a:schemeClr val="tx1"/>
              </a:buClr>
              <a:buFont typeface="+mj-lt"/>
              <a:buAutoNum type="arabicPeriod"/>
              <a:defRPr/>
            </a:pPr>
            <a:r>
              <a:rPr lang="en-US" sz="2800" dirty="0" smtClean="0">
                <a:latin typeface="Comic Sans MS" pitchFamily="66" charset="0"/>
              </a:rPr>
              <a:t>To </a:t>
            </a:r>
            <a:r>
              <a:rPr lang="en-US" sz="2800" dirty="0">
                <a:latin typeface="Comic Sans MS" pitchFamily="66" charset="0"/>
              </a:rPr>
              <a:t>be an inventor, one must have contributed to the </a:t>
            </a:r>
            <a:r>
              <a:rPr lang="en-US" sz="2800" dirty="0">
                <a:solidFill>
                  <a:srgbClr val="C00000"/>
                </a:solidFill>
                <a:latin typeface="Comic Sans MS" pitchFamily="66" charset="0"/>
              </a:rPr>
              <a:t>“</a:t>
            </a:r>
            <a:r>
              <a:rPr lang="en-US" sz="2800" u="sng" dirty="0" smtClean="0">
                <a:solidFill>
                  <a:srgbClr val="C00000"/>
                </a:solidFill>
                <a:latin typeface="Comic Sans MS" pitchFamily="66" charset="0"/>
              </a:rPr>
              <a:t>conception</a:t>
            </a:r>
            <a:r>
              <a:rPr lang="en-US" sz="2800" dirty="0" smtClean="0">
                <a:solidFill>
                  <a:srgbClr val="C00000"/>
                </a:solidFill>
                <a:latin typeface="Comic Sans MS" pitchFamily="66" charset="0"/>
              </a:rPr>
              <a:t>” </a:t>
            </a:r>
            <a:r>
              <a:rPr lang="en-US" sz="2800" dirty="0" smtClean="0">
                <a:latin typeface="Comic Sans MS" pitchFamily="66" charset="0"/>
              </a:rPr>
              <a:t>of </a:t>
            </a:r>
            <a:r>
              <a:rPr lang="en-US" sz="2800" dirty="0">
                <a:latin typeface="Comic Sans MS" pitchFamily="66" charset="0"/>
              </a:rPr>
              <a:t>the invention as set forth in at least one </a:t>
            </a:r>
            <a:r>
              <a:rPr lang="en-US" sz="2800" dirty="0" smtClean="0">
                <a:latin typeface="Comic Sans MS" pitchFamily="66" charset="0"/>
              </a:rPr>
              <a:t>claim.</a:t>
            </a:r>
            <a:endParaRPr lang="en-US" sz="2800" dirty="0">
              <a:latin typeface="Comic Sans MS" pitchFamily="66" charset="0"/>
            </a:endParaRPr>
          </a:p>
          <a:p>
            <a:pPr marL="1033462" lvl="1" indent="-457200">
              <a:spcBef>
                <a:spcPct val="50000"/>
              </a:spcBef>
              <a:buClr>
                <a:srgbClr val="C00000"/>
              </a:buClr>
              <a:buFont typeface="Wingdings" pitchFamily="2" charset="2"/>
              <a:buChar char="§"/>
              <a:defRPr/>
            </a:pPr>
            <a:endParaRPr lang="en-US" sz="3000" b="1" i="1" dirty="0">
              <a:latin typeface="Times New Roman" pitchFamily="18" charset="0"/>
            </a:endParaRPr>
          </a:p>
          <a:p>
            <a:pPr marL="1033462" lvl="1" indent="-457200">
              <a:spcBef>
                <a:spcPct val="50000"/>
              </a:spcBef>
              <a:buClr>
                <a:srgbClr val="C00000"/>
              </a:buClr>
              <a:buFont typeface="Wingdings" pitchFamily="2" charset="2"/>
              <a:buChar char="§"/>
              <a:defRPr/>
            </a:pPr>
            <a:endParaRPr lang="en-US" sz="3000" b="1" i="1" dirty="0">
              <a:latin typeface="Times New Roman" pitchFamily="18" charset="0"/>
            </a:endParaRPr>
          </a:p>
          <a:p>
            <a:pPr marL="1033462" lvl="1" indent="-457200">
              <a:spcBef>
                <a:spcPct val="50000"/>
              </a:spcBef>
              <a:buClr>
                <a:srgbClr val="C00000"/>
              </a:buClr>
              <a:buFont typeface="Wingdings" pitchFamily="2" charset="2"/>
              <a:buChar char="§"/>
              <a:defRPr/>
            </a:pPr>
            <a:endParaRPr lang="en-US" sz="3000" b="1" i="1" dirty="0">
              <a:latin typeface="Times New Roman" pitchFamily="18" charset="0"/>
            </a:endParaRPr>
          </a:p>
        </p:txBody>
      </p:sp>
    </p:spTree>
    <p:extLst>
      <p:ext uri="{BB962C8B-B14F-4D97-AF65-F5344CB8AC3E}">
        <p14:creationId xmlns:p14="http://schemas.microsoft.com/office/powerpoint/2010/main" val="26313846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93" name="Text Box 9"/>
          <p:cNvSpPr txBox="1">
            <a:spLocks noChangeArrowheads="1"/>
          </p:cNvSpPr>
          <p:nvPr/>
        </p:nvSpPr>
        <p:spPr bwMode="auto">
          <a:xfrm>
            <a:off x="0" y="762000"/>
            <a:ext cx="8991600" cy="5909310"/>
          </a:xfrm>
          <a:prstGeom prst="rect">
            <a:avLst/>
          </a:prstGeom>
          <a:noFill/>
          <a:ln w="9525">
            <a:noFill/>
            <a:miter lim="800000"/>
            <a:headEnd/>
            <a:tailEnd/>
          </a:ln>
        </p:spPr>
        <p:txBody>
          <a:bodyPr wrap="square">
            <a:spAutoFit/>
          </a:bodyPr>
          <a:lstStyle/>
          <a:p>
            <a:pPr marL="920750" lvl="1" indent="-344488">
              <a:spcBef>
                <a:spcPct val="50000"/>
              </a:spcBef>
              <a:buClr>
                <a:srgbClr val="C00000"/>
              </a:buClr>
              <a:buFont typeface="Wingdings" pitchFamily="2" charset="2"/>
              <a:buChar char="§"/>
              <a:defRPr/>
            </a:pPr>
            <a:r>
              <a:rPr lang="en-US" sz="3000" dirty="0">
                <a:solidFill>
                  <a:srgbClr val="C00000"/>
                </a:solidFill>
                <a:latin typeface="Comic Sans MS" pitchFamily="66" charset="0"/>
              </a:rPr>
              <a:t>“</a:t>
            </a:r>
            <a:r>
              <a:rPr lang="en-US" sz="3000" u="sng" dirty="0">
                <a:solidFill>
                  <a:srgbClr val="C00000"/>
                </a:solidFill>
                <a:latin typeface="Comic Sans MS" pitchFamily="66" charset="0"/>
              </a:rPr>
              <a:t>Conception</a:t>
            </a:r>
            <a:r>
              <a:rPr lang="en-US" sz="3000" dirty="0">
                <a:solidFill>
                  <a:srgbClr val="C00000"/>
                </a:solidFill>
                <a:latin typeface="Comic Sans MS" pitchFamily="66" charset="0"/>
              </a:rPr>
              <a:t>” </a:t>
            </a:r>
            <a:r>
              <a:rPr lang="en-US" sz="3000" dirty="0">
                <a:latin typeface="Comic Sans MS" pitchFamily="66" charset="0"/>
              </a:rPr>
              <a:t>is the formation in the mind of the inventor of a </a:t>
            </a:r>
            <a:r>
              <a:rPr lang="en-US" sz="3000" u="sng" dirty="0">
                <a:latin typeface="Comic Sans MS" pitchFamily="66" charset="0"/>
              </a:rPr>
              <a:t>definite and permanent</a:t>
            </a:r>
            <a:r>
              <a:rPr lang="en-US" sz="3000" dirty="0">
                <a:latin typeface="Comic Sans MS" pitchFamily="66" charset="0"/>
              </a:rPr>
              <a:t> idea of the invention as it is later applied in </a:t>
            </a:r>
            <a:r>
              <a:rPr lang="en-US" sz="3000" dirty="0" smtClean="0">
                <a:latin typeface="Comic Sans MS" pitchFamily="66" charset="0"/>
              </a:rPr>
              <a:t>practice.</a:t>
            </a:r>
            <a:endParaRPr lang="en-US" sz="3000" dirty="0">
              <a:latin typeface="Comic Sans MS" pitchFamily="66" charset="0"/>
            </a:endParaRPr>
          </a:p>
          <a:p>
            <a:pPr marL="920750" lvl="1" indent="-344488">
              <a:spcBef>
                <a:spcPct val="50000"/>
              </a:spcBef>
              <a:buClr>
                <a:srgbClr val="C00000"/>
              </a:buClr>
              <a:buFont typeface="Wingdings" pitchFamily="2" charset="2"/>
              <a:buChar char="§"/>
              <a:defRPr/>
            </a:pPr>
            <a:r>
              <a:rPr lang="en-US" sz="3000" dirty="0">
                <a:latin typeface="Comic Sans MS" pitchFamily="66" charset="0"/>
              </a:rPr>
              <a:t>An idea is sufficiently </a:t>
            </a:r>
            <a:r>
              <a:rPr lang="en-US" sz="3000" u="sng" dirty="0">
                <a:latin typeface="Comic Sans MS" pitchFamily="66" charset="0"/>
              </a:rPr>
              <a:t>definite and permanent</a:t>
            </a:r>
            <a:r>
              <a:rPr lang="en-US" sz="3000" dirty="0">
                <a:latin typeface="Comic Sans MS" pitchFamily="66" charset="0"/>
              </a:rPr>
              <a:t> when only ordinary skill is necessary to reduce it to </a:t>
            </a:r>
            <a:r>
              <a:rPr lang="en-US" sz="3000" dirty="0" smtClean="0">
                <a:latin typeface="Comic Sans MS" pitchFamily="66" charset="0"/>
              </a:rPr>
              <a:t>practice.</a:t>
            </a:r>
            <a:endParaRPr lang="en-US" sz="3000" dirty="0">
              <a:latin typeface="Comic Sans MS" pitchFamily="66" charset="0"/>
            </a:endParaRPr>
          </a:p>
          <a:p>
            <a:pPr marL="920750" lvl="1" indent="-344488">
              <a:spcBef>
                <a:spcPct val="50000"/>
              </a:spcBef>
              <a:buClr>
                <a:srgbClr val="C00000"/>
              </a:buClr>
              <a:buFont typeface="Wingdings" pitchFamily="2" charset="2"/>
              <a:buChar char="§"/>
              <a:defRPr/>
            </a:pPr>
            <a:r>
              <a:rPr lang="en-US" sz="3000" dirty="0">
                <a:latin typeface="Comic Sans MS" pitchFamily="66" charset="0"/>
              </a:rPr>
              <a:t>The act of reducing the invention to practice does not constitute an inventive </a:t>
            </a:r>
            <a:r>
              <a:rPr lang="en-US" sz="3000" dirty="0" smtClean="0">
                <a:latin typeface="Comic Sans MS" pitchFamily="66" charset="0"/>
              </a:rPr>
              <a:t>contribution.</a:t>
            </a:r>
            <a:endParaRPr lang="en-US" sz="3000" dirty="0">
              <a:latin typeface="Comic Sans MS" pitchFamily="66" charset="0"/>
            </a:endParaRPr>
          </a:p>
          <a:p>
            <a:pPr marL="920750" lvl="1" indent="-344488">
              <a:spcBef>
                <a:spcPct val="50000"/>
              </a:spcBef>
              <a:buClr>
                <a:srgbClr val="C00000"/>
              </a:buClr>
              <a:defRPr/>
            </a:pPr>
            <a:endParaRPr lang="en-US" sz="3200" b="1" i="1" dirty="0">
              <a:latin typeface="Times New Roman" pitchFamily="18" charset="0"/>
            </a:endParaRPr>
          </a:p>
        </p:txBody>
      </p:sp>
    </p:spTree>
    <p:extLst>
      <p:ext uri="{BB962C8B-B14F-4D97-AF65-F5344CB8AC3E}">
        <p14:creationId xmlns:p14="http://schemas.microsoft.com/office/powerpoint/2010/main" val="1553746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611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11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11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304800" y="152400"/>
            <a:ext cx="8610600" cy="1200329"/>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600" dirty="0">
                <a:solidFill>
                  <a:srgbClr val="FFFFFF"/>
                </a:solidFill>
                <a:latin typeface="Comic Sans MS" pitchFamily="66" charset="0"/>
              </a:rPr>
              <a:t>How </a:t>
            </a:r>
            <a:r>
              <a:rPr lang="en-US" sz="3600" dirty="0" smtClean="0">
                <a:solidFill>
                  <a:srgbClr val="FFFFFF"/>
                </a:solidFill>
                <a:latin typeface="Comic Sans MS" pitchFamily="66" charset="0"/>
              </a:rPr>
              <a:t>do the rules of </a:t>
            </a:r>
            <a:r>
              <a:rPr lang="en-US" sz="3600" dirty="0" err="1" smtClean="0">
                <a:solidFill>
                  <a:srgbClr val="FFFFFF"/>
                </a:solidFill>
                <a:latin typeface="Comic Sans MS" pitchFamily="66" charset="0"/>
              </a:rPr>
              <a:t>inventorship</a:t>
            </a:r>
            <a:r>
              <a:rPr lang="en-US" sz="3600" dirty="0" smtClean="0">
                <a:solidFill>
                  <a:srgbClr val="FFFFFF"/>
                </a:solidFill>
                <a:latin typeface="Comic Sans MS" pitchFamily="66" charset="0"/>
              </a:rPr>
              <a:t> apply to inventions with multiple inventors?</a:t>
            </a:r>
            <a:endParaRPr lang="en-US" sz="3600" u="sng" dirty="0">
              <a:solidFill>
                <a:srgbClr val="FFFFFF"/>
              </a:solidFill>
              <a:latin typeface="Comic Sans MS" pitchFamily="66" charset="0"/>
            </a:endParaRPr>
          </a:p>
        </p:txBody>
      </p:sp>
      <p:sp>
        <p:nvSpPr>
          <p:cNvPr id="861193" name="Text Box 9"/>
          <p:cNvSpPr txBox="1">
            <a:spLocks noChangeArrowheads="1"/>
          </p:cNvSpPr>
          <p:nvPr/>
        </p:nvSpPr>
        <p:spPr bwMode="auto">
          <a:xfrm>
            <a:off x="0" y="1632496"/>
            <a:ext cx="8763000" cy="4585871"/>
          </a:xfrm>
          <a:prstGeom prst="rect">
            <a:avLst/>
          </a:prstGeom>
          <a:noFill/>
          <a:ln w="9525">
            <a:noFill/>
            <a:miter lim="800000"/>
            <a:headEnd/>
            <a:tailEnd/>
          </a:ln>
        </p:spPr>
        <p:txBody>
          <a:bodyPr>
            <a:spAutoFit/>
          </a:bodyPr>
          <a:lstStyle/>
          <a:p>
            <a:pPr marL="920750" lvl="1" indent="-344488">
              <a:spcBef>
                <a:spcPct val="50000"/>
              </a:spcBef>
              <a:buClr>
                <a:srgbClr val="C00000"/>
              </a:buClr>
              <a:buFont typeface="Wingdings" pitchFamily="2" charset="2"/>
              <a:buChar char="§"/>
              <a:defRPr/>
            </a:pPr>
            <a:r>
              <a:rPr lang="en-US" sz="2800" dirty="0" smtClean="0">
                <a:latin typeface="Comic Sans MS" pitchFamily="66" charset="0"/>
              </a:rPr>
              <a:t>The </a:t>
            </a:r>
            <a:r>
              <a:rPr lang="en-US" sz="2800" dirty="0">
                <a:latin typeface="Comic Sans MS" pitchFamily="66" charset="0"/>
              </a:rPr>
              <a:t>contribution </a:t>
            </a:r>
            <a:r>
              <a:rPr lang="en-US" sz="2800" dirty="0" smtClean="0">
                <a:latin typeface="Comic Sans MS" pitchFamily="66" charset="0"/>
              </a:rPr>
              <a:t>of each inventor need not:</a:t>
            </a:r>
          </a:p>
          <a:p>
            <a:pPr marL="1377950" lvl="2" indent="-344488">
              <a:spcBef>
                <a:spcPct val="50000"/>
              </a:spcBef>
              <a:buClr>
                <a:srgbClr val="C00000"/>
              </a:buClr>
              <a:buFont typeface="Wingdings" pitchFamily="2" charset="2"/>
              <a:buChar char="§"/>
              <a:defRPr/>
            </a:pPr>
            <a:r>
              <a:rPr lang="en-US" sz="3000" dirty="0" smtClean="0">
                <a:latin typeface="Comic Sans MS" pitchFamily="66" charset="0"/>
              </a:rPr>
              <a:t> </a:t>
            </a:r>
            <a:r>
              <a:rPr lang="en-US" sz="2600" dirty="0" smtClean="0">
                <a:latin typeface="Comic Sans MS" pitchFamily="66" charset="0"/>
              </a:rPr>
              <a:t>be </a:t>
            </a:r>
            <a:r>
              <a:rPr lang="en-US" sz="2600" dirty="0">
                <a:latin typeface="Comic Sans MS" pitchFamily="66" charset="0"/>
              </a:rPr>
              <a:t>equal or of the same </a:t>
            </a:r>
            <a:r>
              <a:rPr lang="en-US" sz="2600" dirty="0" smtClean="0">
                <a:latin typeface="Comic Sans MS" pitchFamily="66" charset="0"/>
              </a:rPr>
              <a:t>type</a:t>
            </a:r>
          </a:p>
          <a:p>
            <a:pPr marL="1377950" lvl="2" indent="-344488">
              <a:spcBef>
                <a:spcPct val="50000"/>
              </a:spcBef>
              <a:buClr>
                <a:srgbClr val="C00000"/>
              </a:buClr>
              <a:buFont typeface="Wingdings" pitchFamily="2" charset="2"/>
              <a:buChar char="§"/>
              <a:defRPr/>
            </a:pPr>
            <a:r>
              <a:rPr lang="en-US" sz="2600" dirty="0" smtClean="0">
                <a:latin typeface="Comic Sans MS" pitchFamily="66" charset="0"/>
              </a:rPr>
              <a:t> address every claim</a:t>
            </a:r>
          </a:p>
          <a:p>
            <a:pPr marL="1377950" lvl="2" indent="-344488">
              <a:spcBef>
                <a:spcPct val="50000"/>
              </a:spcBef>
              <a:buClr>
                <a:srgbClr val="C00000"/>
              </a:buClr>
              <a:buFont typeface="Wingdings" pitchFamily="2" charset="2"/>
              <a:buChar char="§"/>
              <a:tabLst>
                <a:tab pos="1482725" algn="l"/>
              </a:tabLst>
              <a:defRPr/>
            </a:pPr>
            <a:r>
              <a:rPr lang="en-US" sz="2600" dirty="0">
                <a:latin typeface="Comic Sans MS" pitchFamily="66" charset="0"/>
              </a:rPr>
              <a:t> </a:t>
            </a:r>
            <a:r>
              <a:rPr lang="en-US" sz="2600" dirty="0" smtClean="0">
                <a:latin typeface="Comic Sans MS" pitchFamily="66" charset="0"/>
              </a:rPr>
              <a:t>be accomplished at the same time or         	place. </a:t>
            </a:r>
            <a:endParaRPr lang="en-US" sz="2600" dirty="0">
              <a:latin typeface="Comic Sans MS" pitchFamily="66" charset="0"/>
            </a:endParaRPr>
          </a:p>
          <a:p>
            <a:pPr marL="920750" lvl="1" indent="-344488">
              <a:spcBef>
                <a:spcPct val="50000"/>
              </a:spcBef>
              <a:buClr>
                <a:srgbClr val="C00000"/>
              </a:buClr>
              <a:buFont typeface="Wingdings" pitchFamily="2" charset="2"/>
              <a:buChar char="§"/>
              <a:defRPr/>
            </a:pPr>
            <a:r>
              <a:rPr lang="en-US" sz="2800" dirty="0">
                <a:latin typeface="Comic Sans MS" pitchFamily="66" charset="0"/>
              </a:rPr>
              <a:t>Any “inventive contribution” to even one claim is enough to establish </a:t>
            </a:r>
            <a:r>
              <a:rPr lang="en-US" sz="2800" dirty="0" err="1">
                <a:latin typeface="Comic Sans MS" pitchFamily="66" charset="0"/>
              </a:rPr>
              <a:t>inventorship</a:t>
            </a:r>
            <a:r>
              <a:rPr lang="en-US" sz="2800" dirty="0">
                <a:latin typeface="Comic Sans MS" pitchFamily="66" charset="0"/>
              </a:rPr>
              <a:t>!</a:t>
            </a:r>
          </a:p>
          <a:p>
            <a:pPr marL="920750" lvl="1" indent="-344488">
              <a:spcBef>
                <a:spcPct val="50000"/>
              </a:spcBef>
              <a:buClr>
                <a:srgbClr val="C00000"/>
              </a:buClr>
              <a:defRPr/>
            </a:pPr>
            <a:endParaRPr lang="en-US" sz="3000" b="1" i="1" dirty="0">
              <a:latin typeface="Times New Roman" pitchFamily="18" charset="0"/>
            </a:endParaRPr>
          </a:p>
        </p:txBody>
      </p:sp>
    </p:spTree>
    <p:extLst>
      <p:ext uri="{BB962C8B-B14F-4D97-AF65-F5344CB8AC3E}">
        <p14:creationId xmlns:p14="http://schemas.microsoft.com/office/powerpoint/2010/main" val="338352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11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119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119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119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11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25400" y="533400"/>
            <a:ext cx="8686800" cy="823913"/>
          </a:xfrm>
          <a:prstGeom prst="rect">
            <a:avLst/>
          </a:prstGeom>
          <a:noFill/>
          <a:ln w="9525">
            <a:noFill/>
            <a:miter lim="800000"/>
            <a:headEnd/>
            <a:tailEnd/>
          </a:ln>
        </p:spPr>
        <p:txBody>
          <a:bodyPr>
            <a:spAutoFit/>
          </a:bodyPr>
          <a:lstStyle/>
          <a:p>
            <a:pPr algn="ctr">
              <a:defRPr/>
            </a:pPr>
            <a:r>
              <a:rPr lang="en-US" sz="4800" b="1" dirty="0">
                <a:solidFill>
                  <a:srgbClr val="C00000"/>
                </a:solidFill>
                <a:latin typeface="Comic Sans MS" pitchFamily="66" charset="0"/>
              </a:rPr>
              <a:t>Important Note!</a:t>
            </a:r>
          </a:p>
        </p:txBody>
      </p:sp>
      <p:sp>
        <p:nvSpPr>
          <p:cNvPr id="861193" name="Text Box 9"/>
          <p:cNvSpPr txBox="1">
            <a:spLocks noChangeArrowheads="1"/>
          </p:cNvSpPr>
          <p:nvPr/>
        </p:nvSpPr>
        <p:spPr bwMode="auto">
          <a:xfrm>
            <a:off x="-457200" y="1828800"/>
            <a:ext cx="9372600" cy="3554413"/>
          </a:xfrm>
          <a:prstGeom prst="rect">
            <a:avLst/>
          </a:prstGeom>
          <a:noFill/>
          <a:ln w="9525">
            <a:noFill/>
            <a:miter lim="800000"/>
            <a:headEnd/>
            <a:tailEnd/>
          </a:ln>
        </p:spPr>
        <p:txBody>
          <a:bodyPr>
            <a:spAutoFit/>
          </a:bodyPr>
          <a:lstStyle/>
          <a:p>
            <a:pPr marL="920750" lvl="1" indent="-344488" algn="ctr">
              <a:spcBef>
                <a:spcPct val="50000"/>
              </a:spcBef>
              <a:buClr>
                <a:schemeClr val="tx2"/>
              </a:buClr>
            </a:pPr>
            <a:r>
              <a:rPr lang="en-US" sz="3000" b="1" dirty="0">
                <a:solidFill>
                  <a:srgbClr val="1C9903"/>
                </a:solidFill>
                <a:latin typeface="Times New Roman" pitchFamily="18" charset="0"/>
              </a:rPr>
              <a:t>	</a:t>
            </a:r>
            <a:r>
              <a:rPr lang="en-US" sz="3600" dirty="0">
                <a:latin typeface="Comic Sans MS" pitchFamily="66" charset="0"/>
              </a:rPr>
              <a:t>Since </a:t>
            </a:r>
            <a:r>
              <a:rPr lang="en-US" sz="3600" dirty="0" err="1">
                <a:latin typeface="Comic Sans MS" pitchFamily="66" charset="0"/>
              </a:rPr>
              <a:t>inventorship</a:t>
            </a:r>
            <a:r>
              <a:rPr lang="en-US" sz="3600" dirty="0">
                <a:latin typeface="Comic Sans MS" pitchFamily="66" charset="0"/>
              </a:rPr>
              <a:t> is claim-dependent, as a patent application is prosecuted, the list of inventors may change as claims are allowed or disallowed, narrowed or expanded!</a:t>
            </a:r>
          </a:p>
          <a:p>
            <a:pPr marL="920750" lvl="1" indent="-344488">
              <a:spcBef>
                <a:spcPct val="50000"/>
              </a:spcBef>
              <a:buClr>
                <a:schemeClr val="tx2"/>
              </a:buClr>
            </a:pPr>
            <a:endParaRPr lang="en-US" sz="3000" b="1" i="1" dirty="0">
              <a:latin typeface="Times New Roman" pitchFamily="18" charset="0"/>
            </a:endParaRPr>
          </a:p>
        </p:txBody>
      </p:sp>
    </p:spTree>
    <p:extLst>
      <p:ext uri="{BB962C8B-B14F-4D97-AF65-F5344CB8AC3E}">
        <p14:creationId xmlns:p14="http://schemas.microsoft.com/office/powerpoint/2010/main" val="2471825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7"/>
          <p:cNvSpPr txBox="1">
            <a:spLocks noChangeArrowheads="1"/>
          </p:cNvSpPr>
          <p:nvPr/>
        </p:nvSpPr>
        <p:spPr bwMode="auto">
          <a:xfrm>
            <a:off x="381000" y="533400"/>
            <a:ext cx="8382000" cy="5262979"/>
          </a:xfrm>
          <a:prstGeom prst="rect">
            <a:avLst/>
          </a:prstGeom>
          <a:noFill/>
          <a:ln w="9525">
            <a:noFill/>
            <a:miter lim="800000"/>
            <a:headEnd/>
            <a:tailEnd/>
          </a:ln>
        </p:spPr>
        <p:txBody>
          <a:bodyPr wrap="square">
            <a:spAutoFit/>
          </a:bodyPr>
          <a:lstStyle/>
          <a:p>
            <a:pPr>
              <a:spcBef>
                <a:spcPct val="50000"/>
              </a:spcBef>
              <a:buClr>
                <a:srgbClr val="C00000"/>
              </a:buClr>
              <a:defRPr/>
            </a:pPr>
            <a:r>
              <a:rPr lang="en-US" sz="2800" b="1" dirty="0" smtClean="0">
                <a:latin typeface="Comic Sans MS" pitchFamily="66" charset="0"/>
              </a:rPr>
              <a:t>Alert: </a:t>
            </a:r>
            <a:r>
              <a:rPr lang="en-US" sz="2800" dirty="0">
                <a:latin typeface="Comic Sans MS" pitchFamily="66" charset="0"/>
              </a:rPr>
              <a:t>A</a:t>
            </a:r>
            <a:r>
              <a:rPr lang="en-US" sz="2800" dirty="0" smtClean="0">
                <a:latin typeface="Comic Sans MS" pitchFamily="66" charset="0"/>
              </a:rPr>
              <a:t> patent may be invalidated if the list of inventers is inaccurate, e.g., failure </a:t>
            </a:r>
            <a:r>
              <a:rPr lang="en-US" sz="2800" dirty="0">
                <a:latin typeface="Comic Sans MS" pitchFamily="66" charset="0"/>
              </a:rPr>
              <a:t>to name someone who </a:t>
            </a:r>
            <a:r>
              <a:rPr lang="en-US" sz="2800" dirty="0" smtClean="0">
                <a:latin typeface="Comic Sans MS" pitchFamily="66" charset="0"/>
              </a:rPr>
              <a:t>made </a:t>
            </a:r>
            <a:r>
              <a:rPr lang="en-US" sz="2800" dirty="0">
                <a:latin typeface="Comic Sans MS" pitchFamily="66" charset="0"/>
              </a:rPr>
              <a:t>an inventive contribution on a U.S. patent application </a:t>
            </a:r>
            <a:r>
              <a:rPr lang="en-US" sz="2800" dirty="0" smtClean="0">
                <a:latin typeface="Comic Sans MS" pitchFamily="66" charset="0"/>
              </a:rPr>
              <a:t>may constitute </a:t>
            </a:r>
            <a:r>
              <a:rPr lang="en-US" sz="2800" dirty="0">
                <a:latin typeface="Comic Sans MS" pitchFamily="66" charset="0"/>
              </a:rPr>
              <a:t>grounds for </a:t>
            </a:r>
            <a:r>
              <a:rPr lang="en-US" sz="2800" u="sng" dirty="0" smtClean="0">
                <a:latin typeface="Comic Sans MS" pitchFamily="66" charset="0"/>
              </a:rPr>
              <a:t>invalidation</a:t>
            </a:r>
            <a:r>
              <a:rPr lang="en-US" sz="2800" dirty="0" smtClean="0">
                <a:latin typeface="Comic Sans MS" pitchFamily="66" charset="0"/>
              </a:rPr>
              <a:t>. </a:t>
            </a:r>
            <a:endParaRPr lang="en-US" sz="2800" dirty="0">
              <a:latin typeface="Comic Sans MS" pitchFamily="66" charset="0"/>
            </a:endParaRPr>
          </a:p>
          <a:p>
            <a:pPr marL="292100" indent="-292100">
              <a:spcBef>
                <a:spcPct val="50000"/>
              </a:spcBef>
              <a:buClr>
                <a:srgbClr val="C00000"/>
              </a:buClr>
              <a:buFont typeface="Wingdings" pitchFamily="2" charset="2"/>
              <a:buChar char="§"/>
              <a:defRPr/>
            </a:pPr>
            <a:r>
              <a:rPr lang="en-US" sz="2800" u="sng" dirty="0">
                <a:solidFill>
                  <a:srgbClr val="C00000"/>
                </a:solidFill>
                <a:latin typeface="Comic Sans MS" pitchFamily="66" charset="0"/>
              </a:rPr>
              <a:t>Question</a:t>
            </a:r>
            <a:r>
              <a:rPr lang="en-US" sz="2800" dirty="0">
                <a:solidFill>
                  <a:srgbClr val="C00000"/>
                </a:solidFill>
                <a:latin typeface="Comic Sans MS" pitchFamily="66" charset="0"/>
              </a:rPr>
              <a:t>: </a:t>
            </a:r>
            <a:r>
              <a:rPr lang="en-US" sz="2800" dirty="0">
                <a:latin typeface="Comic Sans MS" pitchFamily="66" charset="0"/>
              </a:rPr>
              <a:t>If a party wishes to seek invalidation of a university patent, what might be a good strategy to </a:t>
            </a:r>
            <a:r>
              <a:rPr lang="en-US" sz="2800" dirty="0" smtClean="0">
                <a:latin typeface="Comic Sans MS" pitchFamily="66" charset="0"/>
              </a:rPr>
              <a:t>consider?</a:t>
            </a:r>
            <a:endParaRPr lang="en-US" sz="2800" dirty="0">
              <a:latin typeface="Comic Sans MS" pitchFamily="66" charset="0"/>
            </a:endParaRPr>
          </a:p>
          <a:p>
            <a:pPr marL="292100" indent="-292100">
              <a:spcBef>
                <a:spcPct val="50000"/>
              </a:spcBef>
              <a:buClr>
                <a:srgbClr val="C00000"/>
              </a:buClr>
              <a:buFont typeface="Wingdings" pitchFamily="2" charset="2"/>
              <a:buChar char="§"/>
              <a:defRPr/>
            </a:pPr>
            <a:r>
              <a:rPr lang="en-US" sz="2800" dirty="0">
                <a:latin typeface="Comic Sans MS" pitchFamily="66" charset="0"/>
              </a:rPr>
              <a:t>Find a </a:t>
            </a:r>
            <a:r>
              <a:rPr lang="en-US" sz="2800" dirty="0">
                <a:solidFill>
                  <a:srgbClr val="C00000"/>
                </a:solidFill>
                <a:latin typeface="Comic Sans MS" pitchFamily="66" charset="0"/>
              </a:rPr>
              <a:t>disgruntled former graduate student </a:t>
            </a:r>
            <a:r>
              <a:rPr lang="en-US" sz="2800" dirty="0">
                <a:latin typeface="Comic Sans MS" pitchFamily="66" charset="0"/>
              </a:rPr>
              <a:t>who was not named as an inventor on a patent application and make a case for inventorship!</a:t>
            </a:r>
          </a:p>
        </p:txBody>
      </p:sp>
    </p:spTree>
    <p:extLst>
      <p:ext uri="{BB962C8B-B14F-4D97-AF65-F5344CB8AC3E}">
        <p14:creationId xmlns:p14="http://schemas.microsoft.com/office/powerpoint/2010/main" val="3221029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304800" y="228600"/>
            <a:ext cx="8458200" cy="1261884"/>
          </a:xfrm>
          <a:prstGeom prst="rect">
            <a:avLst/>
          </a:prstGeom>
          <a:solidFill>
            <a:srgbClr val="C00000"/>
          </a:solidFill>
          <a:ln w="38100">
            <a:solidFill>
              <a:schemeClr val="tx1"/>
            </a:solidFill>
            <a:miter lim="800000"/>
            <a:headEnd/>
            <a:tailEnd/>
          </a:ln>
          <a:effectLst>
            <a:innerShdw blurRad="114300">
              <a:prstClr val="black"/>
            </a:innerShdw>
          </a:effectLst>
        </p:spPr>
        <p:txBody>
          <a:bodyPr wrap="square">
            <a:spAutoFit/>
          </a:bodyPr>
          <a:lstStyle/>
          <a:p>
            <a:pPr algn="ctr">
              <a:defRPr/>
            </a:pPr>
            <a:r>
              <a:rPr lang="en-US" sz="3800" dirty="0" smtClean="0">
                <a:solidFill>
                  <a:srgbClr val="FFFFFF"/>
                </a:solidFill>
                <a:latin typeface="Comic Sans MS" pitchFamily="66" charset="0"/>
              </a:rPr>
              <a:t>Number and characteristics of </a:t>
            </a:r>
            <a:r>
              <a:rPr lang="en-US" sz="3800" dirty="0">
                <a:solidFill>
                  <a:srgbClr val="FFFFFF"/>
                </a:solidFill>
                <a:latin typeface="Comic Sans MS" pitchFamily="66" charset="0"/>
              </a:rPr>
              <a:t>i</a:t>
            </a:r>
            <a:r>
              <a:rPr lang="en-US" sz="3800" dirty="0" smtClean="0">
                <a:solidFill>
                  <a:srgbClr val="FFFFFF"/>
                </a:solidFill>
                <a:latin typeface="Comic Sans MS" pitchFamily="66" charset="0"/>
              </a:rPr>
              <a:t>nventors on U.S. Patent applications</a:t>
            </a:r>
            <a:endParaRPr lang="en-US" sz="3800" dirty="0">
              <a:solidFill>
                <a:srgbClr val="FFFFFF"/>
              </a:solidFill>
              <a:latin typeface="Comic Sans MS" pitchFamily="66" charset="0"/>
            </a:endParaRPr>
          </a:p>
        </p:txBody>
      </p:sp>
      <p:sp>
        <p:nvSpPr>
          <p:cNvPr id="17411" name="Text Box 7"/>
          <p:cNvSpPr txBox="1">
            <a:spLocks noChangeArrowheads="1"/>
          </p:cNvSpPr>
          <p:nvPr/>
        </p:nvSpPr>
        <p:spPr bwMode="auto">
          <a:xfrm>
            <a:off x="228600" y="1564243"/>
            <a:ext cx="8763000" cy="5293757"/>
          </a:xfrm>
          <a:prstGeom prst="rect">
            <a:avLst/>
          </a:prstGeom>
          <a:noFill/>
          <a:ln w="9525">
            <a:noFill/>
            <a:miter lim="800000"/>
            <a:headEnd/>
            <a:tailEnd/>
          </a:ln>
        </p:spPr>
        <p:txBody>
          <a:bodyPr>
            <a:spAutoFit/>
          </a:bodyPr>
          <a:lstStyle/>
          <a:p>
            <a:pPr marL="292100" indent="-292100">
              <a:spcBef>
                <a:spcPct val="50000"/>
              </a:spcBef>
              <a:buClr>
                <a:srgbClr val="C00000"/>
              </a:buClr>
              <a:buFont typeface="Wingdings" pitchFamily="2" charset="2"/>
              <a:buChar char="§"/>
              <a:defRPr/>
            </a:pPr>
            <a:r>
              <a:rPr lang="en-US" sz="2600" dirty="0">
                <a:latin typeface="Comic Sans MS" pitchFamily="66" charset="0"/>
              </a:rPr>
              <a:t>Prior to 1990, most patents listed only one inventor.</a:t>
            </a:r>
          </a:p>
          <a:p>
            <a:pPr marL="292100" indent="-292100">
              <a:spcBef>
                <a:spcPct val="50000"/>
              </a:spcBef>
              <a:buClr>
                <a:srgbClr val="C00000"/>
              </a:buClr>
              <a:buFont typeface="Wingdings" pitchFamily="2" charset="2"/>
              <a:buChar char="§"/>
              <a:defRPr/>
            </a:pPr>
            <a:r>
              <a:rPr lang="en-US" sz="2600" dirty="0" smtClean="0">
                <a:latin typeface="Comic Sans MS" pitchFamily="66" charset="0"/>
              </a:rPr>
              <a:t>The </a:t>
            </a:r>
            <a:r>
              <a:rPr lang="en-US" sz="2600" dirty="0">
                <a:latin typeface="Comic Sans MS" pitchFamily="66" charset="0"/>
              </a:rPr>
              <a:t>number of inventors </a:t>
            </a:r>
            <a:r>
              <a:rPr lang="en-US" sz="2600" dirty="0" smtClean="0">
                <a:latin typeface="Comic Sans MS" pitchFamily="66" charset="0"/>
              </a:rPr>
              <a:t>listed per </a:t>
            </a:r>
            <a:r>
              <a:rPr lang="en-US" sz="2600" dirty="0">
                <a:latin typeface="Comic Sans MS" pitchFamily="66" charset="0"/>
              </a:rPr>
              <a:t>patent has been steadily increasing over the past </a:t>
            </a:r>
            <a:r>
              <a:rPr lang="en-US" sz="2600" dirty="0" smtClean="0">
                <a:latin typeface="Comic Sans MS" pitchFamily="66" charset="0"/>
              </a:rPr>
              <a:t>25 </a:t>
            </a:r>
            <a:r>
              <a:rPr lang="en-US" sz="2600" dirty="0">
                <a:latin typeface="Comic Sans MS" pitchFamily="66" charset="0"/>
              </a:rPr>
              <a:t>years.</a:t>
            </a:r>
          </a:p>
          <a:p>
            <a:pPr marL="292100" indent="-292100">
              <a:spcBef>
                <a:spcPct val="50000"/>
              </a:spcBef>
              <a:buClr>
                <a:srgbClr val="C00000"/>
              </a:buClr>
              <a:buFont typeface="Wingdings" pitchFamily="2" charset="2"/>
              <a:buChar char="§"/>
              <a:defRPr/>
            </a:pPr>
            <a:r>
              <a:rPr lang="en-US" sz="2600" dirty="0">
                <a:latin typeface="Comic Sans MS" pitchFamily="66" charset="0"/>
              </a:rPr>
              <a:t>Patents issued during the past six months of 2010 </a:t>
            </a:r>
            <a:r>
              <a:rPr lang="en-US" sz="2600" dirty="0" smtClean="0">
                <a:latin typeface="Comic Sans MS" pitchFamily="66" charset="0"/>
              </a:rPr>
              <a:t>had </a:t>
            </a:r>
            <a:r>
              <a:rPr lang="en-US" sz="2600" dirty="0">
                <a:latin typeface="Comic Sans MS" pitchFamily="66" charset="0"/>
              </a:rPr>
              <a:t>an average of 2.7 inventors per </a:t>
            </a:r>
            <a:r>
              <a:rPr lang="en-US" sz="2600" dirty="0" smtClean="0">
                <a:latin typeface="Comic Sans MS" pitchFamily="66" charset="0"/>
              </a:rPr>
              <a:t>patent, 68</a:t>
            </a:r>
            <a:r>
              <a:rPr lang="en-US" sz="2600" dirty="0">
                <a:latin typeface="Comic Sans MS" pitchFamily="66" charset="0"/>
              </a:rPr>
              <a:t>% </a:t>
            </a:r>
            <a:r>
              <a:rPr lang="en-US" sz="2600" dirty="0" smtClean="0">
                <a:latin typeface="Comic Sans MS" pitchFamily="66" charset="0"/>
              </a:rPr>
              <a:t>listed </a:t>
            </a:r>
            <a:r>
              <a:rPr lang="en-US" sz="2600" dirty="0">
                <a:latin typeface="Comic Sans MS" pitchFamily="66" charset="0"/>
              </a:rPr>
              <a:t>multiple </a:t>
            </a:r>
            <a:r>
              <a:rPr lang="en-US" sz="2600" dirty="0" smtClean="0">
                <a:latin typeface="Comic Sans MS" pitchFamily="66" charset="0"/>
              </a:rPr>
              <a:t>inventors, and 13</a:t>
            </a:r>
            <a:r>
              <a:rPr lang="en-US" sz="2600" dirty="0">
                <a:latin typeface="Comic Sans MS" pitchFamily="66" charset="0"/>
              </a:rPr>
              <a:t>% </a:t>
            </a:r>
            <a:r>
              <a:rPr lang="en-US" sz="2600" dirty="0" smtClean="0">
                <a:latin typeface="Comic Sans MS" pitchFamily="66" charset="0"/>
              </a:rPr>
              <a:t>listed </a:t>
            </a:r>
            <a:r>
              <a:rPr lang="en-US" sz="2600" dirty="0">
                <a:latin typeface="Comic Sans MS" pitchFamily="66" charset="0"/>
              </a:rPr>
              <a:t>five or more inventors. </a:t>
            </a:r>
            <a:endParaRPr lang="en-US" sz="2600" dirty="0" smtClean="0">
              <a:latin typeface="Comic Sans MS" pitchFamily="66" charset="0"/>
            </a:endParaRPr>
          </a:p>
          <a:p>
            <a:pPr marL="292100" indent="-292100">
              <a:spcBef>
                <a:spcPct val="50000"/>
              </a:spcBef>
              <a:buClr>
                <a:srgbClr val="C00000"/>
              </a:buClr>
              <a:buFont typeface="Wingdings" pitchFamily="2" charset="2"/>
              <a:buChar char="§"/>
              <a:defRPr/>
            </a:pPr>
            <a:r>
              <a:rPr lang="en-US" sz="2600" dirty="0" smtClean="0">
                <a:latin typeface="Comic Sans MS" pitchFamily="66" charset="0"/>
              </a:rPr>
              <a:t>In 2011, 76% of patents issued to the top 10 universities had at least one foreign-born inventor and 28% of the new business start-ups that year were founded by immigrants.</a:t>
            </a:r>
            <a:endParaRPr lang="en-US" sz="2600" dirty="0">
              <a:latin typeface="Comic Sans MS" pitchFamily="66" charset="0"/>
            </a:endParaRPr>
          </a:p>
        </p:txBody>
      </p:sp>
    </p:spTree>
    <p:extLst>
      <p:ext uri="{BB962C8B-B14F-4D97-AF65-F5344CB8AC3E}">
        <p14:creationId xmlns:p14="http://schemas.microsoft.com/office/powerpoint/2010/main" val="1626361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304800" y="228600"/>
            <a:ext cx="8458200" cy="1261884"/>
          </a:xfrm>
          <a:prstGeom prst="rect">
            <a:avLst/>
          </a:prstGeom>
          <a:solidFill>
            <a:srgbClr val="C00000"/>
          </a:solidFill>
          <a:ln w="38100">
            <a:solidFill>
              <a:schemeClr val="tx1"/>
            </a:solidFill>
            <a:miter lim="800000"/>
            <a:headEnd/>
            <a:tailEnd/>
          </a:ln>
          <a:effectLst>
            <a:innerShdw blurRad="114300">
              <a:prstClr val="black"/>
            </a:innerShdw>
          </a:effectLst>
        </p:spPr>
        <p:txBody>
          <a:bodyPr wrap="square">
            <a:spAutoFit/>
          </a:bodyPr>
          <a:lstStyle/>
          <a:p>
            <a:pPr algn="ctr">
              <a:defRPr/>
            </a:pPr>
            <a:r>
              <a:rPr lang="en-US" sz="3800" dirty="0">
                <a:solidFill>
                  <a:srgbClr val="FFFFFF"/>
                </a:solidFill>
                <a:latin typeface="Comic Sans MS" pitchFamily="66" charset="0"/>
              </a:rPr>
              <a:t>Number and characteristics of inventors on U.S. Patent applications</a:t>
            </a:r>
          </a:p>
        </p:txBody>
      </p:sp>
      <p:sp>
        <p:nvSpPr>
          <p:cNvPr id="17411" name="Text Box 7"/>
          <p:cNvSpPr txBox="1">
            <a:spLocks noChangeArrowheads="1"/>
          </p:cNvSpPr>
          <p:nvPr/>
        </p:nvSpPr>
        <p:spPr bwMode="auto">
          <a:xfrm>
            <a:off x="228600" y="1752600"/>
            <a:ext cx="8763000" cy="4093428"/>
          </a:xfrm>
          <a:prstGeom prst="rect">
            <a:avLst/>
          </a:prstGeom>
          <a:noFill/>
          <a:ln w="9525">
            <a:noFill/>
            <a:miter lim="800000"/>
            <a:headEnd/>
            <a:tailEnd/>
          </a:ln>
        </p:spPr>
        <p:txBody>
          <a:bodyPr>
            <a:spAutoFit/>
          </a:bodyPr>
          <a:lstStyle/>
          <a:p>
            <a:pPr>
              <a:spcBef>
                <a:spcPct val="50000"/>
              </a:spcBef>
              <a:buClr>
                <a:srgbClr val="C00000"/>
              </a:buClr>
              <a:defRPr/>
            </a:pPr>
            <a:r>
              <a:rPr lang="en-US" sz="3600" b="1" dirty="0" smtClean="0">
                <a:solidFill>
                  <a:srgbClr val="C00000"/>
                </a:solidFill>
                <a:latin typeface="Comic Sans MS" pitchFamily="66" charset="0"/>
              </a:rPr>
              <a:t>         </a:t>
            </a:r>
            <a:r>
              <a:rPr lang="en-US" sz="3600" dirty="0" smtClean="0">
                <a:solidFill>
                  <a:schemeClr val="bg1">
                    <a:lumMod val="25000"/>
                  </a:schemeClr>
                </a:solidFill>
                <a:latin typeface="Comic Sans MS" pitchFamily="66" charset="0"/>
              </a:rPr>
              <a:t>Why the big change? </a:t>
            </a:r>
          </a:p>
          <a:p>
            <a:pPr marL="292100" indent="-292100">
              <a:spcBef>
                <a:spcPct val="50000"/>
              </a:spcBef>
              <a:buClr>
                <a:srgbClr val="C00000"/>
              </a:buClr>
              <a:buFont typeface="Wingdings" pitchFamily="2" charset="2"/>
              <a:buChar char="§"/>
              <a:defRPr/>
            </a:pPr>
            <a:r>
              <a:rPr lang="en-US" sz="2800" dirty="0">
                <a:latin typeface="Comic Sans MS" pitchFamily="66" charset="0"/>
              </a:rPr>
              <a:t>An “</a:t>
            </a:r>
            <a:r>
              <a:rPr lang="en-US" sz="2800" dirty="0" smtClean="0">
                <a:latin typeface="Comic Sans MS" pitchFamily="66" charset="0"/>
              </a:rPr>
              <a:t>over-correction” caused by the </a:t>
            </a:r>
            <a:r>
              <a:rPr lang="en-US" sz="2800" dirty="0">
                <a:latin typeface="Comic Sans MS" pitchFamily="66" charset="0"/>
              </a:rPr>
              <a:t>increased attempts to invalidate </a:t>
            </a:r>
            <a:r>
              <a:rPr lang="en-US" sz="2800" dirty="0" smtClean="0">
                <a:latin typeface="Comic Sans MS" pitchFamily="66" charset="0"/>
              </a:rPr>
              <a:t>patents for incomplete inventor lists?  </a:t>
            </a:r>
          </a:p>
          <a:p>
            <a:pPr marL="292100" indent="-292100">
              <a:spcBef>
                <a:spcPct val="50000"/>
              </a:spcBef>
              <a:buClr>
                <a:srgbClr val="C00000"/>
              </a:buClr>
              <a:buFont typeface="Wingdings" pitchFamily="2" charset="2"/>
              <a:buChar char="§"/>
              <a:defRPr/>
            </a:pPr>
            <a:r>
              <a:rPr lang="en-US" sz="2800" dirty="0" smtClean="0">
                <a:latin typeface="Comic Sans MS" pitchFamily="66" charset="0"/>
              </a:rPr>
              <a:t>Or perhaps it’s an artifact of the way modern </a:t>
            </a:r>
            <a:r>
              <a:rPr lang="en-US" sz="2800" dirty="0">
                <a:latin typeface="Comic Sans MS" pitchFamily="66" charset="0"/>
              </a:rPr>
              <a:t>science </a:t>
            </a:r>
            <a:r>
              <a:rPr lang="en-US" sz="2800" dirty="0" smtClean="0">
                <a:latin typeface="Comic Sans MS" pitchFamily="66" charset="0"/>
              </a:rPr>
              <a:t>is practiced, e.g., more collaborations involving scientists from multiple fields and from multiple countries? </a:t>
            </a:r>
            <a:endParaRPr lang="en-US" sz="2800" dirty="0">
              <a:latin typeface="Comic Sans MS" pitchFamily="66" charset="0"/>
            </a:endParaRPr>
          </a:p>
        </p:txBody>
      </p:sp>
    </p:spTree>
    <p:extLst>
      <p:ext uri="{BB962C8B-B14F-4D97-AF65-F5344CB8AC3E}">
        <p14:creationId xmlns:p14="http://schemas.microsoft.com/office/powerpoint/2010/main" val="159469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28600"/>
            <a:ext cx="8839200" cy="1261884"/>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What constitutes patentable subject matter?</a:t>
            </a:r>
            <a:endParaRPr lang="en-US" sz="3800" dirty="0">
              <a:solidFill>
                <a:srgbClr val="FFFFFF"/>
              </a:solidFill>
              <a:latin typeface="Comic Sans MS" pitchFamily="66" charset="0"/>
            </a:endParaRPr>
          </a:p>
        </p:txBody>
      </p:sp>
      <p:sp>
        <p:nvSpPr>
          <p:cNvPr id="2" name="Rectangle 1"/>
          <p:cNvSpPr/>
          <p:nvPr/>
        </p:nvSpPr>
        <p:spPr>
          <a:xfrm>
            <a:off x="152400" y="5028505"/>
            <a:ext cx="4572000" cy="1384995"/>
          </a:xfrm>
          <a:prstGeom prst="rect">
            <a:avLst/>
          </a:prstGeom>
        </p:spPr>
        <p:txBody>
          <a:bodyPr wrap="square">
            <a:spAutoFit/>
          </a:bodyPr>
          <a:lstStyle/>
          <a:p>
            <a:pPr algn="ctr">
              <a:spcBef>
                <a:spcPct val="50000"/>
              </a:spcBef>
            </a:pPr>
            <a:r>
              <a:rPr lang="en-US" sz="2800" dirty="0">
                <a:latin typeface="Comic Sans MS" pitchFamily="66" charset="0"/>
              </a:rPr>
              <a:t>T</a:t>
            </a:r>
            <a:r>
              <a:rPr lang="en-US" sz="2800" dirty="0" smtClean="0">
                <a:latin typeface="Comic Sans MS" pitchFamily="66" charset="0"/>
              </a:rPr>
              <a:t>he requirements of novelty, utility and non-obviousness must be met.</a:t>
            </a:r>
            <a:endParaRPr lang="en-US" sz="2800" dirty="0">
              <a:latin typeface="Comic Sans MS" pitchFamily="66" charset="0"/>
            </a:endParaRPr>
          </a:p>
        </p:txBody>
      </p:sp>
      <p:sp>
        <p:nvSpPr>
          <p:cNvPr id="7" name="Rounded Rectangle 6"/>
          <p:cNvSpPr/>
          <p:nvPr/>
        </p:nvSpPr>
        <p:spPr bwMode="auto">
          <a:xfrm>
            <a:off x="4978400" y="1905000"/>
            <a:ext cx="3886200" cy="32766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2400" dirty="0" smtClean="0">
                <a:solidFill>
                  <a:srgbClr val="FFFFFF"/>
                </a:solidFill>
                <a:latin typeface="Comic Sans MS" pitchFamily="66" charset="0"/>
              </a:rPr>
              <a:t>Non-Patentable </a:t>
            </a:r>
            <a:r>
              <a:rPr lang="en-US" sz="2400" dirty="0">
                <a:solidFill>
                  <a:srgbClr val="FFFFFF"/>
                </a:solidFill>
                <a:latin typeface="Comic Sans MS" pitchFamily="66" charset="0"/>
              </a:rPr>
              <a:t>Subject </a:t>
            </a:r>
            <a:r>
              <a:rPr lang="en-US" sz="2400" dirty="0" smtClean="0">
                <a:solidFill>
                  <a:srgbClr val="FFFFFF"/>
                </a:solidFill>
                <a:latin typeface="Comic Sans MS" pitchFamily="66" charset="0"/>
              </a:rPr>
              <a:t>Matter</a:t>
            </a:r>
          </a:p>
          <a:p>
            <a:pPr algn="ctr">
              <a:spcBef>
                <a:spcPct val="50000"/>
              </a:spcBef>
              <a:defRPr/>
            </a:pPr>
            <a:endParaRPr lang="en-US" sz="800" u="sng" dirty="0" smtClean="0">
              <a:solidFill>
                <a:srgbClr val="FFFFFF"/>
              </a:solidFill>
              <a:latin typeface="Comic Sans MS" pitchFamily="66" charset="0"/>
            </a:endParaRPr>
          </a:p>
          <a:p>
            <a:pPr marL="342900" indent="-342900">
              <a:spcBef>
                <a:spcPts val="0"/>
              </a:spcBef>
              <a:buFont typeface="Arial" pitchFamily="34" charset="0"/>
              <a:buChar char="•"/>
              <a:defRPr/>
            </a:pPr>
            <a:r>
              <a:rPr lang="en-US" sz="2200" dirty="0" smtClean="0">
                <a:solidFill>
                  <a:srgbClr val="FFFFFF"/>
                </a:solidFill>
                <a:latin typeface="Comic Sans MS" pitchFamily="66" charset="0"/>
              </a:rPr>
              <a:t>Mental processes</a:t>
            </a:r>
          </a:p>
          <a:p>
            <a:pPr marL="342900" indent="-342900">
              <a:spcBef>
                <a:spcPts val="0"/>
              </a:spcBef>
              <a:buFont typeface="Arial" pitchFamily="34" charset="0"/>
              <a:buChar char="•"/>
              <a:defRPr/>
            </a:pPr>
            <a:r>
              <a:rPr lang="en-US" sz="2200" dirty="0">
                <a:solidFill>
                  <a:srgbClr val="FFFFFF"/>
                </a:solidFill>
                <a:latin typeface="Comic Sans MS" pitchFamily="66" charset="0"/>
              </a:rPr>
              <a:t>A</a:t>
            </a:r>
            <a:r>
              <a:rPr lang="en-US" sz="2200" dirty="0" smtClean="0">
                <a:solidFill>
                  <a:srgbClr val="FFFFFF"/>
                </a:solidFill>
                <a:latin typeface="Comic Sans MS" pitchFamily="66" charset="0"/>
              </a:rPr>
              <a:t>bstract ideas</a:t>
            </a:r>
          </a:p>
          <a:p>
            <a:pPr marL="342900" indent="-342900">
              <a:spcBef>
                <a:spcPts val="0"/>
              </a:spcBef>
              <a:buFont typeface="Arial" pitchFamily="34" charset="0"/>
              <a:buChar char="•"/>
              <a:defRPr/>
            </a:pPr>
            <a:r>
              <a:rPr lang="en-US" sz="2200" dirty="0" smtClean="0">
                <a:solidFill>
                  <a:srgbClr val="FFFFFF"/>
                </a:solidFill>
                <a:latin typeface="Comic Sans MS" pitchFamily="66" charset="0"/>
              </a:rPr>
              <a:t>Laws of nature</a:t>
            </a:r>
          </a:p>
          <a:p>
            <a:pPr marL="342900" indent="-342900">
              <a:spcBef>
                <a:spcPts val="0"/>
              </a:spcBef>
              <a:buFont typeface="Arial" pitchFamily="34" charset="0"/>
              <a:buChar char="•"/>
              <a:defRPr/>
            </a:pPr>
            <a:r>
              <a:rPr lang="en-US" sz="2200" dirty="0" smtClean="0">
                <a:solidFill>
                  <a:srgbClr val="FFFFFF"/>
                </a:solidFill>
                <a:latin typeface="Comic Sans MS" pitchFamily="66" charset="0"/>
              </a:rPr>
              <a:t>Naturally occurring articles</a:t>
            </a:r>
          </a:p>
          <a:p>
            <a:pPr marL="342900" indent="-342900">
              <a:spcBef>
                <a:spcPts val="0"/>
              </a:spcBef>
              <a:buFont typeface="Arial" pitchFamily="34" charset="0"/>
              <a:buChar char="•"/>
              <a:defRPr/>
            </a:pPr>
            <a:r>
              <a:rPr lang="en-US" sz="2200" dirty="0" smtClean="0">
                <a:solidFill>
                  <a:srgbClr val="FFFFFF"/>
                </a:solidFill>
                <a:latin typeface="Comic Sans MS" pitchFamily="66" charset="0"/>
              </a:rPr>
              <a:t>Artistic works</a:t>
            </a:r>
          </a:p>
        </p:txBody>
      </p:sp>
      <p:sp>
        <p:nvSpPr>
          <p:cNvPr id="3" name="Rounded Rectangle 2"/>
          <p:cNvSpPr/>
          <p:nvPr/>
        </p:nvSpPr>
        <p:spPr bwMode="auto">
          <a:xfrm>
            <a:off x="393700" y="1676400"/>
            <a:ext cx="4038600" cy="32766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chemeClr val="bg1">
                    <a:lumMod val="25000"/>
                  </a:schemeClr>
                </a:solidFill>
                <a:latin typeface="Comic Sans MS" pitchFamily="66" charset="0"/>
              </a:rPr>
              <a:t>Patentable </a:t>
            </a:r>
            <a:r>
              <a:rPr lang="en-US" sz="2400" dirty="0">
                <a:solidFill>
                  <a:schemeClr val="bg1">
                    <a:lumMod val="25000"/>
                  </a:schemeClr>
                </a:solidFill>
                <a:latin typeface="Comic Sans MS" pitchFamily="66" charset="0"/>
              </a:rPr>
              <a:t>S</a:t>
            </a:r>
            <a:r>
              <a:rPr lang="en-US" sz="2400" dirty="0" smtClean="0">
                <a:solidFill>
                  <a:schemeClr val="bg1">
                    <a:lumMod val="25000"/>
                  </a:schemeClr>
                </a:solidFill>
                <a:latin typeface="Comic Sans MS" pitchFamily="66" charset="0"/>
              </a:rPr>
              <a:t>ubject Matter Includes: </a:t>
            </a:r>
          </a:p>
          <a:p>
            <a:endParaRPr kumimoji="0" lang="en-US" sz="800" b="0" i="0" u="none" strike="noStrike" cap="none" normalizeH="0" baseline="0" dirty="0" smtClean="0">
              <a:ln>
                <a:noFill/>
              </a:ln>
              <a:solidFill>
                <a:schemeClr val="bg1">
                  <a:lumMod val="25000"/>
                </a:schemeClr>
              </a:solidFill>
              <a:effectLst/>
              <a:latin typeface="Comic Sans MS" pitchFamily="66" charset="0"/>
            </a:endParaRPr>
          </a:p>
          <a:p>
            <a:pPr marL="342900" indent="-342900">
              <a:buFont typeface="Arial" pitchFamily="34" charset="0"/>
              <a:buChar char="•"/>
            </a:pPr>
            <a:r>
              <a:rPr lang="en-US" sz="2200" dirty="0" smtClean="0">
                <a:solidFill>
                  <a:schemeClr val="bg1">
                    <a:lumMod val="25000"/>
                  </a:schemeClr>
                </a:solidFill>
                <a:latin typeface="Comic Sans MS" pitchFamily="66" charset="0"/>
              </a:rPr>
              <a:t>Processes</a:t>
            </a:r>
          </a:p>
          <a:p>
            <a:pPr marL="342900" indent="-342900">
              <a:buFont typeface="Arial" pitchFamily="34" charset="0"/>
              <a:buChar char="•"/>
            </a:pPr>
            <a:r>
              <a:rPr kumimoji="0" lang="en-US" sz="2200" b="0" i="0" u="none" strike="noStrike" cap="none" normalizeH="0" baseline="0" dirty="0" smtClean="0">
                <a:ln>
                  <a:noFill/>
                </a:ln>
                <a:solidFill>
                  <a:schemeClr val="bg1">
                    <a:lumMod val="25000"/>
                  </a:schemeClr>
                </a:solidFill>
                <a:effectLst/>
                <a:latin typeface="Comic Sans MS" pitchFamily="66" charset="0"/>
              </a:rPr>
              <a:t>Machines</a:t>
            </a:r>
          </a:p>
          <a:p>
            <a:pPr marL="342900" indent="-342900">
              <a:buFont typeface="Arial" pitchFamily="34" charset="0"/>
              <a:buChar char="•"/>
            </a:pPr>
            <a:r>
              <a:rPr lang="en-US" sz="2200" dirty="0" smtClean="0">
                <a:solidFill>
                  <a:schemeClr val="bg1">
                    <a:lumMod val="25000"/>
                  </a:schemeClr>
                </a:solidFill>
                <a:latin typeface="Comic Sans MS" pitchFamily="66" charset="0"/>
              </a:rPr>
              <a:t>Articles of manufacture</a:t>
            </a:r>
          </a:p>
          <a:p>
            <a:pPr marL="342900" indent="-342900">
              <a:buFont typeface="Arial" pitchFamily="34" charset="0"/>
              <a:buChar char="•"/>
            </a:pPr>
            <a:r>
              <a:rPr kumimoji="0" lang="en-US" sz="2200" b="0" i="0" u="none" strike="noStrike" cap="none" normalizeH="0" baseline="0" dirty="0" smtClean="0">
                <a:ln>
                  <a:noFill/>
                </a:ln>
                <a:solidFill>
                  <a:schemeClr val="bg1">
                    <a:lumMod val="25000"/>
                  </a:schemeClr>
                </a:solidFill>
                <a:effectLst/>
                <a:latin typeface="Comic Sans MS" pitchFamily="66" charset="0"/>
              </a:rPr>
              <a:t>Composition of</a:t>
            </a:r>
            <a:r>
              <a:rPr kumimoji="0" lang="en-US" sz="2200" b="0" i="0" u="none" strike="noStrike" cap="none" normalizeH="0" dirty="0" smtClean="0">
                <a:ln>
                  <a:noFill/>
                </a:ln>
                <a:solidFill>
                  <a:schemeClr val="bg1">
                    <a:lumMod val="25000"/>
                  </a:schemeClr>
                </a:solidFill>
                <a:effectLst/>
                <a:latin typeface="Comic Sans MS" pitchFamily="66" charset="0"/>
              </a:rPr>
              <a:t> matter</a:t>
            </a:r>
          </a:p>
          <a:p>
            <a:pPr marL="342900" indent="-342900">
              <a:buFont typeface="Arial" pitchFamily="34" charset="0"/>
              <a:buChar char="•"/>
            </a:pPr>
            <a:r>
              <a:rPr lang="en-US" sz="2200" baseline="0" dirty="0" smtClean="0">
                <a:solidFill>
                  <a:schemeClr val="bg1">
                    <a:lumMod val="25000"/>
                  </a:schemeClr>
                </a:solidFill>
                <a:latin typeface="Comic Sans MS" pitchFamily="66" charset="0"/>
              </a:rPr>
              <a:t>New</a:t>
            </a:r>
            <a:r>
              <a:rPr lang="en-US" sz="2200" dirty="0" smtClean="0">
                <a:solidFill>
                  <a:schemeClr val="bg1">
                    <a:lumMod val="25000"/>
                  </a:schemeClr>
                </a:solidFill>
                <a:latin typeface="Comic Sans MS" pitchFamily="66" charset="0"/>
              </a:rPr>
              <a:t> uses for any of the above</a:t>
            </a:r>
            <a:endParaRPr kumimoji="0" lang="en-US" sz="2200" b="0" i="0" u="none" strike="noStrike" cap="none" normalizeH="0" baseline="0" dirty="0" smtClean="0">
              <a:ln>
                <a:noFill/>
              </a:ln>
              <a:solidFill>
                <a:schemeClr val="bg1">
                  <a:lumMod val="25000"/>
                </a:schemeClr>
              </a:solidFill>
              <a:effectLst/>
              <a:latin typeface="Comic Sans MS" pitchFamily="66" charset="0"/>
            </a:endParaRPr>
          </a:p>
        </p:txBody>
      </p:sp>
      <p:sp>
        <p:nvSpPr>
          <p:cNvPr id="5" name="Rectangle 4"/>
          <p:cNvSpPr/>
          <p:nvPr/>
        </p:nvSpPr>
        <p:spPr>
          <a:xfrm>
            <a:off x="4978400" y="5334001"/>
            <a:ext cx="3886200" cy="954107"/>
          </a:xfrm>
          <a:prstGeom prst="rect">
            <a:avLst/>
          </a:prstGeom>
        </p:spPr>
        <p:txBody>
          <a:bodyPr wrap="square">
            <a:spAutoFit/>
          </a:bodyPr>
          <a:lstStyle/>
          <a:p>
            <a:pPr algn="ctr">
              <a:spcBef>
                <a:spcPct val="50000"/>
              </a:spcBef>
            </a:pPr>
            <a:r>
              <a:rPr lang="en-US" sz="2800" dirty="0">
                <a:latin typeface="Comic Sans MS" pitchFamily="66" charset="0"/>
              </a:rPr>
              <a:t>Artistic works are covered by copyright!</a:t>
            </a:r>
          </a:p>
        </p:txBody>
      </p:sp>
    </p:spTree>
    <p:extLst>
      <p:ext uri="{BB962C8B-B14F-4D97-AF65-F5344CB8AC3E}">
        <p14:creationId xmlns:p14="http://schemas.microsoft.com/office/powerpoint/2010/main" val="113655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2400" y="228600"/>
            <a:ext cx="8839200" cy="1261884"/>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800" dirty="0" smtClean="0">
                <a:solidFill>
                  <a:srgbClr val="FFFFFF"/>
                </a:solidFill>
                <a:latin typeface="Comic Sans MS" pitchFamily="66" charset="0"/>
              </a:rPr>
              <a:t>What constitutes patentable subject matter?</a:t>
            </a:r>
            <a:endParaRPr lang="en-US" sz="3800" dirty="0">
              <a:solidFill>
                <a:srgbClr val="FFFFFF"/>
              </a:solidFill>
              <a:latin typeface="Comic Sans MS" pitchFamily="66" charset="0"/>
            </a:endParaRPr>
          </a:p>
        </p:txBody>
      </p:sp>
      <p:sp>
        <p:nvSpPr>
          <p:cNvPr id="2" name="Rectangle 1"/>
          <p:cNvSpPr/>
          <p:nvPr/>
        </p:nvSpPr>
        <p:spPr>
          <a:xfrm>
            <a:off x="152400" y="5028505"/>
            <a:ext cx="4572000" cy="1384995"/>
          </a:xfrm>
          <a:prstGeom prst="rect">
            <a:avLst/>
          </a:prstGeom>
        </p:spPr>
        <p:txBody>
          <a:bodyPr wrap="square">
            <a:spAutoFit/>
          </a:bodyPr>
          <a:lstStyle/>
          <a:p>
            <a:pPr algn="ctr">
              <a:spcBef>
                <a:spcPct val="50000"/>
              </a:spcBef>
            </a:pPr>
            <a:r>
              <a:rPr lang="en-US" sz="2800" dirty="0">
                <a:latin typeface="Comic Sans MS" pitchFamily="66" charset="0"/>
              </a:rPr>
              <a:t>T</a:t>
            </a:r>
            <a:r>
              <a:rPr lang="en-US" sz="2800" dirty="0" smtClean="0">
                <a:latin typeface="Comic Sans MS" pitchFamily="66" charset="0"/>
              </a:rPr>
              <a:t>he requirements of novelty, utility and non-obviousness must be met.</a:t>
            </a:r>
            <a:endParaRPr lang="en-US" sz="2800" dirty="0">
              <a:latin typeface="Comic Sans MS" pitchFamily="66" charset="0"/>
            </a:endParaRPr>
          </a:p>
        </p:txBody>
      </p:sp>
      <p:sp>
        <p:nvSpPr>
          <p:cNvPr id="7" name="Rounded Rectangle 6"/>
          <p:cNvSpPr/>
          <p:nvPr/>
        </p:nvSpPr>
        <p:spPr bwMode="auto">
          <a:xfrm>
            <a:off x="4978400" y="1905000"/>
            <a:ext cx="3937000" cy="4419600"/>
          </a:xfrm>
          <a:prstGeom prst="roundRect">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pPr>
            <a:r>
              <a:rPr lang="en-US" sz="2400" dirty="0" smtClean="0">
                <a:solidFill>
                  <a:srgbClr val="FFFF00"/>
                </a:solidFill>
                <a:latin typeface="Comic Sans MS" pitchFamily="66" charset="0"/>
              </a:rPr>
              <a:t>In April of 2013, the Supreme </a:t>
            </a:r>
            <a:r>
              <a:rPr lang="en-US" sz="2400" dirty="0">
                <a:solidFill>
                  <a:srgbClr val="FFFF00"/>
                </a:solidFill>
                <a:latin typeface="Comic Sans MS" pitchFamily="66" charset="0"/>
              </a:rPr>
              <a:t>Court </a:t>
            </a:r>
            <a:r>
              <a:rPr lang="en-US" sz="2400" dirty="0" smtClean="0">
                <a:solidFill>
                  <a:srgbClr val="FFFF00"/>
                </a:solidFill>
                <a:latin typeface="Comic Sans MS" pitchFamily="66" charset="0"/>
              </a:rPr>
              <a:t>heard </a:t>
            </a:r>
            <a:r>
              <a:rPr lang="en-US" sz="2400" dirty="0">
                <a:solidFill>
                  <a:srgbClr val="FFFF00"/>
                </a:solidFill>
                <a:latin typeface="Comic Sans MS" pitchFamily="66" charset="0"/>
              </a:rPr>
              <a:t>the Myriad Genetics </a:t>
            </a:r>
            <a:r>
              <a:rPr lang="en-US" sz="2400" dirty="0" smtClean="0">
                <a:solidFill>
                  <a:srgbClr val="FFFF00"/>
                </a:solidFill>
                <a:latin typeface="Comic Sans MS" pitchFamily="66" charset="0"/>
              </a:rPr>
              <a:t>case and will determine if, under the law, human genes are patentable subject matter or “naturally occurring articles” </a:t>
            </a:r>
            <a:r>
              <a:rPr lang="en-US" sz="2400" dirty="0">
                <a:solidFill>
                  <a:srgbClr val="FFFF00"/>
                </a:solidFill>
                <a:latin typeface="Comic Sans MS" pitchFamily="66" charset="0"/>
              </a:rPr>
              <a:t>(</a:t>
            </a:r>
            <a:r>
              <a:rPr lang="en-US" sz="2400" dirty="0" smtClean="0">
                <a:solidFill>
                  <a:srgbClr val="FFFF00"/>
                </a:solidFill>
                <a:latin typeface="Comic Sans MS" pitchFamily="66" charset="0"/>
              </a:rPr>
              <a:t>therefore not subject to patent protection)!  </a:t>
            </a:r>
            <a:endParaRPr lang="en-US" sz="2400" dirty="0">
              <a:solidFill>
                <a:srgbClr val="FFFF00"/>
              </a:solidFill>
              <a:latin typeface="Comic Sans MS" pitchFamily="66" charset="0"/>
            </a:endParaRPr>
          </a:p>
        </p:txBody>
      </p:sp>
      <p:sp>
        <p:nvSpPr>
          <p:cNvPr id="3" name="Rounded Rectangle 2"/>
          <p:cNvSpPr/>
          <p:nvPr/>
        </p:nvSpPr>
        <p:spPr bwMode="auto">
          <a:xfrm>
            <a:off x="393700" y="1676400"/>
            <a:ext cx="4038600" cy="32766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smtClean="0">
                <a:solidFill>
                  <a:schemeClr val="bg1">
                    <a:lumMod val="25000"/>
                  </a:schemeClr>
                </a:solidFill>
                <a:latin typeface="Comic Sans MS" pitchFamily="66" charset="0"/>
              </a:rPr>
              <a:t>Patentable </a:t>
            </a:r>
            <a:r>
              <a:rPr lang="en-US" sz="2400" dirty="0">
                <a:solidFill>
                  <a:schemeClr val="bg1">
                    <a:lumMod val="25000"/>
                  </a:schemeClr>
                </a:solidFill>
                <a:latin typeface="Comic Sans MS" pitchFamily="66" charset="0"/>
              </a:rPr>
              <a:t>S</a:t>
            </a:r>
            <a:r>
              <a:rPr lang="en-US" sz="2400" dirty="0" smtClean="0">
                <a:solidFill>
                  <a:schemeClr val="bg1">
                    <a:lumMod val="25000"/>
                  </a:schemeClr>
                </a:solidFill>
                <a:latin typeface="Comic Sans MS" pitchFamily="66" charset="0"/>
              </a:rPr>
              <a:t>ubject Matter Includes: </a:t>
            </a:r>
          </a:p>
          <a:p>
            <a:endParaRPr kumimoji="0" lang="en-US" sz="800" b="0" i="0" u="none" strike="noStrike" cap="none" normalizeH="0" baseline="0" dirty="0" smtClean="0">
              <a:ln>
                <a:noFill/>
              </a:ln>
              <a:solidFill>
                <a:schemeClr val="bg1">
                  <a:lumMod val="25000"/>
                </a:schemeClr>
              </a:solidFill>
              <a:effectLst/>
              <a:latin typeface="Comic Sans MS" pitchFamily="66" charset="0"/>
            </a:endParaRPr>
          </a:p>
          <a:p>
            <a:pPr marL="342900" indent="-342900">
              <a:buFont typeface="Arial" pitchFamily="34" charset="0"/>
              <a:buChar char="•"/>
            </a:pPr>
            <a:r>
              <a:rPr lang="en-US" sz="2200" dirty="0" smtClean="0">
                <a:solidFill>
                  <a:schemeClr val="bg1">
                    <a:lumMod val="25000"/>
                  </a:schemeClr>
                </a:solidFill>
                <a:latin typeface="Comic Sans MS" pitchFamily="66" charset="0"/>
              </a:rPr>
              <a:t>Processes</a:t>
            </a:r>
          </a:p>
          <a:p>
            <a:pPr marL="342900" indent="-342900">
              <a:buFont typeface="Arial" pitchFamily="34" charset="0"/>
              <a:buChar char="•"/>
            </a:pPr>
            <a:r>
              <a:rPr kumimoji="0" lang="en-US" sz="2200" b="0" i="0" u="none" strike="noStrike" cap="none" normalizeH="0" baseline="0" dirty="0" smtClean="0">
                <a:ln>
                  <a:noFill/>
                </a:ln>
                <a:solidFill>
                  <a:schemeClr val="bg1">
                    <a:lumMod val="25000"/>
                  </a:schemeClr>
                </a:solidFill>
                <a:effectLst/>
                <a:latin typeface="Comic Sans MS" pitchFamily="66" charset="0"/>
              </a:rPr>
              <a:t>Machines</a:t>
            </a:r>
          </a:p>
          <a:p>
            <a:pPr marL="342900" indent="-342900">
              <a:buFont typeface="Arial" pitchFamily="34" charset="0"/>
              <a:buChar char="•"/>
            </a:pPr>
            <a:r>
              <a:rPr lang="en-US" sz="2200" dirty="0" smtClean="0">
                <a:solidFill>
                  <a:schemeClr val="bg1">
                    <a:lumMod val="25000"/>
                  </a:schemeClr>
                </a:solidFill>
                <a:latin typeface="Comic Sans MS" pitchFamily="66" charset="0"/>
              </a:rPr>
              <a:t>Articles of manufacture</a:t>
            </a:r>
          </a:p>
          <a:p>
            <a:pPr marL="342900" indent="-342900">
              <a:buFont typeface="Arial" pitchFamily="34" charset="0"/>
              <a:buChar char="•"/>
            </a:pPr>
            <a:r>
              <a:rPr kumimoji="0" lang="en-US" sz="2200" b="0" i="0" u="none" strike="noStrike" cap="none" normalizeH="0" baseline="0" dirty="0" smtClean="0">
                <a:ln>
                  <a:noFill/>
                </a:ln>
                <a:solidFill>
                  <a:schemeClr val="bg1">
                    <a:lumMod val="25000"/>
                  </a:schemeClr>
                </a:solidFill>
                <a:effectLst/>
                <a:latin typeface="Comic Sans MS" pitchFamily="66" charset="0"/>
              </a:rPr>
              <a:t>Composition of</a:t>
            </a:r>
            <a:r>
              <a:rPr kumimoji="0" lang="en-US" sz="2200" b="0" i="0" u="none" strike="noStrike" cap="none" normalizeH="0" dirty="0" smtClean="0">
                <a:ln>
                  <a:noFill/>
                </a:ln>
                <a:solidFill>
                  <a:schemeClr val="bg1">
                    <a:lumMod val="25000"/>
                  </a:schemeClr>
                </a:solidFill>
                <a:effectLst/>
                <a:latin typeface="Comic Sans MS" pitchFamily="66" charset="0"/>
              </a:rPr>
              <a:t> matter</a:t>
            </a:r>
          </a:p>
          <a:p>
            <a:pPr marL="342900" indent="-342900">
              <a:buFont typeface="Arial" pitchFamily="34" charset="0"/>
              <a:buChar char="•"/>
            </a:pPr>
            <a:r>
              <a:rPr lang="en-US" sz="2200" baseline="0" dirty="0" smtClean="0">
                <a:solidFill>
                  <a:schemeClr val="bg1">
                    <a:lumMod val="25000"/>
                  </a:schemeClr>
                </a:solidFill>
                <a:latin typeface="Comic Sans MS" pitchFamily="66" charset="0"/>
              </a:rPr>
              <a:t>New</a:t>
            </a:r>
            <a:r>
              <a:rPr lang="en-US" sz="2200" dirty="0" smtClean="0">
                <a:solidFill>
                  <a:schemeClr val="bg1">
                    <a:lumMod val="25000"/>
                  </a:schemeClr>
                </a:solidFill>
                <a:latin typeface="Comic Sans MS" pitchFamily="66" charset="0"/>
              </a:rPr>
              <a:t> uses for any of the above</a:t>
            </a:r>
            <a:endParaRPr kumimoji="0" lang="en-US" sz="2200" b="0" i="0" u="none" strike="noStrike" cap="none" normalizeH="0" baseline="0" dirty="0" smtClean="0">
              <a:ln>
                <a:noFill/>
              </a:ln>
              <a:solidFill>
                <a:schemeClr val="bg1">
                  <a:lumMod val="25000"/>
                </a:schemeClr>
              </a:solidFill>
              <a:effectLst/>
              <a:latin typeface="Comic Sans MS" pitchFamily="66" charset="0"/>
            </a:endParaRPr>
          </a:p>
        </p:txBody>
      </p:sp>
    </p:spTree>
    <p:extLst>
      <p:ext uri="{BB962C8B-B14F-4D97-AF65-F5344CB8AC3E}">
        <p14:creationId xmlns:p14="http://schemas.microsoft.com/office/powerpoint/2010/main" val="1624630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228600" y="1600200"/>
            <a:ext cx="8763000" cy="3231654"/>
          </a:xfrm>
          <a:prstGeom prst="rect">
            <a:avLst/>
          </a:prstGeom>
          <a:noFill/>
          <a:ln w="9525">
            <a:noFill/>
            <a:miter lim="800000"/>
            <a:headEnd/>
            <a:tailEnd/>
          </a:ln>
        </p:spPr>
        <p:txBody>
          <a:bodyPr>
            <a:spAutoFit/>
          </a:bodyPr>
          <a:lstStyle/>
          <a:p>
            <a:pPr>
              <a:spcBef>
                <a:spcPct val="50000"/>
              </a:spcBef>
              <a:defRPr/>
            </a:pPr>
            <a:r>
              <a:rPr lang="en-US" sz="3400" dirty="0">
                <a:latin typeface="Comic Sans MS" pitchFamily="66" charset="0"/>
              </a:rPr>
              <a:t>“The Congress shall have power… to promote the progress of science and the useful arts, by securing for limited times </a:t>
            </a:r>
            <a:r>
              <a:rPr lang="en-US" sz="3400" u="sng" dirty="0">
                <a:solidFill>
                  <a:srgbClr val="C00000"/>
                </a:solidFill>
                <a:latin typeface="Comic Sans MS" pitchFamily="66" charset="0"/>
              </a:rPr>
              <a:t>to authors and inventors the exclusive right to their respective writings and discoveries</a:t>
            </a:r>
            <a:r>
              <a:rPr lang="en-US" sz="3400" dirty="0">
                <a:solidFill>
                  <a:srgbClr val="C00000"/>
                </a:solidFill>
                <a:latin typeface="Comic Sans MS" pitchFamily="66" charset="0"/>
              </a:rPr>
              <a:t> </a:t>
            </a:r>
            <a:r>
              <a:rPr lang="en-US" sz="3400" dirty="0">
                <a:latin typeface="Comic Sans MS" pitchFamily="66" charset="0"/>
              </a:rPr>
              <a:t>…”</a:t>
            </a:r>
          </a:p>
        </p:txBody>
      </p:sp>
      <p:sp>
        <p:nvSpPr>
          <p:cNvPr id="4" name="Text Box 5"/>
          <p:cNvSpPr txBox="1">
            <a:spLocks noChangeArrowheads="1"/>
          </p:cNvSpPr>
          <p:nvPr/>
        </p:nvSpPr>
        <p:spPr bwMode="auto">
          <a:xfrm>
            <a:off x="381000" y="152400"/>
            <a:ext cx="8534400" cy="1261884"/>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800" dirty="0">
                <a:solidFill>
                  <a:srgbClr val="FFFFFF"/>
                </a:solidFill>
                <a:latin typeface="Comic Sans MS" pitchFamily="66" charset="0"/>
              </a:rPr>
              <a:t>1787 - United States Constitution</a:t>
            </a:r>
          </a:p>
          <a:p>
            <a:pPr algn="ctr">
              <a:defRPr/>
            </a:pPr>
            <a:r>
              <a:rPr lang="en-US" sz="3800" dirty="0">
                <a:solidFill>
                  <a:srgbClr val="FFFFFF"/>
                </a:solidFill>
                <a:latin typeface="Comic Sans MS" pitchFamily="66" charset="0"/>
              </a:rPr>
              <a:t>Article 1, Section 8</a:t>
            </a:r>
          </a:p>
        </p:txBody>
      </p:sp>
      <p:sp>
        <p:nvSpPr>
          <p:cNvPr id="5" name="Oval 4"/>
          <p:cNvSpPr/>
          <p:nvPr/>
        </p:nvSpPr>
        <p:spPr bwMode="auto">
          <a:xfrm>
            <a:off x="152400" y="4719320"/>
            <a:ext cx="8839200" cy="175768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2400" dirty="0" smtClean="0">
                <a:solidFill>
                  <a:srgbClr val="FFFFFF"/>
                </a:solidFill>
                <a:latin typeface="Comic Sans MS" pitchFamily="66" charset="0"/>
              </a:rPr>
              <a:t>It’s a trade-off: the government grants a period of exclusivity as an incentive to create and society benefits from the innovations!</a:t>
            </a:r>
            <a:endParaRPr lang="en-US" sz="2400" u="sng" dirty="0">
              <a:solidFill>
                <a:srgbClr val="FFFFFF"/>
              </a:solidFill>
              <a:latin typeface="Comic Sans MS" pitchFamily="66" charset="0"/>
            </a:endParaRPr>
          </a:p>
        </p:txBody>
      </p:sp>
    </p:spTree>
    <p:extLst>
      <p:ext uri="{BB962C8B-B14F-4D97-AF65-F5344CB8AC3E}">
        <p14:creationId xmlns:p14="http://schemas.microsoft.com/office/powerpoint/2010/main" val="23259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304800" y="228600"/>
            <a:ext cx="86106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a:solidFill>
                  <a:srgbClr val="FFFFFF"/>
                </a:solidFill>
                <a:latin typeface="Comic Sans MS" pitchFamily="66" charset="0"/>
              </a:rPr>
              <a:t>35 USC 101 Inventions Patentable</a:t>
            </a:r>
          </a:p>
        </p:txBody>
      </p:sp>
      <p:sp>
        <p:nvSpPr>
          <p:cNvPr id="39939" name="Text Box 7"/>
          <p:cNvSpPr txBox="1">
            <a:spLocks noChangeArrowheads="1"/>
          </p:cNvSpPr>
          <p:nvPr/>
        </p:nvSpPr>
        <p:spPr bwMode="auto">
          <a:xfrm>
            <a:off x="533400" y="1829812"/>
            <a:ext cx="8305800" cy="3046988"/>
          </a:xfrm>
          <a:prstGeom prst="rect">
            <a:avLst/>
          </a:prstGeom>
          <a:noFill/>
          <a:ln w="9525">
            <a:noFill/>
            <a:miter lim="800000"/>
            <a:headEnd/>
            <a:tailEnd/>
          </a:ln>
        </p:spPr>
        <p:txBody>
          <a:bodyPr wrap="square">
            <a:spAutoFit/>
          </a:bodyPr>
          <a:lstStyle/>
          <a:p>
            <a:pPr>
              <a:spcBef>
                <a:spcPct val="30000"/>
              </a:spcBef>
              <a:defRPr/>
            </a:pPr>
            <a:r>
              <a:rPr lang="en-US" sz="3200" dirty="0" smtClean="0">
                <a:latin typeface="Comic Sans MS" pitchFamily="66" charset="0"/>
              </a:rPr>
              <a:t>“</a:t>
            </a:r>
            <a:r>
              <a:rPr lang="en-US" sz="3200" dirty="0">
                <a:latin typeface="Comic Sans MS" pitchFamily="66" charset="0"/>
              </a:rPr>
              <a:t>Whoever invents or discovers any </a:t>
            </a:r>
            <a:r>
              <a:rPr lang="en-US" sz="3200" u="sng" dirty="0">
                <a:solidFill>
                  <a:srgbClr val="C00000"/>
                </a:solidFill>
                <a:latin typeface="Comic Sans MS" pitchFamily="66" charset="0"/>
              </a:rPr>
              <a:t>new</a:t>
            </a:r>
            <a:r>
              <a:rPr lang="en-US" sz="3200" dirty="0">
                <a:solidFill>
                  <a:srgbClr val="C00000"/>
                </a:solidFill>
                <a:latin typeface="Comic Sans MS" pitchFamily="66" charset="0"/>
              </a:rPr>
              <a:t> </a:t>
            </a:r>
            <a:r>
              <a:rPr lang="en-US" sz="3200" dirty="0">
                <a:latin typeface="Comic Sans MS" pitchFamily="66" charset="0"/>
              </a:rPr>
              <a:t>and useful process, machine, manufacture, or composition of matter, or any new and useful improvement there of, may obtain a patent therefore, subject to the conditions and requirements of this title.”</a:t>
            </a:r>
            <a:endParaRPr lang="en-US" sz="3200" u="sng" dirty="0">
              <a:latin typeface="Comic Sans MS" pitchFamily="66" charset="0"/>
            </a:endParaRPr>
          </a:p>
        </p:txBody>
      </p:sp>
      <p:sp>
        <p:nvSpPr>
          <p:cNvPr id="2" name="Rectangle 1"/>
          <p:cNvSpPr/>
          <p:nvPr/>
        </p:nvSpPr>
        <p:spPr>
          <a:xfrm>
            <a:off x="2392113" y="990600"/>
            <a:ext cx="3932487" cy="584775"/>
          </a:xfrm>
          <a:prstGeom prst="rect">
            <a:avLst/>
          </a:prstGeom>
        </p:spPr>
        <p:txBody>
          <a:bodyPr wrap="none">
            <a:spAutoFit/>
          </a:bodyPr>
          <a:lstStyle/>
          <a:p>
            <a:pPr algn="ctr">
              <a:spcBef>
                <a:spcPct val="50000"/>
              </a:spcBef>
              <a:defRPr/>
            </a:pPr>
            <a:r>
              <a:rPr lang="en-US" sz="3200" b="1" dirty="0" smtClean="0">
                <a:latin typeface="Comic Sans MS" pitchFamily="66" charset="0"/>
              </a:rPr>
              <a:t>Unchanged by AIA</a:t>
            </a:r>
            <a:endParaRPr lang="en-US" sz="3200" b="1" dirty="0">
              <a:latin typeface="Comic Sans MS" pitchFamily="66" charset="0"/>
            </a:endParaRPr>
          </a:p>
        </p:txBody>
      </p:sp>
    </p:spTree>
    <p:extLst>
      <p:ext uri="{BB962C8B-B14F-4D97-AF65-F5344CB8AC3E}">
        <p14:creationId xmlns:p14="http://schemas.microsoft.com/office/powerpoint/2010/main" val="31665076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3" name="Text Box 9"/>
          <p:cNvSpPr txBox="1">
            <a:spLocks noChangeArrowheads="1"/>
          </p:cNvSpPr>
          <p:nvPr/>
        </p:nvSpPr>
        <p:spPr bwMode="auto">
          <a:xfrm>
            <a:off x="228600" y="1236851"/>
            <a:ext cx="8610600" cy="5401479"/>
          </a:xfrm>
          <a:prstGeom prst="rect">
            <a:avLst/>
          </a:prstGeom>
          <a:noFill/>
          <a:ln w="9525">
            <a:noFill/>
            <a:miter lim="800000"/>
            <a:headEnd/>
            <a:tailEnd/>
          </a:ln>
        </p:spPr>
        <p:txBody>
          <a:bodyPr wrap="square">
            <a:spAutoFit/>
          </a:bodyPr>
          <a:lstStyle/>
          <a:p>
            <a:pPr marL="457200" indent="-457200">
              <a:spcBef>
                <a:spcPct val="50000"/>
              </a:spcBef>
              <a:buClr>
                <a:srgbClr val="C00000"/>
              </a:buClr>
              <a:buFont typeface="Wingdings" pitchFamily="2" charset="2"/>
              <a:buChar char="§"/>
            </a:pPr>
            <a:r>
              <a:rPr lang="en-US" sz="3000" dirty="0" smtClean="0">
                <a:latin typeface="Comic Sans MS" pitchFamily="66" charset="0"/>
              </a:rPr>
              <a:t>New or novel means the invention does </a:t>
            </a:r>
            <a:r>
              <a:rPr lang="en-US" sz="3000" dirty="0">
                <a:latin typeface="Comic Sans MS" pitchFamily="66" charset="0"/>
              </a:rPr>
              <a:t>not exist anywhere in the world!</a:t>
            </a:r>
          </a:p>
          <a:p>
            <a:pPr marL="457200" indent="-457200">
              <a:spcBef>
                <a:spcPct val="50000"/>
              </a:spcBef>
              <a:buClr>
                <a:srgbClr val="C00000"/>
              </a:buClr>
              <a:buFont typeface="Wingdings" pitchFamily="2" charset="2"/>
              <a:buChar char="§"/>
            </a:pPr>
            <a:r>
              <a:rPr lang="en-US" sz="3000" dirty="0" smtClean="0">
                <a:latin typeface="Comic Sans MS" pitchFamily="66" charset="0"/>
              </a:rPr>
              <a:t>To invent </a:t>
            </a:r>
            <a:r>
              <a:rPr lang="en-US" sz="3000" dirty="0">
                <a:latin typeface="Comic Sans MS" pitchFamily="66" charset="0"/>
              </a:rPr>
              <a:t>means to create something that has </a:t>
            </a:r>
            <a:r>
              <a:rPr lang="en-US" sz="3000" u="sng" dirty="0">
                <a:latin typeface="Comic Sans MS" pitchFamily="66" charset="0"/>
              </a:rPr>
              <a:t>not existed before</a:t>
            </a:r>
            <a:r>
              <a:rPr lang="en-US" sz="3000" dirty="0" smtClean="0">
                <a:latin typeface="Comic Sans MS" pitchFamily="66" charset="0"/>
              </a:rPr>
              <a:t>.</a:t>
            </a:r>
          </a:p>
          <a:p>
            <a:pPr marL="457200" indent="-457200">
              <a:spcBef>
                <a:spcPct val="50000"/>
              </a:spcBef>
              <a:buClr>
                <a:srgbClr val="C00000"/>
              </a:buClr>
              <a:buFont typeface="Wingdings" pitchFamily="2" charset="2"/>
              <a:buChar char="§"/>
            </a:pPr>
            <a:r>
              <a:rPr lang="en-US" sz="3000" dirty="0" smtClean="0">
                <a:latin typeface="Comic Sans MS" pitchFamily="66" charset="0"/>
              </a:rPr>
              <a:t>35 </a:t>
            </a:r>
            <a:r>
              <a:rPr lang="en-US" sz="3000" dirty="0">
                <a:latin typeface="Comic Sans MS" pitchFamily="66" charset="0"/>
              </a:rPr>
              <a:t>USC </a:t>
            </a:r>
            <a:r>
              <a:rPr lang="en-US" sz="3000" dirty="0" smtClean="0">
                <a:latin typeface="Comic Sans MS" pitchFamily="66" charset="0"/>
              </a:rPr>
              <a:t>102 sets forth the </a:t>
            </a:r>
            <a:r>
              <a:rPr lang="en-US" sz="3000" dirty="0">
                <a:latin typeface="Comic Sans MS" pitchFamily="66" charset="0"/>
              </a:rPr>
              <a:t>legal definition of prior art </a:t>
            </a:r>
            <a:r>
              <a:rPr lang="en-US" sz="3000" dirty="0" smtClean="0">
                <a:latin typeface="Comic Sans MS" pitchFamily="66" charset="0"/>
              </a:rPr>
              <a:t>and defines “new” as anything not included in this prior art definition. </a:t>
            </a:r>
          </a:p>
          <a:p>
            <a:pPr marL="457200" indent="-457200">
              <a:spcBef>
                <a:spcPct val="50000"/>
              </a:spcBef>
              <a:buClr>
                <a:srgbClr val="C00000"/>
              </a:buClr>
              <a:buFont typeface="Wingdings" pitchFamily="2" charset="2"/>
              <a:buChar char="§"/>
            </a:pPr>
            <a:r>
              <a:rPr lang="en-US" sz="3000" dirty="0" smtClean="0">
                <a:latin typeface="Comic Sans MS" pitchFamily="66" charset="0"/>
              </a:rPr>
              <a:t>The AIA makes significant changes in </a:t>
            </a:r>
            <a:r>
              <a:rPr lang="en-US" sz="3000" dirty="0">
                <a:latin typeface="Comic Sans MS" pitchFamily="66" charset="0"/>
              </a:rPr>
              <a:t>the </a:t>
            </a:r>
            <a:r>
              <a:rPr lang="en-US" sz="3000" dirty="0" smtClean="0">
                <a:latin typeface="Comic Sans MS" pitchFamily="66" charset="0"/>
              </a:rPr>
              <a:t>definition </a:t>
            </a:r>
            <a:r>
              <a:rPr lang="en-US" sz="3000" dirty="0">
                <a:latin typeface="Comic Sans MS" pitchFamily="66" charset="0"/>
              </a:rPr>
              <a:t>of prior </a:t>
            </a:r>
            <a:r>
              <a:rPr lang="en-US" sz="3000" dirty="0" smtClean="0">
                <a:latin typeface="Comic Sans MS" pitchFamily="66" charset="0"/>
              </a:rPr>
              <a:t>art documented </a:t>
            </a:r>
            <a:r>
              <a:rPr lang="en-US" sz="3000" dirty="0">
                <a:latin typeface="Comic Sans MS" pitchFamily="66" charset="0"/>
              </a:rPr>
              <a:t>in </a:t>
            </a:r>
            <a:r>
              <a:rPr lang="en-US" sz="3000" dirty="0" smtClean="0">
                <a:latin typeface="Comic Sans MS" pitchFamily="66" charset="0"/>
              </a:rPr>
              <a:t>        35 </a:t>
            </a:r>
            <a:r>
              <a:rPr lang="en-US" sz="3000" dirty="0">
                <a:latin typeface="Comic Sans MS" pitchFamily="66" charset="0"/>
              </a:rPr>
              <a:t>USC </a:t>
            </a:r>
            <a:r>
              <a:rPr lang="en-US" sz="3000" dirty="0" smtClean="0">
                <a:latin typeface="Comic Sans MS" pitchFamily="66" charset="0"/>
              </a:rPr>
              <a:t>102!</a:t>
            </a:r>
            <a:endParaRPr lang="en-US" sz="3000" dirty="0">
              <a:latin typeface="Comic Sans MS" pitchFamily="66" charset="0"/>
            </a:endParaRPr>
          </a:p>
        </p:txBody>
      </p:sp>
      <p:sp>
        <p:nvSpPr>
          <p:cNvPr id="5" name="Text Box 6"/>
          <p:cNvSpPr txBox="1">
            <a:spLocks noChangeArrowheads="1"/>
          </p:cNvSpPr>
          <p:nvPr/>
        </p:nvSpPr>
        <p:spPr bwMode="auto">
          <a:xfrm>
            <a:off x="304800" y="228600"/>
            <a:ext cx="86106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smtClean="0">
                <a:solidFill>
                  <a:srgbClr val="FFFFFF"/>
                </a:solidFill>
                <a:latin typeface="Comic Sans MS" pitchFamily="66" charset="0"/>
              </a:rPr>
              <a:t>Definition of New?</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187225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14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14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14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3" grpId="0" uiExpand="1" build="p" bldLvl="2"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76200" y="152400"/>
            <a:ext cx="8991600" cy="1200329"/>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600" dirty="0" smtClean="0">
                <a:solidFill>
                  <a:srgbClr val="FFFFFF"/>
                </a:solidFill>
                <a:latin typeface="Comic Sans MS" pitchFamily="66" charset="0"/>
              </a:rPr>
              <a:t>The novelty requirement in </a:t>
            </a:r>
            <a:r>
              <a:rPr lang="en-US" sz="3600" dirty="0" smtClean="0">
                <a:solidFill>
                  <a:srgbClr val="FFFF00"/>
                </a:solidFill>
                <a:latin typeface="Comic Sans MS" pitchFamily="66" charset="0"/>
              </a:rPr>
              <a:t>OLD</a:t>
            </a:r>
            <a:r>
              <a:rPr lang="en-US" sz="3600" dirty="0" smtClean="0">
                <a:solidFill>
                  <a:srgbClr val="FFFFFF"/>
                </a:solidFill>
                <a:latin typeface="Comic Sans MS" pitchFamily="66" charset="0"/>
              </a:rPr>
              <a:t> 35 USC 102 - An invention is not novel if:</a:t>
            </a:r>
            <a:endParaRPr lang="en-US" sz="3600" dirty="0">
              <a:solidFill>
                <a:srgbClr val="FFFFFF"/>
              </a:solidFill>
              <a:latin typeface="Times New Roman" pitchFamily="18" charset="0"/>
            </a:endParaRPr>
          </a:p>
        </p:txBody>
      </p:sp>
      <p:sp>
        <p:nvSpPr>
          <p:cNvPr id="871433" name="Text Box 9"/>
          <p:cNvSpPr txBox="1">
            <a:spLocks noChangeArrowheads="1"/>
          </p:cNvSpPr>
          <p:nvPr/>
        </p:nvSpPr>
        <p:spPr bwMode="auto">
          <a:xfrm>
            <a:off x="-381000" y="1447800"/>
            <a:ext cx="9525000" cy="5047536"/>
          </a:xfrm>
          <a:prstGeom prst="rect">
            <a:avLst/>
          </a:prstGeom>
          <a:noFill/>
          <a:ln w="9525">
            <a:noFill/>
            <a:miter lim="800000"/>
            <a:headEnd/>
            <a:tailEnd/>
          </a:ln>
        </p:spPr>
        <p:txBody>
          <a:bodyPr wrap="square">
            <a:spAutoFit/>
          </a:bodyPr>
          <a:lstStyle/>
          <a:p>
            <a:pPr marL="920750" lvl="1" indent="-344488">
              <a:spcBef>
                <a:spcPts val="0"/>
              </a:spcBef>
              <a:buClr>
                <a:srgbClr val="C00000"/>
              </a:buClr>
              <a:buFont typeface="Wingdings" pitchFamily="2" charset="2"/>
              <a:buChar char="§"/>
              <a:defRPr/>
            </a:pPr>
            <a:r>
              <a:rPr lang="en-US" sz="2600" u="sng" dirty="0" smtClean="0">
                <a:solidFill>
                  <a:schemeClr val="bg1">
                    <a:lumMod val="25000"/>
                  </a:schemeClr>
                </a:solidFill>
                <a:latin typeface="Comic Sans MS" pitchFamily="66" charset="0"/>
              </a:rPr>
              <a:t>Before date of invention</a:t>
            </a:r>
            <a:r>
              <a:rPr lang="en-US" sz="2600" dirty="0" smtClean="0">
                <a:solidFill>
                  <a:schemeClr val="bg1">
                    <a:lumMod val="25000"/>
                  </a:schemeClr>
                </a:solidFill>
                <a:latin typeface="Comic Sans MS" pitchFamily="66" charset="0"/>
              </a:rPr>
              <a:t> </a:t>
            </a:r>
            <a:r>
              <a:rPr lang="en-US" sz="2600" dirty="0" smtClean="0">
                <a:latin typeface="Comic Sans MS" pitchFamily="66" charset="0"/>
              </a:rPr>
              <a:t>– it is described </a:t>
            </a:r>
            <a:r>
              <a:rPr lang="en-US" sz="2600" dirty="0">
                <a:latin typeface="Comic Sans MS" pitchFamily="66" charset="0"/>
              </a:rPr>
              <a:t>in a printed publication </a:t>
            </a:r>
            <a:r>
              <a:rPr lang="en-US" sz="2600" dirty="0" smtClean="0">
                <a:latin typeface="Comic Sans MS" pitchFamily="66" charset="0"/>
              </a:rPr>
              <a:t>(including </a:t>
            </a:r>
            <a:r>
              <a:rPr lang="en-US" sz="2600" dirty="0">
                <a:latin typeface="Comic Sans MS" pitchFamily="66" charset="0"/>
              </a:rPr>
              <a:t>previous patents) </a:t>
            </a:r>
            <a:r>
              <a:rPr lang="en-US" sz="2600" i="1" dirty="0">
                <a:latin typeface="Comic Sans MS" pitchFamily="66" charset="0"/>
              </a:rPr>
              <a:t>anywhere in the </a:t>
            </a:r>
            <a:r>
              <a:rPr lang="en-US" sz="2600" i="1" dirty="0" smtClean="0">
                <a:latin typeface="Comic Sans MS" pitchFamily="66" charset="0"/>
              </a:rPr>
              <a:t>world.</a:t>
            </a:r>
          </a:p>
          <a:p>
            <a:pPr marL="920750" lvl="1" indent="-344488">
              <a:spcBef>
                <a:spcPts val="0"/>
              </a:spcBef>
              <a:buClr>
                <a:srgbClr val="C00000"/>
              </a:buClr>
              <a:buFont typeface="Wingdings" pitchFamily="2" charset="2"/>
              <a:buChar char="§"/>
              <a:defRPr/>
            </a:pPr>
            <a:endParaRPr lang="en-US" sz="500" dirty="0">
              <a:latin typeface="Comic Sans MS" pitchFamily="66" charset="0"/>
            </a:endParaRPr>
          </a:p>
          <a:p>
            <a:pPr marL="920750" lvl="1" indent="-344488">
              <a:spcBef>
                <a:spcPts val="0"/>
              </a:spcBef>
              <a:buClr>
                <a:srgbClr val="C00000"/>
              </a:buClr>
              <a:buFont typeface="Wingdings" pitchFamily="2" charset="2"/>
              <a:buChar char="§"/>
              <a:defRPr/>
            </a:pPr>
            <a:r>
              <a:rPr lang="en-US" sz="2600" u="sng" dirty="0">
                <a:solidFill>
                  <a:schemeClr val="bg1">
                    <a:lumMod val="25000"/>
                  </a:schemeClr>
                </a:solidFill>
                <a:latin typeface="Comic Sans MS" pitchFamily="66" charset="0"/>
              </a:rPr>
              <a:t>Before date of invention</a:t>
            </a:r>
            <a:r>
              <a:rPr lang="en-US" sz="2600" dirty="0">
                <a:solidFill>
                  <a:schemeClr val="bg1">
                    <a:lumMod val="25000"/>
                  </a:schemeClr>
                </a:solidFill>
                <a:latin typeface="Comic Sans MS" pitchFamily="66" charset="0"/>
              </a:rPr>
              <a:t> </a:t>
            </a:r>
            <a:r>
              <a:rPr lang="en-US" sz="2600" dirty="0" smtClean="0">
                <a:latin typeface="Comic Sans MS" pitchFamily="66" charset="0"/>
              </a:rPr>
              <a:t>– it is in </a:t>
            </a:r>
            <a:r>
              <a:rPr lang="en-US" sz="2600" dirty="0">
                <a:latin typeface="Comic Sans MS" pitchFamily="66" charset="0"/>
              </a:rPr>
              <a:t>public use, disclosed, on </a:t>
            </a:r>
            <a:r>
              <a:rPr lang="en-US" sz="2600" dirty="0" smtClean="0">
                <a:latin typeface="Comic Sans MS" pitchFamily="66" charset="0"/>
              </a:rPr>
              <a:t>sale, </a:t>
            </a:r>
            <a:r>
              <a:rPr lang="en-US" sz="2600" dirty="0">
                <a:latin typeface="Comic Sans MS" pitchFamily="66" charset="0"/>
              </a:rPr>
              <a:t>or known or used by others (publicly or privately) </a:t>
            </a:r>
            <a:r>
              <a:rPr lang="en-US" sz="2600" i="1" dirty="0">
                <a:latin typeface="Comic Sans MS" pitchFamily="66" charset="0"/>
              </a:rPr>
              <a:t>in the U.S.. </a:t>
            </a:r>
            <a:r>
              <a:rPr lang="en-US" sz="2600" dirty="0">
                <a:latin typeface="Comic Sans MS" pitchFamily="66" charset="0"/>
              </a:rPr>
              <a:t>“Public use” means at least one open, unconcealed use for profit including an offer for sale. “Others” </a:t>
            </a:r>
            <a:r>
              <a:rPr lang="en-US" sz="2600" dirty="0" smtClean="0">
                <a:latin typeface="Comic Sans MS" pitchFamily="66" charset="0"/>
              </a:rPr>
              <a:t>means </a:t>
            </a:r>
            <a:r>
              <a:rPr lang="en-US" sz="2600" dirty="0">
                <a:latin typeface="Comic Sans MS" pitchFamily="66" charset="0"/>
              </a:rPr>
              <a:t>more than one other person. </a:t>
            </a:r>
            <a:endParaRPr lang="en-US" sz="2600" dirty="0" smtClean="0">
              <a:latin typeface="Comic Sans MS" pitchFamily="66" charset="0"/>
            </a:endParaRPr>
          </a:p>
          <a:p>
            <a:pPr marL="576262" lvl="1">
              <a:spcBef>
                <a:spcPts val="0"/>
              </a:spcBef>
              <a:buClr>
                <a:srgbClr val="C00000"/>
              </a:buClr>
              <a:defRPr/>
            </a:pPr>
            <a:endParaRPr lang="en-US" sz="500" dirty="0">
              <a:latin typeface="Comic Sans MS" pitchFamily="66" charset="0"/>
            </a:endParaRPr>
          </a:p>
          <a:p>
            <a:pPr marL="920750" lvl="1" indent="-344488">
              <a:spcBef>
                <a:spcPts val="0"/>
              </a:spcBef>
              <a:buClr>
                <a:srgbClr val="C00000"/>
              </a:buClr>
              <a:buFont typeface="Wingdings" pitchFamily="2" charset="2"/>
              <a:buChar char="§"/>
              <a:defRPr/>
            </a:pPr>
            <a:r>
              <a:rPr lang="en-US" sz="2600" u="sng" dirty="0" smtClean="0">
                <a:solidFill>
                  <a:schemeClr val="bg1">
                    <a:lumMod val="25000"/>
                  </a:schemeClr>
                </a:solidFill>
                <a:latin typeface="Comic Sans MS" pitchFamily="66" charset="0"/>
              </a:rPr>
              <a:t>More </a:t>
            </a:r>
            <a:r>
              <a:rPr lang="en-US" sz="2600" u="sng" dirty="0">
                <a:solidFill>
                  <a:schemeClr val="bg1">
                    <a:lumMod val="25000"/>
                  </a:schemeClr>
                </a:solidFill>
                <a:latin typeface="Comic Sans MS" pitchFamily="66" charset="0"/>
              </a:rPr>
              <a:t>than one year before the date of a patent application</a:t>
            </a:r>
            <a:r>
              <a:rPr lang="en-US" sz="2600" dirty="0">
                <a:solidFill>
                  <a:schemeClr val="bg1">
                    <a:lumMod val="25000"/>
                  </a:schemeClr>
                </a:solidFill>
                <a:latin typeface="Comic Sans MS" pitchFamily="66" charset="0"/>
              </a:rPr>
              <a:t> </a:t>
            </a:r>
            <a:r>
              <a:rPr lang="en-US" sz="2600" dirty="0" smtClean="0">
                <a:latin typeface="Comic Sans MS" pitchFamily="66" charset="0"/>
              </a:rPr>
              <a:t>– it is described </a:t>
            </a:r>
            <a:r>
              <a:rPr lang="en-US" sz="2600" dirty="0">
                <a:latin typeface="Comic Sans MS" pitchFamily="66" charset="0"/>
              </a:rPr>
              <a:t>in a printed publication </a:t>
            </a:r>
            <a:r>
              <a:rPr lang="en-US" sz="2600" i="1" dirty="0">
                <a:latin typeface="Comic Sans MS" pitchFamily="66" charset="0"/>
              </a:rPr>
              <a:t>anywhere in the world </a:t>
            </a:r>
            <a:r>
              <a:rPr lang="en-US" sz="2600" dirty="0">
                <a:latin typeface="Comic Sans MS" pitchFamily="66" charset="0"/>
              </a:rPr>
              <a:t>or put on sale or </a:t>
            </a:r>
            <a:r>
              <a:rPr lang="en-US" sz="2600" dirty="0" smtClean="0">
                <a:latin typeface="Comic Sans MS" pitchFamily="66" charset="0"/>
              </a:rPr>
              <a:t>is in </a:t>
            </a:r>
            <a:r>
              <a:rPr lang="en-US" sz="2600" dirty="0">
                <a:latin typeface="Comic Sans MS" pitchFamily="66" charset="0"/>
              </a:rPr>
              <a:t>public use </a:t>
            </a:r>
            <a:r>
              <a:rPr lang="en-US" sz="2600" i="1" dirty="0">
                <a:latin typeface="Comic Sans MS" pitchFamily="66" charset="0"/>
              </a:rPr>
              <a:t>in the U.S</a:t>
            </a:r>
            <a:r>
              <a:rPr lang="en-US" sz="2600" i="1" dirty="0" smtClean="0">
                <a:latin typeface="Comic Sans MS" pitchFamily="66" charset="0"/>
              </a:rPr>
              <a:t>..</a:t>
            </a:r>
          </a:p>
        </p:txBody>
      </p:sp>
    </p:spTree>
    <p:extLst>
      <p:ext uri="{BB962C8B-B14F-4D97-AF65-F5344CB8AC3E}">
        <p14:creationId xmlns:p14="http://schemas.microsoft.com/office/powerpoint/2010/main" val="2516744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14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14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14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3" grpId="0" uiExpand="1" build="p" bldLvl="2"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76200" y="152400"/>
            <a:ext cx="8991600" cy="1200329"/>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600" dirty="0" smtClean="0">
                <a:solidFill>
                  <a:srgbClr val="FFFFFF"/>
                </a:solidFill>
                <a:latin typeface="Comic Sans MS" pitchFamily="66" charset="0"/>
              </a:rPr>
              <a:t>The novelty requirement in </a:t>
            </a:r>
            <a:r>
              <a:rPr lang="en-US" sz="3600" dirty="0" smtClean="0">
                <a:solidFill>
                  <a:srgbClr val="FFFF00"/>
                </a:solidFill>
                <a:latin typeface="Comic Sans MS" pitchFamily="66" charset="0"/>
              </a:rPr>
              <a:t>NEW</a:t>
            </a:r>
            <a:r>
              <a:rPr lang="en-US" sz="3600" dirty="0" smtClean="0">
                <a:solidFill>
                  <a:srgbClr val="FFFFFF"/>
                </a:solidFill>
                <a:latin typeface="Comic Sans MS" pitchFamily="66" charset="0"/>
              </a:rPr>
              <a:t> 35 USC 102 - </a:t>
            </a:r>
            <a:r>
              <a:rPr lang="en-US" sz="3600" dirty="0">
                <a:solidFill>
                  <a:srgbClr val="FFFFFF"/>
                </a:solidFill>
                <a:latin typeface="Comic Sans MS" pitchFamily="66" charset="0"/>
              </a:rPr>
              <a:t>An invention is not novel if:</a:t>
            </a:r>
            <a:endParaRPr lang="en-US" sz="3600" dirty="0">
              <a:solidFill>
                <a:srgbClr val="FFFFFF"/>
              </a:solidFill>
              <a:latin typeface="Times New Roman" pitchFamily="18" charset="0"/>
            </a:endParaRPr>
          </a:p>
        </p:txBody>
      </p:sp>
      <p:sp>
        <p:nvSpPr>
          <p:cNvPr id="871433" name="Text Box 9"/>
          <p:cNvSpPr txBox="1">
            <a:spLocks noChangeArrowheads="1"/>
          </p:cNvSpPr>
          <p:nvPr/>
        </p:nvSpPr>
        <p:spPr bwMode="auto">
          <a:xfrm>
            <a:off x="-381000" y="1447800"/>
            <a:ext cx="9525000" cy="2031325"/>
          </a:xfrm>
          <a:prstGeom prst="rect">
            <a:avLst/>
          </a:prstGeom>
          <a:noFill/>
          <a:ln w="9525">
            <a:noFill/>
            <a:miter lim="800000"/>
            <a:headEnd/>
            <a:tailEnd/>
          </a:ln>
        </p:spPr>
        <p:txBody>
          <a:bodyPr wrap="square">
            <a:spAutoFit/>
          </a:bodyPr>
          <a:lstStyle/>
          <a:p>
            <a:pPr marL="920750" lvl="1" indent="-344488">
              <a:spcBef>
                <a:spcPts val="0"/>
              </a:spcBef>
              <a:buClr>
                <a:srgbClr val="C00000"/>
              </a:buClr>
              <a:buFont typeface="Wingdings" pitchFamily="2" charset="2"/>
              <a:buChar char="§"/>
              <a:defRPr/>
            </a:pPr>
            <a:r>
              <a:rPr lang="en-US" sz="2600" u="sng" dirty="0">
                <a:solidFill>
                  <a:schemeClr val="bg1">
                    <a:lumMod val="25000"/>
                  </a:schemeClr>
                </a:solidFill>
                <a:latin typeface="Comic Sans MS" pitchFamily="66" charset="0"/>
              </a:rPr>
              <a:t>Before date of invention</a:t>
            </a:r>
            <a:r>
              <a:rPr lang="en-US" sz="2600" dirty="0">
                <a:solidFill>
                  <a:schemeClr val="bg1">
                    <a:lumMod val="25000"/>
                  </a:schemeClr>
                </a:solidFill>
                <a:latin typeface="Comic Sans MS" pitchFamily="66" charset="0"/>
              </a:rPr>
              <a:t> </a:t>
            </a:r>
            <a:r>
              <a:rPr lang="en-US" sz="2600" dirty="0" smtClean="0">
                <a:latin typeface="Comic Sans MS" pitchFamily="66" charset="0"/>
              </a:rPr>
              <a:t>– it is described </a:t>
            </a:r>
            <a:r>
              <a:rPr lang="en-US" sz="2600" dirty="0">
                <a:latin typeface="Comic Sans MS" pitchFamily="66" charset="0"/>
              </a:rPr>
              <a:t>in a printed publication (including previous patents) </a:t>
            </a:r>
            <a:r>
              <a:rPr lang="en-US" sz="2600" i="1" dirty="0">
                <a:latin typeface="Comic Sans MS" pitchFamily="66" charset="0"/>
              </a:rPr>
              <a:t>anywhere in the world.</a:t>
            </a:r>
          </a:p>
          <a:p>
            <a:pPr marL="576262" lvl="1">
              <a:spcBef>
                <a:spcPts val="0"/>
              </a:spcBef>
              <a:buClr>
                <a:srgbClr val="C00000"/>
              </a:buClr>
              <a:defRPr/>
            </a:pPr>
            <a:endParaRPr lang="en-US" sz="1000" dirty="0" smtClean="0">
              <a:latin typeface="Comic Sans MS" pitchFamily="66" charset="0"/>
            </a:endParaRPr>
          </a:p>
          <a:p>
            <a:pPr marL="920750" lvl="1" indent="-344488">
              <a:spcBef>
                <a:spcPts val="0"/>
              </a:spcBef>
              <a:buClr>
                <a:srgbClr val="C00000"/>
              </a:buClr>
              <a:buFont typeface="Wingdings" pitchFamily="2" charset="2"/>
              <a:buChar char="§"/>
              <a:defRPr/>
            </a:pPr>
            <a:endParaRPr lang="en-US" sz="1000" dirty="0">
              <a:latin typeface="Comic Sans MS" pitchFamily="66" charset="0"/>
            </a:endParaRPr>
          </a:p>
          <a:p>
            <a:pPr marL="576262" lvl="1">
              <a:spcBef>
                <a:spcPts val="0"/>
              </a:spcBef>
              <a:buClr>
                <a:srgbClr val="C00000"/>
              </a:buClr>
              <a:defRPr/>
            </a:pPr>
            <a:r>
              <a:rPr lang="en-US" sz="2800" dirty="0" smtClean="0">
                <a:latin typeface="Comic Sans MS" pitchFamily="66" charset="0"/>
              </a:rPr>
              <a:t>			</a:t>
            </a:r>
            <a:r>
              <a:rPr lang="en-US" sz="2800" dirty="0" smtClean="0">
                <a:solidFill>
                  <a:schemeClr val="bg1">
                    <a:lumMod val="25000"/>
                  </a:schemeClr>
                </a:solidFill>
                <a:latin typeface="Comic Sans MS" pitchFamily="66" charset="0"/>
              </a:rPr>
              <a:t>No Change under AIA!</a:t>
            </a:r>
            <a:endParaRPr lang="en-US" sz="2800" dirty="0">
              <a:solidFill>
                <a:schemeClr val="bg1">
                  <a:lumMod val="25000"/>
                </a:schemeClr>
              </a:solidFill>
              <a:latin typeface="Comic Sans MS" pitchFamily="66" charset="0"/>
            </a:endParaRPr>
          </a:p>
        </p:txBody>
      </p:sp>
    </p:spTree>
    <p:extLst>
      <p:ext uri="{BB962C8B-B14F-4D97-AF65-F5344CB8AC3E}">
        <p14:creationId xmlns:p14="http://schemas.microsoft.com/office/powerpoint/2010/main" val="40281348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76200" y="152400"/>
            <a:ext cx="8991600" cy="1200329"/>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600" dirty="0" smtClean="0">
                <a:solidFill>
                  <a:srgbClr val="FFFFFF"/>
                </a:solidFill>
                <a:latin typeface="Comic Sans MS" pitchFamily="66" charset="0"/>
              </a:rPr>
              <a:t>The novelty requirement in </a:t>
            </a:r>
            <a:r>
              <a:rPr lang="en-US" sz="3600" dirty="0" smtClean="0">
                <a:solidFill>
                  <a:srgbClr val="FFFF00"/>
                </a:solidFill>
                <a:latin typeface="Comic Sans MS" pitchFamily="66" charset="0"/>
              </a:rPr>
              <a:t>NEW</a:t>
            </a:r>
            <a:r>
              <a:rPr lang="en-US" sz="3600" dirty="0" smtClean="0">
                <a:solidFill>
                  <a:srgbClr val="FFFFFF"/>
                </a:solidFill>
                <a:latin typeface="Comic Sans MS" pitchFamily="66" charset="0"/>
              </a:rPr>
              <a:t> 35 USC 102 - </a:t>
            </a:r>
            <a:r>
              <a:rPr lang="en-US" sz="3600" dirty="0">
                <a:solidFill>
                  <a:srgbClr val="FFFFFF"/>
                </a:solidFill>
                <a:latin typeface="Comic Sans MS" pitchFamily="66" charset="0"/>
              </a:rPr>
              <a:t>An invention is not novel if:</a:t>
            </a:r>
            <a:endParaRPr lang="en-US" sz="3600" dirty="0">
              <a:solidFill>
                <a:srgbClr val="FFFFFF"/>
              </a:solidFill>
              <a:latin typeface="Times New Roman" pitchFamily="18" charset="0"/>
            </a:endParaRPr>
          </a:p>
        </p:txBody>
      </p:sp>
      <p:sp>
        <p:nvSpPr>
          <p:cNvPr id="871433" name="Text Box 9"/>
          <p:cNvSpPr txBox="1">
            <a:spLocks noChangeArrowheads="1"/>
          </p:cNvSpPr>
          <p:nvPr/>
        </p:nvSpPr>
        <p:spPr bwMode="auto">
          <a:xfrm>
            <a:off x="-381000" y="1447800"/>
            <a:ext cx="9525000" cy="4355038"/>
          </a:xfrm>
          <a:prstGeom prst="rect">
            <a:avLst/>
          </a:prstGeom>
          <a:noFill/>
          <a:ln w="9525">
            <a:noFill/>
            <a:miter lim="800000"/>
            <a:headEnd/>
            <a:tailEnd/>
          </a:ln>
        </p:spPr>
        <p:txBody>
          <a:bodyPr wrap="square">
            <a:spAutoFit/>
          </a:bodyPr>
          <a:lstStyle/>
          <a:p>
            <a:pPr marL="920750" lvl="1" indent="-344488">
              <a:spcBef>
                <a:spcPts val="0"/>
              </a:spcBef>
              <a:buClr>
                <a:srgbClr val="C00000"/>
              </a:buClr>
              <a:buFont typeface="Wingdings" pitchFamily="2" charset="2"/>
              <a:buChar char="§"/>
              <a:defRPr/>
            </a:pPr>
            <a:r>
              <a:rPr lang="en-US" sz="2600" u="sng" dirty="0">
                <a:solidFill>
                  <a:schemeClr val="bg1">
                    <a:lumMod val="25000"/>
                  </a:schemeClr>
                </a:solidFill>
                <a:latin typeface="Comic Sans MS" pitchFamily="66" charset="0"/>
              </a:rPr>
              <a:t>Before date of invention</a:t>
            </a:r>
            <a:r>
              <a:rPr lang="en-US" sz="2600" dirty="0">
                <a:solidFill>
                  <a:schemeClr val="bg1">
                    <a:lumMod val="25000"/>
                  </a:schemeClr>
                </a:solidFill>
                <a:latin typeface="Comic Sans MS" pitchFamily="66" charset="0"/>
              </a:rPr>
              <a:t> </a:t>
            </a:r>
            <a:r>
              <a:rPr lang="en-US" sz="2600" dirty="0" smtClean="0">
                <a:latin typeface="Comic Sans MS" pitchFamily="66" charset="0"/>
              </a:rPr>
              <a:t>– it is in </a:t>
            </a:r>
            <a:r>
              <a:rPr lang="en-US" sz="2600" dirty="0">
                <a:latin typeface="Comic Sans MS" pitchFamily="66" charset="0"/>
              </a:rPr>
              <a:t>public use, disclosed, on </a:t>
            </a:r>
            <a:r>
              <a:rPr lang="en-US" sz="2600" dirty="0" smtClean="0">
                <a:latin typeface="Comic Sans MS" pitchFamily="66" charset="0"/>
              </a:rPr>
              <a:t>sale, </a:t>
            </a:r>
            <a:r>
              <a:rPr lang="en-US" sz="2600" dirty="0">
                <a:latin typeface="Comic Sans MS" pitchFamily="66" charset="0"/>
              </a:rPr>
              <a:t>or known or used by others (publicly or privately) </a:t>
            </a:r>
            <a:r>
              <a:rPr lang="en-US" sz="2600" i="1" dirty="0">
                <a:latin typeface="Comic Sans MS" pitchFamily="66" charset="0"/>
              </a:rPr>
              <a:t>in the U.S.. </a:t>
            </a:r>
            <a:r>
              <a:rPr lang="en-US" sz="2600" dirty="0">
                <a:latin typeface="Comic Sans MS" pitchFamily="66" charset="0"/>
              </a:rPr>
              <a:t>“Public use” means at least one open, unconcealed use for profit including an offer for sale. “Others” </a:t>
            </a:r>
            <a:r>
              <a:rPr lang="en-US" sz="2600" dirty="0" smtClean="0">
                <a:latin typeface="Comic Sans MS" pitchFamily="66" charset="0"/>
              </a:rPr>
              <a:t>means </a:t>
            </a:r>
            <a:r>
              <a:rPr lang="en-US" sz="2600" dirty="0">
                <a:latin typeface="Comic Sans MS" pitchFamily="66" charset="0"/>
              </a:rPr>
              <a:t>more than one other person. </a:t>
            </a:r>
          </a:p>
          <a:p>
            <a:pPr marL="576262" lvl="1">
              <a:spcBef>
                <a:spcPts val="0"/>
              </a:spcBef>
              <a:buClr>
                <a:srgbClr val="C00000"/>
              </a:buClr>
              <a:defRPr/>
            </a:pPr>
            <a:endParaRPr lang="en-US" sz="500" dirty="0" smtClean="0">
              <a:latin typeface="Comic Sans MS" pitchFamily="66" charset="0"/>
            </a:endParaRPr>
          </a:p>
          <a:p>
            <a:pPr marL="1033462" lvl="1" indent="-457200">
              <a:spcBef>
                <a:spcPts val="0"/>
              </a:spcBef>
              <a:buClr>
                <a:srgbClr val="C00000"/>
              </a:buClr>
              <a:buFont typeface="Wingdings" pitchFamily="2" charset="2"/>
              <a:buChar char="§"/>
              <a:defRPr/>
            </a:pPr>
            <a:r>
              <a:rPr lang="en-US" sz="2600" dirty="0" smtClean="0">
                <a:solidFill>
                  <a:schemeClr val="bg1">
                    <a:lumMod val="25000"/>
                  </a:schemeClr>
                </a:solidFill>
                <a:latin typeface="Comic Sans MS" pitchFamily="66" charset="0"/>
              </a:rPr>
              <a:t>AIA change: </a:t>
            </a:r>
            <a:r>
              <a:rPr lang="en-US" sz="2600" dirty="0" smtClean="0">
                <a:latin typeface="Comic Sans MS" pitchFamily="66" charset="0"/>
              </a:rPr>
              <a:t>Adds the phrase “or otherwise available to the public.”</a:t>
            </a:r>
          </a:p>
          <a:p>
            <a:pPr marL="1031875" lvl="1">
              <a:spcBef>
                <a:spcPts val="0"/>
              </a:spcBef>
              <a:buClr>
                <a:schemeClr val="bg1">
                  <a:lumMod val="25000"/>
                </a:schemeClr>
              </a:buClr>
              <a:defRPr/>
            </a:pPr>
            <a:endParaRPr lang="en-US" sz="500" dirty="0">
              <a:solidFill>
                <a:schemeClr val="bg1">
                  <a:lumMod val="25000"/>
                </a:schemeClr>
              </a:solidFill>
              <a:latin typeface="Comic Sans MS" pitchFamily="66" charset="0"/>
            </a:endParaRPr>
          </a:p>
          <a:p>
            <a:pPr marL="1033462" lvl="1" indent="-457200">
              <a:spcBef>
                <a:spcPts val="0"/>
              </a:spcBef>
              <a:buClr>
                <a:srgbClr val="C00000"/>
              </a:buClr>
              <a:buFont typeface="Wingdings" pitchFamily="2" charset="2"/>
              <a:buChar char="§"/>
              <a:defRPr/>
            </a:pPr>
            <a:r>
              <a:rPr lang="en-US" sz="2600" dirty="0" smtClean="0">
                <a:solidFill>
                  <a:schemeClr val="bg1">
                    <a:lumMod val="25000"/>
                  </a:schemeClr>
                </a:solidFill>
                <a:latin typeface="Comic Sans MS" pitchFamily="66" charset="0"/>
              </a:rPr>
              <a:t>Question:</a:t>
            </a:r>
            <a:r>
              <a:rPr lang="en-US" sz="2600" dirty="0">
                <a:solidFill>
                  <a:schemeClr val="bg1">
                    <a:lumMod val="25000"/>
                  </a:schemeClr>
                </a:solidFill>
                <a:latin typeface="Comic Sans MS" pitchFamily="66" charset="0"/>
              </a:rPr>
              <a:t> </a:t>
            </a:r>
            <a:r>
              <a:rPr lang="en-US" sz="2600" dirty="0" smtClean="0">
                <a:solidFill>
                  <a:schemeClr val="bg1">
                    <a:lumMod val="25000"/>
                  </a:schemeClr>
                </a:solidFill>
                <a:latin typeface="Comic Sans MS" pitchFamily="66" charset="0"/>
              </a:rPr>
              <a:t> </a:t>
            </a:r>
            <a:r>
              <a:rPr lang="en-US" sz="2600" dirty="0" smtClean="0">
                <a:latin typeface="Comic Sans MS" pitchFamily="66" charset="0"/>
              </a:rPr>
              <a:t>What </a:t>
            </a:r>
            <a:r>
              <a:rPr lang="en-US" sz="2600" dirty="0">
                <a:latin typeface="Comic Sans MS" pitchFamily="66" charset="0"/>
              </a:rPr>
              <a:t>does “or otherwise available to </a:t>
            </a:r>
            <a:r>
              <a:rPr lang="en-US" sz="2600" dirty="0" smtClean="0">
                <a:latin typeface="Comic Sans MS" pitchFamily="66" charset="0"/>
              </a:rPr>
              <a:t>the public</a:t>
            </a:r>
            <a:r>
              <a:rPr lang="en-US" sz="2600" dirty="0">
                <a:latin typeface="Comic Sans MS" pitchFamily="66" charset="0"/>
              </a:rPr>
              <a:t>” </a:t>
            </a:r>
            <a:r>
              <a:rPr lang="en-US" sz="2600" dirty="0" smtClean="0">
                <a:latin typeface="Comic Sans MS" pitchFamily="66" charset="0"/>
              </a:rPr>
              <a:t>mean? The </a:t>
            </a:r>
            <a:r>
              <a:rPr lang="en-US" sz="2600" dirty="0">
                <a:latin typeface="Comic Sans MS" pitchFamily="66" charset="0"/>
              </a:rPr>
              <a:t>ambiguity </a:t>
            </a:r>
            <a:r>
              <a:rPr lang="en-US" sz="2600" dirty="0" smtClean="0">
                <a:latin typeface="Comic Sans MS" pitchFamily="66" charset="0"/>
              </a:rPr>
              <a:t>of this phrase is </a:t>
            </a:r>
            <a:r>
              <a:rPr lang="en-US" sz="2600" dirty="0">
                <a:latin typeface="Comic Sans MS" pitchFamily="66" charset="0"/>
              </a:rPr>
              <a:t>likely to </a:t>
            </a:r>
            <a:r>
              <a:rPr lang="en-US" sz="2600" dirty="0" smtClean="0">
                <a:latin typeface="Comic Sans MS" pitchFamily="66" charset="0"/>
              </a:rPr>
              <a:t>foster considerable litigation </a:t>
            </a:r>
            <a:r>
              <a:rPr lang="en-US" sz="2600" dirty="0">
                <a:latin typeface="Comic Sans MS" pitchFamily="66" charset="0"/>
              </a:rPr>
              <a:t>over the coming years. </a:t>
            </a:r>
          </a:p>
        </p:txBody>
      </p:sp>
    </p:spTree>
    <p:extLst>
      <p:ext uri="{BB962C8B-B14F-4D97-AF65-F5344CB8AC3E}">
        <p14:creationId xmlns:p14="http://schemas.microsoft.com/office/powerpoint/2010/main" val="20770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143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14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3" grpId="0" uiExpand="1"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76200" y="152400"/>
            <a:ext cx="8991600" cy="1200329"/>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600" dirty="0" smtClean="0">
                <a:solidFill>
                  <a:srgbClr val="FFFFFF"/>
                </a:solidFill>
                <a:latin typeface="Comic Sans MS" pitchFamily="66" charset="0"/>
              </a:rPr>
              <a:t>The novelty requirement in </a:t>
            </a:r>
            <a:r>
              <a:rPr lang="en-US" sz="3600" dirty="0" smtClean="0">
                <a:solidFill>
                  <a:srgbClr val="FFFF00"/>
                </a:solidFill>
                <a:latin typeface="Comic Sans MS" pitchFamily="66" charset="0"/>
              </a:rPr>
              <a:t>NEW</a:t>
            </a:r>
            <a:r>
              <a:rPr lang="en-US" sz="3600" dirty="0" smtClean="0">
                <a:solidFill>
                  <a:srgbClr val="FFFFFF"/>
                </a:solidFill>
                <a:latin typeface="Comic Sans MS" pitchFamily="66" charset="0"/>
              </a:rPr>
              <a:t> 35 USC 102 - </a:t>
            </a:r>
            <a:r>
              <a:rPr lang="en-US" sz="3600" dirty="0">
                <a:solidFill>
                  <a:srgbClr val="FFFFFF"/>
                </a:solidFill>
                <a:latin typeface="Comic Sans MS" pitchFamily="66" charset="0"/>
              </a:rPr>
              <a:t>An invention is not novel if:</a:t>
            </a:r>
            <a:endParaRPr lang="en-US" sz="3600" dirty="0">
              <a:solidFill>
                <a:srgbClr val="FFFFFF"/>
              </a:solidFill>
              <a:latin typeface="Times New Roman" pitchFamily="18" charset="0"/>
            </a:endParaRPr>
          </a:p>
        </p:txBody>
      </p:sp>
      <p:sp>
        <p:nvSpPr>
          <p:cNvPr id="871433" name="Text Box 9"/>
          <p:cNvSpPr txBox="1">
            <a:spLocks noChangeArrowheads="1"/>
          </p:cNvSpPr>
          <p:nvPr/>
        </p:nvSpPr>
        <p:spPr bwMode="auto">
          <a:xfrm>
            <a:off x="-381000" y="1447800"/>
            <a:ext cx="9525000" cy="3154710"/>
          </a:xfrm>
          <a:prstGeom prst="rect">
            <a:avLst/>
          </a:prstGeom>
          <a:noFill/>
          <a:ln w="9525">
            <a:noFill/>
            <a:miter lim="800000"/>
            <a:headEnd/>
            <a:tailEnd/>
          </a:ln>
        </p:spPr>
        <p:txBody>
          <a:bodyPr wrap="square">
            <a:spAutoFit/>
          </a:bodyPr>
          <a:lstStyle/>
          <a:p>
            <a:pPr marL="920750" lvl="1" indent="-344488">
              <a:spcBef>
                <a:spcPts val="0"/>
              </a:spcBef>
              <a:buClr>
                <a:srgbClr val="C00000"/>
              </a:buClr>
              <a:buFont typeface="Wingdings" pitchFamily="2" charset="2"/>
              <a:buChar char="§"/>
              <a:defRPr/>
            </a:pPr>
            <a:r>
              <a:rPr lang="en-US" sz="2600" u="sng" dirty="0">
                <a:solidFill>
                  <a:schemeClr val="bg1">
                    <a:lumMod val="25000"/>
                  </a:schemeClr>
                </a:solidFill>
                <a:latin typeface="Comic Sans MS" pitchFamily="66" charset="0"/>
              </a:rPr>
              <a:t>Before date of invention</a:t>
            </a:r>
            <a:r>
              <a:rPr lang="en-US" sz="2600" dirty="0">
                <a:solidFill>
                  <a:schemeClr val="bg1">
                    <a:lumMod val="25000"/>
                  </a:schemeClr>
                </a:solidFill>
                <a:latin typeface="Comic Sans MS" pitchFamily="66" charset="0"/>
              </a:rPr>
              <a:t> </a:t>
            </a:r>
            <a:r>
              <a:rPr lang="en-US" sz="2600" dirty="0" smtClean="0">
                <a:latin typeface="Comic Sans MS" pitchFamily="66" charset="0"/>
              </a:rPr>
              <a:t>– it is in </a:t>
            </a:r>
            <a:r>
              <a:rPr lang="en-US" sz="2600" dirty="0">
                <a:latin typeface="Comic Sans MS" pitchFamily="66" charset="0"/>
              </a:rPr>
              <a:t>public use, disclosed, on </a:t>
            </a:r>
            <a:r>
              <a:rPr lang="en-US" sz="2600" dirty="0" smtClean="0">
                <a:latin typeface="Comic Sans MS" pitchFamily="66" charset="0"/>
              </a:rPr>
              <a:t>sale, </a:t>
            </a:r>
            <a:r>
              <a:rPr lang="en-US" sz="2600" dirty="0">
                <a:latin typeface="Comic Sans MS" pitchFamily="66" charset="0"/>
              </a:rPr>
              <a:t>or known or used by others (publicly or privately) </a:t>
            </a:r>
            <a:r>
              <a:rPr lang="en-US" sz="2600" i="1" dirty="0">
                <a:latin typeface="Comic Sans MS" pitchFamily="66" charset="0"/>
              </a:rPr>
              <a:t>in the U.S.. </a:t>
            </a:r>
            <a:r>
              <a:rPr lang="en-US" sz="2600" dirty="0">
                <a:latin typeface="Comic Sans MS" pitchFamily="66" charset="0"/>
              </a:rPr>
              <a:t>“Public use” means at least one open, unconcealed use for profit including an offer for sale. “Others” </a:t>
            </a:r>
            <a:r>
              <a:rPr lang="en-US" sz="2600" dirty="0" smtClean="0">
                <a:latin typeface="Comic Sans MS" pitchFamily="66" charset="0"/>
              </a:rPr>
              <a:t>means </a:t>
            </a:r>
            <a:r>
              <a:rPr lang="en-US" sz="2600" dirty="0">
                <a:latin typeface="Comic Sans MS" pitchFamily="66" charset="0"/>
              </a:rPr>
              <a:t>more than one other person. </a:t>
            </a:r>
          </a:p>
          <a:p>
            <a:pPr marL="576262" lvl="1">
              <a:spcBef>
                <a:spcPts val="0"/>
              </a:spcBef>
              <a:buClr>
                <a:srgbClr val="C00000"/>
              </a:buClr>
              <a:defRPr/>
            </a:pPr>
            <a:endParaRPr lang="en-US" sz="500" dirty="0" smtClean="0">
              <a:latin typeface="Comic Sans MS" pitchFamily="66" charset="0"/>
            </a:endParaRPr>
          </a:p>
          <a:p>
            <a:pPr marL="1033462" lvl="1" indent="-457200">
              <a:spcBef>
                <a:spcPts val="0"/>
              </a:spcBef>
              <a:buClr>
                <a:srgbClr val="C00000"/>
              </a:buClr>
              <a:buFont typeface="Wingdings" pitchFamily="2" charset="2"/>
              <a:buChar char="§"/>
              <a:defRPr/>
            </a:pPr>
            <a:r>
              <a:rPr lang="en-US" sz="2600" dirty="0" smtClean="0">
                <a:solidFill>
                  <a:schemeClr val="bg1">
                    <a:lumMod val="25000"/>
                  </a:schemeClr>
                </a:solidFill>
                <a:latin typeface="Comic Sans MS" pitchFamily="66" charset="0"/>
              </a:rPr>
              <a:t>AIA change:  </a:t>
            </a:r>
            <a:r>
              <a:rPr lang="en-US" sz="2600" dirty="0" smtClean="0">
                <a:latin typeface="Comic Sans MS" pitchFamily="66" charset="0"/>
              </a:rPr>
              <a:t>Changes the reference </a:t>
            </a:r>
            <a:r>
              <a:rPr lang="en-US" sz="2600" i="1" dirty="0" smtClean="0">
                <a:latin typeface="Comic Sans MS" pitchFamily="66" charset="0"/>
              </a:rPr>
              <a:t>“in the U.S.”  </a:t>
            </a:r>
            <a:r>
              <a:rPr lang="en-US" sz="2600" dirty="0" smtClean="0">
                <a:latin typeface="Comic Sans MS" pitchFamily="66" charset="0"/>
              </a:rPr>
              <a:t>to “</a:t>
            </a:r>
            <a:r>
              <a:rPr lang="en-US" sz="2600" i="1" dirty="0" smtClean="0">
                <a:latin typeface="Comic Sans MS" pitchFamily="66" charset="0"/>
              </a:rPr>
              <a:t>anywhere in the world.”</a:t>
            </a:r>
          </a:p>
          <a:p>
            <a:pPr marL="1031875" lvl="1">
              <a:spcBef>
                <a:spcPts val="0"/>
              </a:spcBef>
              <a:buClr>
                <a:schemeClr val="bg1">
                  <a:lumMod val="25000"/>
                </a:schemeClr>
              </a:buClr>
              <a:defRPr/>
            </a:pPr>
            <a:endParaRPr lang="en-US" sz="500" dirty="0" smtClean="0">
              <a:latin typeface="Comic Sans MS" pitchFamily="66" charset="0"/>
            </a:endParaRPr>
          </a:p>
        </p:txBody>
      </p:sp>
    </p:spTree>
    <p:extLst>
      <p:ext uri="{BB962C8B-B14F-4D97-AF65-F5344CB8AC3E}">
        <p14:creationId xmlns:p14="http://schemas.microsoft.com/office/powerpoint/2010/main" val="40394173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76200" y="152400"/>
            <a:ext cx="8991600" cy="1200329"/>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600" dirty="0" smtClean="0">
                <a:solidFill>
                  <a:srgbClr val="FFFFFF"/>
                </a:solidFill>
                <a:latin typeface="Comic Sans MS" pitchFamily="66" charset="0"/>
              </a:rPr>
              <a:t>The novelty requirement in </a:t>
            </a:r>
            <a:r>
              <a:rPr lang="en-US" sz="3600" dirty="0" smtClean="0">
                <a:solidFill>
                  <a:srgbClr val="FFFF00"/>
                </a:solidFill>
                <a:latin typeface="Comic Sans MS" pitchFamily="66" charset="0"/>
              </a:rPr>
              <a:t>NEW</a:t>
            </a:r>
            <a:r>
              <a:rPr lang="en-US" sz="3600" dirty="0" smtClean="0">
                <a:solidFill>
                  <a:srgbClr val="FFFFFF"/>
                </a:solidFill>
                <a:latin typeface="Comic Sans MS" pitchFamily="66" charset="0"/>
              </a:rPr>
              <a:t> 35 USC 102 - </a:t>
            </a:r>
            <a:r>
              <a:rPr lang="en-US" sz="3600" dirty="0">
                <a:solidFill>
                  <a:srgbClr val="FFFFFF"/>
                </a:solidFill>
                <a:latin typeface="Comic Sans MS" pitchFamily="66" charset="0"/>
              </a:rPr>
              <a:t>An invention is not novel if:</a:t>
            </a:r>
            <a:endParaRPr lang="en-US" sz="3600" dirty="0">
              <a:solidFill>
                <a:srgbClr val="FFFFFF"/>
              </a:solidFill>
              <a:latin typeface="Times New Roman" pitchFamily="18" charset="0"/>
            </a:endParaRPr>
          </a:p>
        </p:txBody>
      </p:sp>
      <p:sp>
        <p:nvSpPr>
          <p:cNvPr id="871433" name="Text Box 9"/>
          <p:cNvSpPr txBox="1">
            <a:spLocks noChangeArrowheads="1"/>
          </p:cNvSpPr>
          <p:nvPr/>
        </p:nvSpPr>
        <p:spPr bwMode="auto">
          <a:xfrm>
            <a:off x="-381000" y="1447800"/>
            <a:ext cx="9525000" cy="5201424"/>
          </a:xfrm>
          <a:prstGeom prst="rect">
            <a:avLst/>
          </a:prstGeom>
          <a:noFill/>
          <a:ln w="9525">
            <a:noFill/>
            <a:miter lim="800000"/>
            <a:headEnd/>
            <a:tailEnd/>
          </a:ln>
        </p:spPr>
        <p:txBody>
          <a:bodyPr wrap="square">
            <a:spAutoFit/>
          </a:bodyPr>
          <a:lstStyle/>
          <a:p>
            <a:pPr marL="920750" lvl="1" indent="-344488">
              <a:spcBef>
                <a:spcPts val="0"/>
              </a:spcBef>
              <a:buClr>
                <a:srgbClr val="C00000"/>
              </a:buClr>
              <a:buFont typeface="Wingdings" pitchFamily="2" charset="2"/>
              <a:buChar char="§"/>
              <a:defRPr/>
            </a:pPr>
            <a:r>
              <a:rPr lang="en-US" sz="2600" dirty="0">
                <a:latin typeface="Comic Sans MS" pitchFamily="66" charset="0"/>
              </a:rPr>
              <a:t>Before date of invention </a:t>
            </a:r>
            <a:r>
              <a:rPr lang="en-US" sz="2600" dirty="0" smtClean="0">
                <a:latin typeface="Comic Sans MS" pitchFamily="66" charset="0"/>
              </a:rPr>
              <a:t>– it is in </a:t>
            </a:r>
            <a:r>
              <a:rPr lang="en-US" sz="2600" u="sng" dirty="0">
                <a:solidFill>
                  <a:schemeClr val="bg1">
                    <a:lumMod val="25000"/>
                  </a:schemeClr>
                </a:solidFill>
                <a:latin typeface="Comic Sans MS" pitchFamily="66" charset="0"/>
              </a:rPr>
              <a:t>public use</a:t>
            </a:r>
            <a:r>
              <a:rPr lang="en-US" sz="2600" dirty="0">
                <a:latin typeface="Comic Sans MS" pitchFamily="66" charset="0"/>
              </a:rPr>
              <a:t>, </a:t>
            </a:r>
            <a:r>
              <a:rPr lang="en-US" sz="2600" u="sng" dirty="0">
                <a:solidFill>
                  <a:schemeClr val="bg1">
                    <a:lumMod val="25000"/>
                  </a:schemeClr>
                </a:solidFill>
                <a:latin typeface="Comic Sans MS" pitchFamily="66" charset="0"/>
              </a:rPr>
              <a:t>disclosed</a:t>
            </a:r>
            <a:r>
              <a:rPr lang="en-US" sz="2600" dirty="0">
                <a:latin typeface="Comic Sans MS" pitchFamily="66" charset="0"/>
              </a:rPr>
              <a:t>, </a:t>
            </a:r>
            <a:r>
              <a:rPr lang="en-US" sz="2600" u="sng" dirty="0">
                <a:solidFill>
                  <a:schemeClr val="bg1">
                    <a:lumMod val="25000"/>
                  </a:schemeClr>
                </a:solidFill>
                <a:latin typeface="Comic Sans MS" pitchFamily="66" charset="0"/>
              </a:rPr>
              <a:t>on sale</a:t>
            </a:r>
            <a:r>
              <a:rPr lang="en-US" sz="2600" dirty="0">
                <a:latin typeface="Comic Sans MS" pitchFamily="66" charset="0"/>
              </a:rPr>
              <a:t> or </a:t>
            </a:r>
            <a:r>
              <a:rPr lang="en-US" sz="2600" u="sng" dirty="0">
                <a:solidFill>
                  <a:schemeClr val="bg1">
                    <a:lumMod val="25000"/>
                  </a:schemeClr>
                </a:solidFill>
                <a:latin typeface="Comic Sans MS" pitchFamily="66" charset="0"/>
              </a:rPr>
              <a:t>known or used by others</a:t>
            </a:r>
            <a:r>
              <a:rPr lang="en-US" sz="2600" dirty="0">
                <a:solidFill>
                  <a:schemeClr val="bg1">
                    <a:lumMod val="25000"/>
                  </a:schemeClr>
                </a:solidFill>
                <a:latin typeface="Comic Sans MS" pitchFamily="66" charset="0"/>
              </a:rPr>
              <a:t> </a:t>
            </a:r>
            <a:r>
              <a:rPr lang="en-US" sz="2600" dirty="0">
                <a:latin typeface="Comic Sans MS" pitchFamily="66" charset="0"/>
              </a:rPr>
              <a:t>(publicly or privately) </a:t>
            </a:r>
            <a:r>
              <a:rPr lang="en-US" sz="2600" i="1" dirty="0">
                <a:latin typeface="Comic Sans MS" pitchFamily="66" charset="0"/>
              </a:rPr>
              <a:t>in the U.S.. </a:t>
            </a:r>
            <a:r>
              <a:rPr lang="en-US" sz="2600" dirty="0">
                <a:latin typeface="Comic Sans MS" pitchFamily="66" charset="0"/>
              </a:rPr>
              <a:t>“Public use” means at least one open, unconcealed use for profit including an offer for sale. “Others” </a:t>
            </a:r>
            <a:r>
              <a:rPr lang="en-US" sz="2600" dirty="0" smtClean="0">
                <a:latin typeface="Comic Sans MS" pitchFamily="66" charset="0"/>
              </a:rPr>
              <a:t>means </a:t>
            </a:r>
            <a:r>
              <a:rPr lang="en-US" sz="2600" dirty="0">
                <a:latin typeface="Comic Sans MS" pitchFamily="66" charset="0"/>
              </a:rPr>
              <a:t>more than one other person. </a:t>
            </a:r>
          </a:p>
          <a:p>
            <a:pPr marL="576262" lvl="1">
              <a:spcBef>
                <a:spcPts val="0"/>
              </a:spcBef>
              <a:buClr>
                <a:srgbClr val="C00000"/>
              </a:buClr>
              <a:defRPr/>
            </a:pPr>
            <a:endParaRPr lang="en-US" sz="500" dirty="0" smtClean="0">
              <a:latin typeface="Comic Sans MS" pitchFamily="66" charset="0"/>
            </a:endParaRPr>
          </a:p>
          <a:p>
            <a:pPr marL="1033462" lvl="1" indent="-457200">
              <a:spcBef>
                <a:spcPts val="0"/>
              </a:spcBef>
              <a:buClr>
                <a:srgbClr val="C00000"/>
              </a:buClr>
              <a:buFont typeface="Wingdings" pitchFamily="2" charset="2"/>
              <a:buChar char="§"/>
              <a:defRPr/>
            </a:pPr>
            <a:r>
              <a:rPr lang="en-US" sz="2600" dirty="0" smtClean="0">
                <a:solidFill>
                  <a:schemeClr val="bg1">
                    <a:lumMod val="25000"/>
                  </a:schemeClr>
                </a:solidFill>
                <a:latin typeface="Comic Sans MS" pitchFamily="66" charset="0"/>
              </a:rPr>
              <a:t>AIA change:  </a:t>
            </a:r>
            <a:r>
              <a:rPr lang="en-US" sz="2600" dirty="0" smtClean="0">
                <a:latin typeface="Comic Sans MS" pitchFamily="66" charset="0"/>
              </a:rPr>
              <a:t>Changes </a:t>
            </a:r>
            <a:r>
              <a:rPr lang="en-US" sz="2600" dirty="0">
                <a:latin typeface="Comic Sans MS" pitchFamily="66" charset="0"/>
              </a:rPr>
              <a:t>the reference </a:t>
            </a:r>
            <a:r>
              <a:rPr lang="en-US" sz="2600" i="1" dirty="0">
                <a:latin typeface="Comic Sans MS" pitchFamily="66" charset="0"/>
              </a:rPr>
              <a:t>“in the U.S.” </a:t>
            </a:r>
            <a:r>
              <a:rPr lang="en-US" sz="2600" i="1" dirty="0" smtClean="0">
                <a:latin typeface="Comic Sans MS" pitchFamily="66" charset="0"/>
              </a:rPr>
              <a:t> </a:t>
            </a:r>
            <a:r>
              <a:rPr lang="en-US" sz="2600" dirty="0" smtClean="0">
                <a:latin typeface="Comic Sans MS" pitchFamily="66" charset="0"/>
              </a:rPr>
              <a:t>to </a:t>
            </a:r>
            <a:r>
              <a:rPr lang="en-US" sz="2600" dirty="0">
                <a:latin typeface="Comic Sans MS" pitchFamily="66" charset="0"/>
              </a:rPr>
              <a:t>“</a:t>
            </a:r>
            <a:r>
              <a:rPr lang="en-US" sz="2600" i="1" dirty="0">
                <a:latin typeface="Comic Sans MS" pitchFamily="66" charset="0"/>
              </a:rPr>
              <a:t>anywhere in the world.”</a:t>
            </a:r>
          </a:p>
          <a:p>
            <a:pPr marL="1031875" lvl="1">
              <a:spcBef>
                <a:spcPts val="0"/>
              </a:spcBef>
              <a:buClr>
                <a:schemeClr val="bg1">
                  <a:lumMod val="25000"/>
                </a:schemeClr>
              </a:buClr>
              <a:defRPr/>
            </a:pPr>
            <a:endParaRPr lang="en-US" sz="500" dirty="0" smtClean="0">
              <a:latin typeface="Comic Sans MS" pitchFamily="66" charset="0"/>
            </a:endParaRPr>
          </a:p>
          <a:p>
            <a:pPr marL="1033462" lvl="1" indent="-457200">
              <a:spcBef>
                <a:spcPts val="0"/>
              </a:spcBef>
              <a:buClr>
                <a:srgbClr val="C00000"/>
              </a:buClr>
              <a:buFont typeface="Wingdings" pitchFamily="2" charset="2"/>
              <a:buChar char="§"/>
              <a:defRPr/>
            </a:pPr>
            <a:r>
              <a:rPr lang="en-US" sz="2600" dirty="0" smtClean="0">
                <a:solidFill>
                  <a:schemeClr val="bg1">
                    <a:lumMod val="25000"/>
                  </a:schemeClr>
                </a:solidFill>
                <a:latin typeface="Comic Sans MS" pitchFamily="66" charset="0"/>
              </a:rPr>
              <a:t>Implication of change:</a:t>
            </a:r>
            <a:r>
              <a:rPr lang="en-US" sz="2600" dirty="0">
                <a:solidFill>
                  <a:schemeClr val="bg1">
                    <a:lumMod val="25000"/>
                  </a:schemeClr>
                </a:solidFill>
                <a:latin typeface="Comic Sans MS" pitchFamily="66" charset="0"/>
              </a:rPr>
              <a:t> </a:t>
            </a:r>
            <a:r>
              <a:rPr lang="en-US" sz="2600" dirty="0" smtClean="0">
                <a:latin typeface="Comic Sans MS" pitchFamily="66" charset="0"/>
              </a:rPr>
              <a:t>From years of experience and considerable case law, we have a good idea of what these four terms mean, but now they, along with the unclear reference to “otherwise </a:t>
            </a:r>
            <a:r>
              <a:rPr lang="en-US" sz="2600" dirty="0">
                <a:latin typeface="Comic Sans MS" pitchFamily="66" charset="0"/>
              </a:rPr>
              <a:t>available to the </a:t>
            </a:r>
            <a:r>
              <a:rPr lang="en-US" sz="2600" dirty="0" smtClean="0">
                <a:latin typeface="Comic Sans MS" pitchFamily="66" charset="0"/>
              </a:rPr>
              <a:t>public,” apply </a:t>
            </a:r>
            <a:r>
              <a:rPr lang="en-US" sz="2600" i="1" dirty="0" smtClean="0">
                <a:latin typeface="Comic Sans MS" pitchFamily="66" charset="0"/>
              </a:rPr>
              <a:t>worldwide!  </a:t>
            </a:r>
            <a:endParaRPr lang="en-US" sz="2600" dirty="0" smtClean="0">
              <a:latin typeface="Comic Sans MS" pitchFamily="66" charset="0"/>
            </a:endParaRPr>
          </a:p>
          <a:p>
            <a:pPr marL="576262" lvl="1">
              <a:spcBef>
                <a:spcPts val="0"/>
              </a:spcBef>
              <a:buClr>
                <a:srgbClr val="C00000"/>
              </a:buClr>
              <a:defRPr/>
            </a:pPr>
            <a:endParaRPr lang="en-US" sz="1000" dirty="0">
              <a:latin typeface="Comic Sans MS" pitchFamily="66" charset="0"/>
            </a:endParaRPr>
          </a:p>
        </p:txBody>
      </p:sp>
    </p:spTree>
    <p:extLst>
      <p:ext uri="{BB962C8B-B14F-4D97-AF65-F5344CB8AC3E}">
        <p14:creationId xmlns:p14="http://schemas.microsoft.com/office/powerpoint/2010/main" val="30944592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76200" y="152400"/>
            <a:ext cx="8991600" cy="1200329"/>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600" dirty="0" smtClean="0">
                <a:solidFill>
                  <a:srgbClr val="FFFFFF"/>
                </a:solidFill>
                <a:latin typeface="Comic Sans MS" pitchFamily="66" charset="0"/>
              </a:rPr>
              <a:t>The novelty requirement in </a:t>
            </a:r>
            <a:r>
              <a:rPr lang="en-US" sz="3600" dirty="0" smtClean="0">
                <a:solidFill>
                  <a:srgbClr val="FFFF00"/>
                </a:solidFill>
                <a:latin typeface="Comic Sans MS" pitchFamily="66" charset="0"/>
              </a:rPr>
              <a:t>NEW</a:t>
            </a:r>
            <a:r>
              <a:rPr lang="en-US" sz="3600" dirty="0" smtClean="0">
                <a:solidFill>
                  <a:srgbClr val="FFFFFF"/>
                </a:solidFill>
                <a:latin typeface="Comic Sans MS" pitchFamily="66" charset="0"/>
              </a:rPr>
              <a:t> 35 USC 102 - </a:t>
            </a:r>
            <a:r>
              <a:rPr lang="en-US" sz="3600" dirty="0">
                <a:solidFill>
                  <a:srgbClr val="FFFFFF"/>
                </a:solidFill>
                <a:latin typeface="Comic Sans MS" pitchFamily="66" charset="0"/>
              </a:rPr>
              <a:t>An invention is not novel if:</a:t>
            </a:r>
            <a:endParaRPr lang="en-US" sz="3600" dirty="0">
              <a:solidFill>
                <a:srgbClr val="FFFFFF"/>
              </a:solidFill>
              <a:latin typeface="Times New Roman" pitchFamily="18" charset="0"/>
            </a:endParaRPr>
          </a:p>
        </p:txBody>
      </p:sp>
      <p:sp>
        <p:nvSpPr>
          <p:cNvPr id="871433" name="Text Box 9"/>
          <p:cNvSpPr txBox="1">
            <a:spLocks noChangeArrowheads="1"/>
          </p:cNvSpPr>
          <p:nvPr/>
        </p:nvSpPr>
        <p:spPr bwMode="auto">
          <a:xfrm>
            <a:off x="-381000" y="1188958"/>
            <a:ext cx="9525000" cy="6278642"/>
          </a:xfrm>
          <a:prstGeom prst="rect">
            <a:avLst/>
          </a:prstGeom>
          <a:noFill/>
          <a:ln w="9525">
            <a:noFill/>
            <a:miter lim="800000"/>
            <a:headEnd/>
            <a:tailEnd/>
          </a:ln>
        </p:spPr>
        <p:txBody>
          <a:bodyPr wrap="square">
            <a:spAutoFit/>
          </a:bodyPr>
          <a:lstStyle/>
          <a:p>
            <a:pPr marL="576262" lvl="1">
              <a:spcBef>
                <a:spcPts val="0"/>
              </a:spcBef>
              <a:buClr>
                <a:srgbClr val="C00000"/>
              </a:buClr>
              <a:defRPr/>
            </a:pPr>
            <a:endParaRPr lang="en-US" sz="1200" dirty="0" smtClean="0">
              <a:latin typeface="Comic Sans MS" pitchFamily="66" charset="0"/>
            </a:endParaRPr>
          </a:p>
          <a:p>
            <a:pPr marL="576262" lvl="1">
              <a:spcBef>
                <a:spcPts val="0"/>
              </a:spcBef>
              <a:buClr>
                <a:srgbClr val="C00000"/>
              </a:buClr>
              <a:defRPr/>
            </a:pPr>
            <a:r>
              <a:rPr lang="en-US" sz="3200" dirty="0">
                <a:solidFill>
                  <a:schemeClr val="bg1">
                    <a:lumMod val="25000"/>
                  </a:schemeClr>
                </a:solidFill>
                <a:latin typeface="Comic Sans MS" pitchFamily="66" charset="0"/>
              </a:rPr>
              <a:t>Some implications of this change include:</a:t>
            </a:r>
          </a:p>
          <a:p>
            <a:pPr marL="576262" lvl="1">
              <a:spcBef>
                <a:spcPts val="0"/>
              </a:spcBef>
              <a:buClr>
                <a:srgbClr val="C00000"/>
              </a:buClr>
              <a:defRPr/>
            </a:pPr>
            <a:endParaRPr lang="en-US" sz="500" dirty="0" smtClean="0">
              <a:latin typeface="Comic Sans MS" pitchFamily="66" charset="0"/>
            </a:endParaRPr>
          </a:p>
          <a:p>
            <a:pPr marL="1033462" lvl="1" indent="-457200">
              <a:spcBef>
                <a:spcPts val="0"/>
              </a:spcBef>
              <a:buClr>
                <a:srgbClr val="C00000"/>
              </a:buClr>
              <a:buFont typeface="Wingdings" pitchFamily="2" charset="2"/>
              <a:buChar char="§"/>
              <a:defRPr/>
            </a:pPr>
            <a:r>
              <a:rPr lang="en-US" sz="2800" dirty="0" smtClean="0">
                <a:latin typeface="Comic Sans MS" pitchFamily="66" charset="0"/>
              </a:rPr>
              <a:t>U.S. patents and published patent applications of other persons filed before the effective filing date of the claimed invention </a:t>
            </a:r>
            <a:r>
              <a:rPr lang="en-US" sz="2800" dirty="0">
                <a:latin typeface="Comic Sans MS" pitchFamily="66" charset="0"/>
              </a:rPr>
              <a:t>(including foreign patent filing dates) will </a:t>
            </a:r>
            <a:r>
              <a:rPr lang="en-US" sz="2800" dirty="0" smtClean="0">
                <a:latin typeface="Comic Sans MS" pitchFamily="66" charset="0"/>
              </a:rPr>
              <a:t>be prior art and will be used in determining obviousness.</a:t>
            </a:r>
          </a:p>
          <a:p>
            <a:pPr marL="576262" lvl="1">
              <a:spcBef>
                <a:spcPts val="0"/>
              </a:spcBef>
              <a:buClr>
                <a:srgbClr val="C00000"/>
              </a:buClr>
              <a:defRPr/>
            </a:pPr>
            <a:endParaRPr lang="en-US" sz="1000" dirty="0">
              <a:latin typeface="Comic Sans MS" pitchFamily="66" charset="0"/>
            </a:endParaRPr>
          </a:p>
          <a:p>
            <a:pPr marL="1033462" lvl="1" indent="-457200">
              <a:spcBef>
                <a:spcPts val="0"/>
              </a:spcBef>
              <a:buClr>
                <a:srgbClr val="C00000"/>
              </a:buClr>
              <a:buFont typeface="Wingdings" pitchFamily="2" charset="2"/>
              <a:buChar char="§"/>
              <a:defRPr/>
            </a:pPr>
            <a:r>
              <a:rPr lang="en-US" sz="2800" dirty="0" smtClean="0">
                <a:latin typeface="Comic Sans MS" pitchFamily="66" charset="0"/>
              </a:rPr>
              <a:t>Confidential sales are now prior art in the U.S., but not in Europe.</a:t>
            </a:r>
          </a:p>
          <a:p>
            <a:pPr marL="576262" lvl="1">
              <a:spcBef>
                <a:spcPts val="0"/>
              </a:spcBef>
              <a:buClr>
                <a:srgbClr val="C00000"/>
              </a:buClr>
              <a:defRPr/>
            </a:pPr>
            <a:endParaRPr lang="en-US" sz="1000" dirty="0">
              <a:latin typeface="Comic Sans MS" pitchFamily="66" charset="0"/>
            </a:endParaRPr>
          </a:p>
          <a:p>
            <a:pPr marL="1033462" lvl="1" indent="-457200">
              <a:spcBef>
                <a:spcPts val="0"/>
              </a:spcBef>
              <a:buClr>
                <a:srgbClr val="C00000"/>
              </a:buClr>
              <a:buFont typeface="Wingdings" pitchFamily="2" charset="2"/>
              <a:buChar char="§"/>
              <a:defRPr/>
            </a:pPr>
            <a:r>
              <a:rPr lang="en-US" sz="2800" dirty="0" smtClean="0">
                <a:latin typeface="Comic Sans MS" pitchFamily="66" charset="0"/>
              </a:rPr>
              <a:t>A public prior use is prior art in the U.S. unless it falls under the new inventor’s disclosure exception.</a:t>
            </a:r>
          </a:p>
          <a:p>
            <a:pPr marL="576262" lvl="1">
              <a:spcBef>
                <a:spcPts val="0"/>
              </a:spcBef>
              <a:buClr>
                <a:srgbClr val="C00000"/>
              </a:buClr>
              <a:defRPr/>
            </a:pPr>
            <a:endParaRPr lang="en-US" sz="1200" dirty="0">
              <a:latin typeface="Comic Sans MS" pitchFamily="66" charset="0"/>
            </a:endParaRPr>
          </a:p>
          <a:p>
            <a:pPr marL="576262" lvl="1">
              <a:spcBef>
                <a:spcPts val="0"/>
              </a:spcBef>
              <a:buClr>
                <a:srgbClr val="C00000"/>
              </a:buClr>
              <a:defRPr/>
            </a:pPr>
            <a:endParaRPr lang="en-US" sz="2600" dirty="0" smtClean="0">
              <a:solidFill>
                <a:schemeClr val="bg1">
                  <a:lumMod val="25000"/>
                </a:schemeClr>
              </a:solidFill>
              <a:latin typeface="Comic Sans MS" pitchFamily="66" charset="0"/>
            </a:endParaRPr>
          </a:p>
          <a:p>
            <a:pPr marL="576262" lvl="1">
              <a:spcBef>
                <a:spcPts val="0"/>
              </a:spcBef>
              <a:buClr>
                <a:srgbClr val="C00000"/>
              </a:buClr>
              <a:defRPr/>
            </a:pPr>
            <a:endParaRPr lang="en-US" sz="1000" dirty="0">
              <a:latin typeface="Comic Sans MS" pitchFamily="66" charset="0"/>
            </a:endParaRPr>
          </a:p>
        </p:txBody>
      </p:sp>
    </p:spTree>
    <p:extLst>
      <p:ext uri="{BB962C8B-B14F-4D97-AF65-F5344CB8AC3E}">
        <p14:creationId xmlns:p14="http://schemas.microsoft.com/office/powerpoint/2010/main" val="219503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143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14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76200" y="152400"/>
            <a:ext cx="8991600" cy="1200329"/>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600" dirty="0" smtClean="0">
                <a:solidFill>
                  <a:srgbClr val="FFFFFF"/>
                </a:solidFill>
                <a:latin typeface="Comic Sans MS" pitchFamily="66" charset="0"/>
              </a:rPr>
              <a:t>The novelty requirement in </a:t>
            </a:r>
            <a:r>
              <a:rPr lang="en-US" sz="3600" dirty="0" smtClean="0">
                <a:solidFill>
                  <a:srgbClr val="FFFF00"/>
                </a:solidFill>
                <a:latin typeface="Comic Sans MS" pitchFamily="66" charset="0"/>
              </a:rPr>
              <a:t>NEW</a:t>
            </a:r>
            <a:r>
              <a:rPr lang="en-US" sz="3600" dirty="0" smtClean="0">
                <a:solidFill>
                  <a:srgbClr val="FFFFFF"/>
                </a:solidFill>
                <a:latin typeface="Comic Sans MS" pitchFamily="66" charset="0"/>
              </a:rPr>
              <a:t> 35 USC 102 - </a:t>
            </a:r>
            <a:r>
              <a:rPr lang="en-US" sz="3600" dirty="0">
                <a:solidFill>
                  <a:srgbClr val="FFFFFF"/>
                </a:solidFill>
                <a:latin typeface="Comic Sans MS" pitchFamily="66" charset="0"/>
              </a:rPr>
              <a:t>An invention is not novel if:</a:t>
            </a:r>
            <a:endParaRPr lang="en-US" sz="3600" dirty="0">
              <a:solidFill>
                <a:srgbClr val="FFFFFF"/>
              </a:solidFill>
              <a:latin typeface="Times New Roman" pitchFamily="18" charset="0"/>
            </a:endParaRPr>
          </a:p>
        </p:txBody>
      </p:sp>
      <p:sp>
        <p:nvSpPr>
          <p:cNvPr id="871433" name="Text Box 9"/>
          <p:cNvSpPr txBox="1">
            <a:spLocks noChangeArrowheads="1"/>
          </p:cNvSpPr>
          <p:nvPr/>
        </p:nvSpPr>
        <p:spPr bwMode="auto">
          <a:xfrm>
            <a:off x="-381000" y="1295400"/>
            <a:ext cx="9525000" cy="5124480"/>
          </a:xfrm>
          <a:prstGeom prst="rect">
            <a:avLst/>
          </a:prstGeom>
          <a:noFill/>
          <a:ln w="9525">
            <a:noFill/>
            <a:miter lim="800000"/>
            <a:headEnd/>
            <a:tailEnd/>
          </a:ln>
        </p:spPr>
        <p:txBody>
          <a:bodyPr wrap="square">
            <a:spAutoFit/>
          </a:bodyPr>
          <a:lstStyle/>
          <a:p>
            <a:pPr marL="576262" lvl="1">
              <a:spcBef>
                <a:spcPts val="0"/>
              </a:spcBef>
              <a:buClr>
                <a:srgbClr val="C00000"/>
              </a:buClr>
              <a:defRPr/>
            </a:pPr>
            <a:endParaRPr lang="en-US" sz="1000" dirty="0">
              <a:solidFill>
                <a:schemeClr val="bg1">
                  <a:lumMod val="25000"/>
                </a:schemeClr>
              </a:solidFill>
              <a:latin typeface="Comic Sans MS" pitchFamily="66" charset="0"/>
            </a:endParaRPr>
          </a:p>
          <a:p>
            <a:pPr marL="920750" lvl="1" indent="-344488">
              <a:spcBef>
                <a:spcPts val="0"/>
              </a:spcBef>
              <a:buClr>
                <a:srgbClr val="C00000"/>
              </a:buClr>
              <a:buFont typeface="Wingdings" pitchFamily="2" charset="2"/>
              <a:buChar char="§"/>
              <a:defRPr/>
            </a:pPr>
            <a:r>
              <a:rPr lang="en-US" sz="2600" u="sng" dirty="0">
                <a:solidFill>
                  <a:schemeClr val="bg1">
                    <a:lumMod val="25000"/>
                  </a:schemeClr>
                </a:solidFill>
                <a:latin typeface="Comic Sans MS" pitchFamily="66" charset="0"/>
              </a:rPr>
              <a:t>More than one year before the date of a patent application</a:t>
            </a:r>
            <a:r>
              <a:rPr lang="en-US" sz="2600" dirty="0">
                <a:solidFill>
                  <a:schemeClr val="bg1">
                    <a:lumMod val="25000"/>
                  </a:schemeClr>
                </a:solidFill>
                <a:latin typeface="Comic Sans MS" pitchFamily="66" charset="0"/>
              </a:rPr>
              <a:t> </a:t>
            </a:r>
            <a:r>
              <a:rPr lang="en-US" sz="2600" dirty="0" smtClean="0">
                <a:latin typeface="Comic Sans MS" pitchFamily="66" charset="0"/>
              </a:rPr>
              <a:t>– it is described </a:t>
            </a:r>
            <a:r>
              <a:rPr lang="en-US" sz="2600" dirty="0">
                <a:latin typeface="Comic Sans MS" pitchFamily="66" charset="0"/>
              </a:rPr>
              <a:t>in a printed publication </a:t>
            </a:r>
            <a:r>
              <a:rPr lang="en-US" sz="2600" i="1" dirty="0">
                <a:latin typeface="Comic Sans MS" pitchFamily="66" charset="0"/>
              </a:rPr>
              <a:t>anywhere in the world </a:t>
            </a:r>
            <a:r>
              <a:rPr lang="en-US" sz="2600" dirty="0">
                <a:latin typeface="Comic Sans MS" pitchFamily="66" charset="0"/>
              </a:rPr>
              <a:t>or put on sale or in public use </a:t>
            </a:r>
            <a:r>
              <a:rPr lang="en-US" sz="2600" dirty="0" smtClean="0">
                <a:latin typeface="Comic Sans MS" pitchFamily="66" charset="0"/>
              </a:rPr>
              <a:t>  </a:t>
            </a:r>
            <a:r>
              <a:rPr lang="en-US" sz="2600" i="1" dirty="0" smtClean="0">
                <a:latin typeface="Comic Sans MS" pitchFamily="66" charset="0"/>
              </a:rPr>
              <a:t>in </a:t>
            </a:r>
            <a:r>
              <a:rPr lang="en-US" sz="2600" i="1" dirty="0">
                <a:latin typeface="Comic Sans MS" pitchFamily="66" charset="0"/>
              </a:rPr>
              <a:t>the U.S..</a:t>
            </a:r>
          </a:p>
          <a:p>
            <a:pPr marL="576262" lvl="1">
              <a:spcBef>
                <a:spcPts val="0"/>
              </a:spcBef>
              <a:buClr>
                <a:srgbClr val="C00000"/>
              </a:buClr>
              <a:defRPr/>
            </a:pPr>
            <a:endParaRPr lang="en-US" sz="500" dirty="0">
              <a:latin typeface="Comic Sans MS" pitchFamily="66" charset="0"/>
            </a:endParaRPr>
          </a:p>
          <a:p>
            <a:pPr marL="1033462" lvl="1" indent="-457200">
              <a:spcBef>
                <a:spcPts val="0"/>
              </a:spcBef>
              <a:buClr>
                <a:srgbClr val="C00000"/>
              </a:buClr>
              <a:buFont typeface="Wingdings" pitchFamily="2" charset="2"/>
              <a:buChar char="§"/>
              <a:defRPr/>
            </a:pPr>
            <a:r>
              <a:rPr lang="en-US" sz="2600" dirty="0" smtClean="0">
                <a:solidFill>
                  <a:schemeClr val="bg1">
                    <a:lumMod val="25000"/>
                  </a:schemeClr>
                </a:solidFill>
                <a:latin typeface="Comic Sans MS" pitchFamily="66" charset="0"/>
              </a:rPr>
              <a:t>AIA change:  </a:t>
            </a:r>
            <a:r>
              <a:rPr lang="en-US" sz="2600" dirty="0" smtClean="0">
                <a:latin typeface="Comic Sans MS" pitchFamily="66" charset="0"/>
              </a:rPr>
              <a:t>Eliminates the one year </a:t>
            </a:r>
            <a:r>
              <a:rPr lang="en-US" sz="2600" u="sng" dirty="0" smtClean="0">
                <a:latin typeface="Comic Sans MS" pitchFamily="66" charset="0"/>
              </a:rPr>
              <a:t>general grace period</a:t>
            </a:r>
            <a:r>
              <a:rPr lang="en-US" sz="2600" dirty="0" smtClean="0">
                <a:latin typeface="Comic Sans MS" pitchFamily="66" charset="0"/>
              </a:rPr>
              <a:t> for enabling public disclosures (which under the old system maintained U.S. patent rights if application was filed within one year) and replaces it with a narrower inventor’s </a:t>
            </a:r>
            <a:r>
              <a:rPr lang="en-US" sz="2600" u="sng" dirty="0" smtClean="0">
                <a:latin typeface="Comic Sans MS" pitchFamily="66" charset="0"/>
              </a:rPr>
              <a:t>publication conditioned grace period</a:t>
            </a:r>
            <a:r>
              <a:rPr lang="en-US" sz="2600" dirty="0" smtClean="0">
                <a:latin typeface="Comic Sans MS" pitchFamily="66" charset="0"/>
              </a:rPr>
              <a:t> which applies only to the inventor’s printed publications.  It also maintains </a:t>
            </a:r>
            <a:r>
              <a:rPr lang="en-US" sz="2600" dirty="0">
                <a:latin typeface="Comic Sans MS" pitchFamily="66" charset="0"/>
              </a:rPr>
              <a:t>U.S. </a:t>
            </a:r>
            <a:r>
              <a:rPr lang="en-US" sz="2600" dirty="0" smtClean="0">
                <a:latin typeface="Comic Sans MS" pitchFamily="66" charset="0"/>
              </a:rPr>
              <a:t>patent </a:t>
            </a:r>
            <a:r>
              <a:rPr lang="en-US" sz="2600" dirty="0">
                <a:latin typeface="Comic Sans MS" pitchFamily="66" charset="0"/>
              </a:rPr>
              <a:t>rights if application </a:t>
            </a:r>
            <a:r>
              <a:rPr lang="en-US" sz="2600" dirty="0" smtClean="0">
                <a:latin typeface="Comic Sans MS" pitchFamily="66" charset="0"/>
              </a:rPr>
              <a:t>is filed within </a:t>
            </a:r>
            <a:r>
              <a:rPr lang="en-US" sz="2600" dirty="0">
                <a:latin typeface="Comic Sans MS" pitchFamily="66" charset="0"/>
              </a:rPr>
              <a:t>one </a:t>
            </a:r>
            <a:r>
              <a:rPr lang="en-US" sz="2600" dirty="0" smtClean="0">
                <a:latin typeface="Comic Sans MS" pitchFamily="66" charset="0"/>
              </a:rPr>
              <a:t>year.</a:t>
            </a:r>
            <a:endParaRPr lang="en-US" sz="2600" dirty="0">
              <a:latin typeface="Comic Sans MS" pitchFamily="66" charset="0"/>
            </a:endParaRPr>
          </a:p>
        </p:txBody>
      </p:sp>
    </p:spTree>
    <p:extLst>
      <p:ext uri="{BB962C8B-B14F-4D97-AF65-F5344CB8AC3E}">
        <p14:creationId xmlns:p14="http://schemas.microsoft.com/office/powerpoint/2010/main" val="18759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14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3" grpId="0" uiExpand="1"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3" name="Text Box 9"/>
          <p:cNvSpPr txBox="1">
            <a:spLocks noChangeArrowheads="1"/>
          </p:cNvSpPr>
          <p:nvPr/>
        </p:nvSpPr>
        <p:spPr bwMode="auto">
          <a:xfrm>
            <a:off x="228600" y="1617851"/>
            <a:ext cx="8610600" cy="4555093"/>
          </a:xfrm>
          <a:prstGeom prst="rect">
            <a:avLst/>
          </a:prstGeom>
          <a:noFill/>
          <a:ln w="9525">
            <a:noFill/>
            <a:miter lim="800000"/>
            <a:headEnd/>
            <a:tailEnd/>
          </a:ln>
        </p:spPr>
        <p:txBody>
          <a:bodyPr wrap="square">
            <a:spAutoFit/>
          </a:bodyPr>
          <a:lstStyle/>
          <a:p>
            <a:pPr marL="0" lvl="1" algn="ctr">
              <a:spcBef>
                <a:spcPct val="50000"/>
              </a:spcBef>
              <a:buClr>
                <a:srgbClr val="C00000"/>
              </a:buClr>
            </a:pPr>
            <a:r>
              <a:rPr lang="en-US" sz="2800" dirty="0" smtClean="0">
                <a:latin typeface="Comic Sans MS" pitchFamily="66" charset="0"/>
              </a:rPr>
              <a:t>Under this provision </a:t>
            </a:r>
            <a:r>
              <a:rPr lang="en-US" sz="2800" dirty="0">
                <a:latin typeface="Comic Sans MS" pitchFamily="66" charset="0"/>
              </a:rPr>
              <a:t>of the F-I-T-F system, </a:t>
            </a:r>
            <a:r>
              <a:rPr lang="en-US" sz="2800" dirty="0" smtClean="0">
                <a:latin typeface="Comic Sans MS" pitchFamily="66" charset="0"/>
              </a:rPr>
              <a:t>inventors have two filing strategies:</a:t>
            </a:r>
          </a:p>
          <a:p>
            <a:pPr marL="690563" lvl="2" indent="-457200">
              <a:spcBef>
                <a:spcPct val="50000"/>
              </a:spcBef>
              <a:buClr>
                <a:srgbClr val="C00000"/>
              </a:buClr>
              <a:buFont typeface="Wingdings" pitchFamily="2" charset="2"/>
              <a:buChar char="§"/>
            </a:pPr>
            <a:r>
              <a:rPr lang="en-US" sz="2600" u="sng" dirty="0" smtClean="0">
                <a:latin typeface="Comic Sans MS" pitchFamily="66" charset="0"/>
              </a:rPr>
              <a:t>Be First to File</a:t>
            </a:r>
            <a:r>
              <a:rPr lang="en-US" sz="2600" dirty="0" smtClean="0">
                <a:latin typeface="Comic Sans MS" pitchFamily="66" charset="0"/>
              </a:rPr>
              <a:t>: This approach works assuming nobody has made a public disclosure of the identical information contained in your </a:t>
            </a:r>
            <a:r>
              <a:rPr lang="en-US" sz="2600" dirty="0">
                <a:latin typeface="Comic Sans MS" pitchFamily="66" charset="0"/>
              </a:rPr>
              <a:t>invention before </a:t>
            </a:r>
            <a:r>
              <a:rPr lang="en-US" sz="2600" dirty="0" smtClean="0">
                <a:latin typeface="Comic Sans MS" pitchFamily="66" charset="0"/>
              </a:rPr>
              <a:t>you file your application.</a:t>
            </a:r>
          </a:p>
          <a:p>
            <a:pPr marL="741363" lvl="2" indent="-457200">
              <a:spcBef>
                <a:spcPct val="50000"/>
              </a:spcBef>
              <a:buClr>
                <a:srgbClr val="C00000"/>
              </a:buClr>
              <a:buFont typeface="Wingdings" pitchFamily="2" charset="2"/>
              <a:buChar char="§"/>
            </a:pPr>
            <a:r>
              <a:rPr lang="en-US" sz="2600" u="sng" dirty="0" smtClean="0">
                <a:latin typeface="Comic Sans MS" pitchFamily="66" charset="0"/>
              </a:rPr>
              <a:t>Be First to Publically Disclose</a:t>
            </a:r>
            <a:r>
              <a:rPr lang="en-US" sz="2600" dirty="0" smtClean="0">
                <a:latin typeface="Comic Sans MS" pitchFamily="66" charset="0"/>
              </a:rPr>
              <a:t>: </a:t>
            </a:r>
            <a:r>
              <a:rPr lang="en-US" sz="2600" dirty="0">
                <a:latin typeface="Comic Sans MS" pitchFamily="66" charset="0"/>
              </a:rPr>
              <a:t>T</a:t>
            </a:r>
            <a:r>
              <a:rPr lang="en-US" sz="2600" dirty="0" smtClean="0">
                <a:latin typeface="Comic Sans MS" pitchFamily="66" charset="0"/>
              </a:rPr>
              <a:t>hen file a patent application within one year assuming nobody has filed an application on the invention before your public disclosure.</a:t>
            </a:r>
          </a:p>
        </p:txBody>
      </p:sp>
      <p:sp>
        <p:nvSpPr>
          <p:cNvPr id="5" name="Text Box 6"/>
          <p:cNvSpPr txBox="1">
            <a:spLocks noChangeArrowheads="1"/>
          </p:cNvSpPr>
          <p:nvPr/>
        </p:nvSpPr>
        <p:spPr bwMode="auto">
          <a:xfrm>
            <a:off x="304800" y="171271"/>
            <a:ext cx="8610600" cy="1200329"/>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600" dirty="0">
                <a:solidFill>
                  <a:srgbClr val="FFFFFF"/>
                </a:solidFill>
                <a:latin typeface="Comic Sans MS" pitchFamily="66" charset="0"/>
              </a:rPr>
              <a:t>Inventor’s publication-conditioned grace period</a:t>
            </a:r>
          </a:p>
        </p:txBody>
      </p:sp>
    </p:spTree>
    <p:extLst>
      <p:ext uri="{BB962C8B-B14F-4D97-AF65-F5344CB8AC3E}">
        <p14:creationId xmlns:p14="http://schemas.microsoft.com/office/powerpoint/2010/main" val="43573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14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14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3" grpId="0" uiExpand="1"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7"/>
          <p:cNvSpPr txBox="1">
            <a:spLocks noChangeArrowheads="1"/>
          </p:cNvSpPr>
          <p:nvPr/>
        </p:nvSpPr>
        <p:spPr bwMode="auto">
          <a:xfrm>
            <a:off x="228600" y="1600200"/>
            <a:ext cx="8763000" cy="3231654"/>
          </a:xfrm>
          <a:prstGeom prst="rect">
            <a:avLst/>
          </a:prstGeom>
          <a:noFill/>
          <a:ln w="9525">
            <a:noFill/>
            <a:miter lim="800000"/>
            <a:headEnd/>
            <a:tailEnd/>
          </a:ln>
        </p:spPr>
        <p:txBody>
          <a:bodyPr>
            <a:spAutoFit/>
          </a:bodyPr>
          <a:lstStyle/>
          <a:p>
            <a:pPr>
              <a:spcBef>
                <a:spcPct val="50000"/>
              </a:spcBef>
              <a:defRPr/>
            </a:pPr>
            <a:r>
              <a:rPr lang="en-US" sz="3400" dirty="0">
                <a:latin typeface="Comic Sans MS" pitchFamily="66" charset="0"/>
              </a:rPr>
              <a:t>“The Congress shall have power… to promote the progress of science and the useful arts, by securing for limited times to </a:t>
            </a:r>
            <a:r>
              <a:rPr lang="en-US" sz="3400" u="sng" dirty="0">
                <a:solidFill>
                  <a:srgbClr val="C00000"/>
                </a:solidFill>
                <a:latin typeface="Comic Sans MS" pitchFamily="66" charset="0"/>
              </a:rPr>
              <a:t>authors</a:t>
            </a:r>
            <a:r>
              <a:rPr lang="en-US" sz="3400" dirty="0">
                <a:solidFill>
                  <a:srgbClr val="C00000"/>
                </a:solidFill>
                <a:latin typeface="Comic Sans MS" pitchFamily="66" charset="0"/>
              </a:rPr>
              <a:t> </a:t>
            </a:r>
            <a:r>
              <a:rPr lang="en-US" sz="3400" dirty="0">
                <a:latin typeface="Comic Sans MS" pitchFamily="66" charset="0"/>
              </a:rPr>
              <a:t>and</a:t>
            </a:r>
            <a:r>
              <a:rPr lang="en-US" sz="3400" dirty="0">
                <a:solidFill>
                  <a:srgbClr val="C00000"/>
                </a:solidFill>
                <a:latin typeface="Comic Sans MS" pitchFamily="66" charset="0"/>
              </a:rPr>
              <a:t> </a:t>
            </a:r>
            <a:r>
              <a:rPr lang="en-US" sz="3400" dirty="0">
                <a:latin typeface="Comic Sans MS" pitchFamily="66" charset="0"/>
              </a:rPr>
              <a:t>inventors the exclusive right to their respective </a:t>
            </a:r>
            <a:r>
              <a:rPr lang="en-US" sz="3400" u="sng" dirty="0">
                <a:solidFill>
                  <a:srgbClr val="C00000"/>
                </a:solidFill>
                <a:latin typeface="Comic Sans MS" pitchFamily="66" charset="0"/>
              </a:rPr>
              <a:t>writings</a:t>
            </a:r>
            <a:r>
              <a:rPr lang="en-US" sz="3400" dirty="0">
                <a:latin typeface="Comic Sans MS" pitchFamily="66" charset="0"/>
              </a:rPr>
              <a:t> and discoveries</a:t>
            </a:r>
            <a:r>
              <a:rPr lang="en-US" sz="3400" dirty="0">
                <a:solidFill>
                  <a:srgbClr val="C00000"/>
                </a:solidFill>
                <a:latin typeface="Comic Sans MS" pitchFamily="66" charset="0"/>
              </a:rPr>
              <a:t> </a:t>
            </a:r>
            <a:r>
              <a:rPr lang="en-US" sz="3400" dirty="0">
                <a:latin typeface="Comic Sans MS" pitchFamily="66" charset="0"/>
              </a:rPr>
              <a:t>…”</a:t>
            </a:r>
          </a:p>
        </p:txBody>
      </p:sp>
      <p:sp>
        <p:nvSpPr>
          <p:cNvPr id="4" name="Text Box 5"/>
          <p:cNvSpPr txBox="1">
            <a:spLocks noChangeArrowheads="1"/>
          </p:cNvSpPr>
          <p:nvPr/>
        </p:nvSpPr>
        <p:spPr bwMode="auto">
          <a:xfrm>
            <a:off x="381000" y="152400"/>
            <a:ext cx="8534400" cy="1261884"/>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800" dirty="0">
                <a:solidFill>
                  <a:srgbClr val="FFFFFF"/>
                </a:solidFill>
                <a:latin typeface="Comic Sans MS" pitchFamily="66" charset="0"/>
              </a:rPr>
              <a:t>1787 - United States Constitution</a:t>
            </a:r>
          </a:p>
          <a:p>
            <a:pPr algn="ctr">
              <a:defRPr/>
            </a:pPr>
            <a:r>
              <a:rPr lang="en-US" sz="3800" dirty="0">
                <a:solidFill>
                  <a:srgbClr val="FFFFFF"/>
                </a:solidFill>
                <a:latin typeface="Comic Sans MS" pitchFamily="66" charset="0"/>
              </a:rPr>
              <a:t>Article 1, Section 8</a:t>
            </a:r>
          </a:p>
        </p:txBody>
      </p:sp>
      <p:sp>
        <p:nvSpPr>
          <p:cNvPr id="5" name="Oval 4"/>
          <p:cNvSpPr/>
          <p:nvPr/>
        </p:nvSpPr>
        <p:spPr bwMode="auto">
          <a:xfrm>
            <a:off x="152400" y="4953000"/>
            <a:ext cx="8839200" cy="145288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defRPr/>
            </a:pPr>
            <a:r>
              <a:rPr lang="en-US" sz="3200" dirty="0" smtClean="0">
                <a:solidFill>
                  <a:srgbClr val="FFFFFF"/>
                </a:solidFill>
                <a:latin typeface="Comic Sans MS" pitchFamily="66" charset="0"/>
              </a:rPr>
              <a:t>Authors and writings refer to copyrights (and trademarks)! </a:t>
            </a:r>
            <a:endParaRPr lang="en-US" sz="3200" u="sng" dirty="0">
              <a:solidFill>
                <a:srgbClr val="FFFFFF"/>
              </a:solidFill>
              <a:latin typeface="Comic Sans MS" pitchFamily="66" charset="0"/>
            </a:endParaRPr>
          </a:p>
        </p:txBody>
      </p:sp>
    </p:spTree>
    <p:extLst>
      <p:ext uri="{BB962C8B-B14F-4D97-AF65-F5344CB8AC3E}">
        <p14:creationId xmlns:p14="http://schemas.microsoft.com/office/powerpoint/2010/main" val="4120634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3" name="Text Box 9"/>
          <p:cNvSpPr txBox="1">
            <a:spLocks noChangeArrowheads="1"/>
          </p:cNvSpPr>
          <p:nvPr/>
        </p:nvSpPr>
        <p:spPr bwMode="auto">
          <a:xfrm>
            <a:off x="-228600" y="1617851"/>
            <a:ext cx="9144000" cy="4170372"/>
          </a:xfrm>
          <a:prstGeom prst="rect">
            <a:avLst/>
          </a:prstGeom>
          <a:noFill/>
          <a:ln w="9525">
            <a:noFill/>
            <a:miter lim="800000"/>
            <a:headEnd/>
            <a:tailEnd/>
          </a:ln>
        </p:spPr>
        <p:txBody>
          <a:bodyPr wrap="square">
            <a:spAutoFit/>
          </a:bodyPr>
          <a:lstStyle/>
          <a:p>
            <a:pPr marL="457200" lvl="2">
              <a:spcBef>
                <a:spcPct val="50000"/>
              </a:spcBef>
              <a:buClr>
                <a:srgbClr val="C00000"/>
              </a:buClr>
            </a:pPr>
            <a:r>
              <a:rPr lang="en-US" sz="2800" u="sng" dirty="0" smtClean="0">
                <a:latin typeface="Comic Sans MS" pitchFamily="66" charset="0"/>
              </a:rPr>
              <a:t>My view of the best strategy</a:t>
            </a:r>
            <a:r>
              <a:rPr lang="en-US" sz="2800" dirty="0">
                <a:latin typeface="Comic Sans MS" pitchFamily="66" charset="0"/>
              </a:rPr>
              <a:t>:</a:t>
            </a:r>
            <a:endParaRPr lang="en-US" sz="2800" dirty="0" smtClean="0">
              <a:latin typeface="Comic Sans MS" pitchFamily="66" charset="0"/>
            </a:endParaRPr>
          </a:p>
          <a:p>
            <a:pPr marL="457200" lvl="2">
              <a:spcBef>
                <a:spcPct val="50000"/>
              </a:spcBef>
              <a:buClr>
                <a:srgbClr val="C00000"/>
              </a:buClr>
            </a:pPr>
            <a:r>
              <a:rPr lang="en-US" sz="2600" dirty="0" smtClean="0">
                <a:latin typeface="Comic Sans MS" pitchFamily="66" charset="0"/>
              </a:rPr>
              <a:t>			       </a:t>
            </a:r>
            <a:r>
              <a:rPr lang="en-US" sz="2800" dirty="0" smtClean="0">
                <a:latin typeface="Comic Sans MS" pitchFamily="66" charset="0"/>
              </a:rPr>
              <a:t>Don’t rely on the grace period.</a:t>
            </a:r>
          </a:p>
          <a:p>
            <a:pPr lvl="3" indent="-457200">
              <a:spcBef>
                <a:spcPct val="50000"/>
              </a:spcBef>
              <a:buClr>
                <a:srgbClr val="C00000"/>
              </a:buClr>
              <a:buFont typeface="Wingdings" pitchFamily="2" charset="2"/>
              <a:buChar char="§"/>
            </a:pPr>
            <a:r>
              <a:rPr lang="en-US" sz="2600" dirty="0">
                <a:latin typeface="Comic Sans MS" pitchFamily="66" charset="0"/>
              </a:rPr>
              <a:t>P</a:t>
            </a:r>
            <a:r>
              <a:rPr lang="en-US" sz="2600" dirty="0" smtClean="0">
                <a:latin typeface="Comic Sans MS" pitchFamily="66" charset="0"/>
              </a:rPr>
              <a:t>rotection for patent applications is limited to those with identical prior disclosures. </a:t>
            </a:r>
          </a:p>
          <a:p>
            <a:pPr lvl="3" indent="-457200">
              <a:spcBef>
                <a:spcPct val="50000"/>
              </a:spcBef>
              <a:buClr>
                <a:srgbClr val="C00000"/>
              </a:buClr>
              <a:buFont typeface="Wingdings" pitchFamily="2" charset="2"/>
              <a:buChar char="§"/>
            </a:pPr>
            <a:r>
              <a:rPr lang="en-US" sz="2600" dirty="0" smtClean="0">
                <a:latin typeface="Comic Sans MS" pitchFamily="66" charset="0"/>
              </a:rPr>
              <a:t>Third party disclosures of obvious variants might defeat later patent applications by inventor.</a:t>
            </a:r>
          </a:p>
          <a:p>
            <a:pPr lvl="3" indent="-457200">
              <a:spcBef>
                <a:spcPct val="50000"/>
              </a:spcBef>
              <a:buClr>
                <a:srgbClr val="C00000"/>
              </a:buClr>
              <a:buFont typeface="Wingdings" pitchFamily="2" charset="2"/>
              <a:buChar char="§"/>
            </a:pPr>
            <a:r>
              <a:rPr lang="en-US" sz="2600" dirty="0" smtClean="0">
                <a:latin typeface="Comic Sans MS" pitchFamily="66" charset="0"/>
              </a:rPr>
              <a:t>And filing before disclosure is the only way to protect international patent rights.</a:t>
            </a:r>
            <a:endParaRPr lang="en-US" sz="2600" dirty="0">
              <a:latin typeface="Comic Sans MS" pitchFamily="66" charset="0"/>
            </a:endParaRPr>
          </a:p>
        </p:txBody>
      </p:sp>
      <p:sp>
        <p:nvSpPr>
          <p:cNvPr id="5" name="Text Box 6"/>
          <p:cNvSpPr txBox="1">
            <a:spLocks noChangeArrowheads="1"/>
          </p:cNvSpPr>
          <p:nvPr/>
        </p:nvSpPr>
        <p:spPr bwMode="auto">
          <a:xfrm>
            <a:off x="304800" y="171271"/>
            <a:ext cx="8610600" cy="1200329"/>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600" dirty="0">
                <a:solidFill>
                  <a:srgbClr val="FFFFFF"/>
                </a:solidFill>
                <a:latin typeface="Comic Sans MS" pitchFamily="66" charset="0"/>
              </a:rPr>
              <a:t>Inventor’s publication-conditioned grace period</a:t>
            </a:r>
          </a:p>
        </p:txBody>
      </p:sp>
      <p:sp>
        <p:nvSpPr>
          <p:cNvPr id="2" name="TextBox 1"/>
          <p:cNvSpPr txBox="1"/>
          <p:nvPr/>
        </p:nvSpPr>
        <p:spPr>
          <a:xfrm>
            <a:off x="762000" y="2296180"/>
            <a:ext cx="2438400" cy="523220"/>
          </a:xfrm>
          <a:prstGeom prst="rect">
            <a:avLst/>
          </a:prstGeom>
          <a:noFill/>
        </p:spPr>
        <p:txBody>
          <a:bodyPr wrap="square" rtlCol="0">
            <a:spAutoFit/>
          </a:bodyPr>
          <a:lstStyle/>
          <a:p>
            <a:pPr marL="457200" lvl="2">
              <a:spcBef>
                <a:spcPct val="50000"/>
              </a:spcBef>
              <a:buClr>
                <a:srgbClr val="C00000"/>
              </a:buClr>
            </a:pPr>
            <a:r>
              <a:rPr lang="en-US" sz="2800" b="1" dirty="0">
                <a:solidFill>
                  <a:srgbClr val="C00000"/>
                </a:solidFill>
                <a:latin typeface="Comic Sans MS" pitchFamily="66" charset="0"/>
              </a:rPr>
              <a:t>File first!</a:t>
            </a:r>
          </a:p>
        </p:txBody>
      </p:sp>
    </p:spTree>
    <p:extLst>
      <p:ext uri="{BB962C8B-B14F-4D97-AF65-F5344CB8AC3E}">
        <p14:creationId xmlns:p14="http://schemas.microsoft.com/office/powerpoint/2010/main" val="424905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143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143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143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14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3" name="Text Box 9"/>
          <p:cNvSpPr txBox="1">
            <a:spLocks noChangeArrowheads="1"/>
          </p:cNvSpPr>
          <p:nvPr/>
        </p:nvSpPr>
        <p:spPr bwMode="auto">
          <a:xfrm>
            <a:off x="-228600" y="1430953"/>
            <a:ext cx="9372600" cy="4893647"/>
          </a:xfrm>
          <a:prstGeom prst="rect">
            <a:avLst/>
          </a:prstGeom>
          <a:noFill/>
          <a:ln w="9525">
            <a:noFill/>
            <a:miter lim="800000"/>
            <a:headEnd/>
            <a:tailEnd/>
          </a:ln>
        </p:spPr>
        <p:txBody>
          <a:bodyPr wrap="square">
            <a:spAutoFit/>
          </a:bodyPr>
          <a:lstStyle/>
          <a:p>
            <a:pPr lvl="2" indent="-457200">
              <a:spcBef>
                <a:spcPct val="50000"/>
              </a:spcBef>
              <a:buClr>
                <a:srgbClr val="C00000"/>
              </a:buClr>
              <a:buFont typeface="Wingdings" pitchFamily="2" charset="2"/>
              <a:buChar char="§"/>
            </a:pPr>
            <a:r>
              <a:rPr lang="en-US" sz="2600" dirty="0" smtClean="0">
                <a:latin typeface="Comic Sans MS" pitchFamily="66" charset="0"/>
              </a:rPr>
              <a:t>No grace </a:t>
            </a:r>
            <a:r>
              <a:rPr lang="en-US" sz="2600" dirty="0">
                <a:latin typeface="Comic Sans MS" pitchFamily="66" charset="0"/>
              </a:rPr>
              <a:t>period exists in </a:t>
            </a:r>
            <a:r>
              <a:rPr lang="en-US" sz="2600" dirty="0" smtClean="0">
                <a:latin typeface="Comic Sans MS" pitchFamily="66" charset="0"/>
              </a:rPr>
              <a:t>EU </a:t>
            </a:r>
            <a:r>
              <a:rPr lang="en-US" sz="2600" dirty="0">
                <a:latin typeface="Comic Sans MS" pitchFamily="66" charset="0"/>
              </a:rPr>
              <a:t>patent law (except with limited exceptions), thus </a:t>
            </a:r>
            <a:r>
              <a:rPr lang="en-US" sz="2600" dirty="0" smtClean="0">
                <a:latin typeface="Comic Sans MS" pitchFamily="66" charset="0"/>
              </a:rPr>
              <a:t>this provision of the AIA adds </a:t>
            </a:r>
            <a:r>
              <a:rPr lang="en-US" sz="2600" dirty="0">
                <a:latin typeface="Comic Sans MS" pitchFamily="66" charset="0"/>
              </a:rPr>
              <a:t>to the discontinuity </a:t>
            </a:r>
            <a:r>
              <a:rPr lang="en-US" sz="2600" dirty="0" smtClean="0">
                <a:latin typeface="Comic Sans MS" pitchFamily="66" charset="0"/>
              </a:rPr>
              <a:t>between U.S. and </a:t>
            </a:r>
            <a:r>
              <a:rPr lang="en-US" sz="2600" dirty="0">
                <a:latin typeface="Comic Sans MS" pitchFamily="66" charset="0"/>
              </a:rPr>
              <a:t>EU </a:t>
            </a:r>
            <a:r>
              <a:rPr lang="en-US" sz="2600" dirty="0" smtClean="0">
                <a:latin typeface="Comic Sans MS" pitchFamily="66" charset="0"/>
              </a:rPr>
              <a:t>laws. </a:t>
            </a:r>
          </a:p>
          <a:p>
            <a:pPr lvl="2" indent="-457200">
              <a:spcBef>
                <a:spcPct val="50000"/>
              </a:spcBef>
              <a:buClr>
                <a:srgbClr val="C00000"/>
              </a:buClr>
              <a:buFont typeface="Wingdings" pitchFamily="2" charset="2"/>
              <a:buChar char="§"/>
            </a:pPr>
            <a:r>
              <a:rPr lang="en-US" sz="2600" dirty="0" smtClean="0">
                <a:latin typeface="Comic Sans MS" pitchFamily="66" charset="0"/>
              </a:rPr>
              <a:t>Previous unsuccessful attempts at U.S. patent reform were contingent upon reciprocal adoption by the EU and Japan of a grace period, but the AIA did not include this provision.</a:t>
            </a:r>
          </a:p>
          <a:p>
            <a:pPr lvl="2" indent="-457200">
              <a:spcBef>
                <a:spcPct val="50000"/>
              </a:spcBef>
              <a:buClr>
                <a:srgbClr val="C00000"/>
              </a:buClr>
              <a:buFont typeface="Wingdings" pitchFamily="2" charset="2"/>
              <a:buChar char="§"/>
            </a:pPr>
            <a:r>
              <a:rPr lang="en-US" sz="2600" dirty="0" smtClean="0">
                <a:latin typeface="Comic Sans MS" pitchFamily="66" charset="0"/>
              </a:rPr>
              <a:t>Is a “public use” or “on sale” activity a disclosure for grace period purposes?  The ambiguity </a:t>
            </a:r>
            <a:r>
              <a:rPr lang="en-US" sz="2600" dirty="0">
                <a:latin typeface="Comic Sans MS" pitchFamily="66" charset="0"/>
              </a:rPr>
              <a:t>over what constitutes a disclosure under this grace period is likely to foster litigation over the coming years. </a:t>
            </a:r>
          </a:p>
        </p:txBody>
      </p:sp>
      <p:sp>
        <p:nvSpPr>
          <p:cNvPr id="5" name="Text Box 6"/>
          <p:cNvSpPr txBox="1">
            <a:spLocks noChangeArrowheads="1"/>
          </p:cNvSpPr>
          <p:nvPr/>
        </p:nvSpPr>
        <p:spPr bwMode="auto">
          <a:xfrm>
            <a:off x="304800" y="171271"/>
            <a:ext cx="8610600" cy="1200329"/>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600" dirty="0">
                <a:solidFill>
                  <a:srgbClr val="FFFFFF"/>
                </a:solidFill>
                <a:latin typeface="Comic Sans MS" pitchFamily="66" charset="0"/>
              </a:rPr>
              <a:t>Inventor’s publication-conditioned grace period</a:t>
            </a:r>
          </a:p>
        </p:txBody>
      </p:sp>
    </p:spTree>
    <p:extLst>
      <p:ext uri="{BB962C8B-B14F-4D97-AF65-F5344CB8AC3E}">
        <p14:creationId xmlns:p14="http://schemas.microsoft.com/office/powerpoint/2010/main" val="26343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14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14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3" name="Text Box 9"/>
          <p:cNvSpPr txBox="1">
            <a:spLocks noChangeArrowheads="1"/>
          </p:cNvSpPr>
          <p:nvPr/>
        </p:nvSpPr>
        <p:spPr bwMode="auto">
          <a:xfrm>
            <a:off x="-228600" y="914400"/>
            <a:ext cx="9372600" cy="5693866"/>
          </a:xfrm>
          <a:prstGeom prst="rect">
            <a:avLst/>
          </a:prstGeom>
          <a:noFill/>
          <a:ln w="9525">
            <a:noFill/>
            <a:miter lim="800000"/>
            <a:headEnd/>
            <a:tailEnd/>
          </a:ln>
        </p:spPr>
        <p:txBody>
          <a:bodyPr wrap="square">
            <a:spAutoFit/>
          </a:bodyPr>
          <a:lstStyle/>
          <a:p>
            <a:pPr lvl="2" indent="-457200">
              <a:spcBef>
                <a:spcPct val="50000"/>
              </a:spcBef>
              <a:buClr>
                <a:srgbClr val="C00000"/>
              </a:buClr>
              <a:buFont typeface="Wingdings" pitchFamily="2" charset="2"/>
              <a:buChar char="§"/>
            </a:pPr>
            <a:r>
              <a:rPr lang="en-US" sz="2600" dirty="0" smtClean="0">
                <a:latin typeface="Comic Sans MS" pitchFamily="66" charset="0"/>
              </a:rPr>
              <a:t>The in-house invention disclosure and review process will need to operate with a greater sense of urgency under the F-I-T-F rules.</a:t>
            </a:r>
          </a:p>
          <a:p>
            <a:pPr lvl="2" indent="-457200">
              <a:spcBef>
                <a:spcPct val="50000"/>
              </a:spcBef>
              <a:buClr>
                <a:srgbClr val="C00000"/>
              </a:buClr>
              <a:buFont typeface="Wingdings" pitchFamily="2" charset="2"/>
              <a:buChar char="§"/>
            </a:pPr>
            <a:r>
              <a:rPr lang="en-US" sz="2600" dirty="0" smtClean="0">
                <a:latin typeface="Comic Sans MS" pitchFamily="66" charset="0"/>
              </a:rPr>
              <a:t>The likely “new norm” will be increased reliance on provisional patent applications.</a:t>
            </a:r>
          </a:p>
          <a:p>
            <a:pPr lvl="2" indent="-457200">
              <a:spcBef>
                <a:spcPct val="50000"/>
              </a:spcBef>
              <a:buClr>
                <a:srgbClr val="C00000"/>
              </a:buClr>
              <a:buFont typeface="Wingdings" pitchFamily="2" charset="2"/>
              <a:buChar char="§"/>
            </a:pPr>
            <a:r>
              <a:rPr lang="en-US" sz="2600" dirty="0" smtClean="0">
                <a:latin typeface="Comic Sans MS" pitchFamily="66" charset="0"/>
              </a:rPr>
              <a:t>The use of serial provisional </a:t>
            </a:r>
            <a:r>
              <a:rPr lang="en-US" sz="2600" dirty="0">
                <a:latin typeface="Comic Sans MS" pitchFamily="66" charset="0"/>
              </a:rPr>
              <a:t>patent applications </a:t>
            </a:r>
            <a:r>
              <a:rPr lang="en-US" sz="2600" dirty="0" smtClean="0">
                <a:latin typeface="Comic Sans MS" pitchFamily="66" charset="0"/>
              </a:rPr>
              <a:t>filings to secure early dates for subject matter as it is invented.</a:t>
            </a:r>
          </a:p>
          <a:p>
            <a:pPr lvl="2" indent="-457200">
              <a:spcBef>
                <a:spcPct val="50000"/>
              </a:spcBef>
              <a:buClr>
                <a:srgbClr val="C00000"/>
              </a:buClr>
              <a:buFont typeface="Wingdings" pitchFamily="2" charset="2"/>
              <a:buChar char="§"/>
            </a:pPr>
            <a:r>
              <a:rPr lang="en-US" sz="2600" dirty="0" smtClean="0">
                <a:latin typeface="Comic Sans MS" pitchFamily="66" charset="0"/>
              </a:rPr>
              <a:t>These additional </a:t>
            </a:r>
            <a:r>
              <a:rPr lang="en-US" sz="2600" dirty="0">
                <a:latin typeface="Comic Sans MS" pitchFamily="66" charset="0"/>
              </a:rPr>
              <a:t>filings will </a:t>
            </a:r>
            <a:r>
              <a:rPr lang="en-US" sz="2600" dirty="0" smtClean="0">
                <a:latin typeface="Comic Sans MS" pitchFamily="66" charset="0"/>
              </a:rPr>
              <a:t>generate increased cost and put additional pressure on already tight budgets.</a:t>
            </a:r>
          </a:p>
          <a:p>
            <a:pPr lvl="2" indent="-457200">
              <a:spcBef>
                <a:spcPct val="50000"/>
              </a:spcBef>
              <a:buClr>
                <a:srgbClr val="C00000"/>
              </a:buClr>
              <a:buFont typeface="Wingdings" pitchFamily="2" charset="2"/>
              <a:buChar char="§"/>
            </a:pPr>
            <a:r>
              <a:rPr lang="en-US" sz="2600" dirty="0" smtClean="0">
                <a:latin typeface="Comic Sans MS" pitchFamily="66" charset="0"/>
              </a:rPr>
              <a:t>Prior art/validity searches must now include </a:t>
            </a:r>
            <a:r>
              <a:rPr lang="en-US" sz="2600" dirty="0">
                <a:latin typeface="Comic Sans MS" pitchFamily="66" charset="0"/>
              </a:rPr>
              <a:t>the new </a:t>
            </a:r>
            <a:r>
              <a:rPr lang="en-US" sz="2600" dirty="0" smtClean="0">
                <a:latin typeface="Comic Sans MS" pitchFamily="66" charset="0"/>
              </a:rPr>
              <a:t>expanded definitions of prior art. </a:t>
            </a:r>
            <a:endParaRPr lang="en-US" sz="2600" dirty="0">
              <a:latin typeface="Comic Sans MS" pitchFamily="66" charset="0"/>
            </a:endParaRPr>
          </a:p>
        </p:txBody>
      </p:sp>
      <p:sp>
        <p:nvSpPr>
          <p:cNvPr id="5" name="Text Box 6"/>
          <p:cNvSpPr txBox="1">
            <a:spLocks noChangeArrowheads="1"/>
          </p:cNvSpPr>
          <p:nvPr/>
        </p:nvSpPr>
        <p:spPr bwMode="auto">
          <a:xfrm>
            <a:off x="304800" y="161092"/>
            <a:ext cx="86106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smtClean="0">
                <a:solidFill>
                  <a:srgbClr val="FFFFFF"/>
                </a:solidFill>
                <a:latin typeface="Comic Sans MS" pitchFamily="66" charset="0"/>
              </a:rPr>
              <a:t>Implications for Universities</a:t>
            </a:r>
            <a:endParaRPr lang="en-US" sz="3800" dirty="0">
              <a:solidFill>
                <a:srgbClr val="FFFFFF"/>
              </a:solidFill>
              <a:latin typeface="Comic Sans MS" pitchFamily="66" charset="0"/>
            </a:endParaRPr>
          </a:p>
        </p:txBody>
      </p:sp>
    </p:spTree>
    <p:extLst>
      <p:ext uri="{BB962C8B-B14F-4D97-AF65-F5344CB8AC3E}">
        <p14:creationId xmlns:p14="http://schemas.microsoft.com/office/powerpoint/2010/main" val="327019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14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14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14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14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14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233680" y="152400"/>
            <a:ext cx="8686800" cy="646331"/>
          </a:xfrm>
          <a:prstGeom prst="rect">
            <a:avLst/>
          </a:prstGeom>
          <a:solidFill>
            <a:srgbClr val="C00000"/>
          </a:solidFill>
          <a:ln w="38100">
            <a:solidFill>
              <a:schemeClr val="tx1"/>
            </a:solidFill>
            <a:miter lim="800000"/>
            <a:headEnd/>
            <a:tailEnd/>
          </a:ln>
        </p:spPr>
        <p:txBody>
          <a:bodyPr>
            <a:spAutoFit/>
          </a:bodyPr>
          <a:lstStyle/>
          <a:p>
            <a:pPr marL="576262" lvl="1" algn="ctr">
              <a:spcBef>
                <a:spcPct val="30000"/>
              </a:spcBef>
              <a:buClr>
                <a:srgbClr val="C00000"/>
              </a:buClr>
              <a:defRPr/>
            </a:pPr>
            <a:r>
              <a:rPr lang="en-US" sz="3600" dirty="0">
                <a:solidFill>
                  <a:srgbClr val="FFFFFF"/>
                </a:solidFill>
                <a:latin typeface="Comic Sans MS" pitchFamily="66" charset="0"/>
              </a:rPr>
              <a:t>Joint Research </a:t>
            </a:r>
            <a:r>
              <a:rPr lang="en-US" sz="3600" dirty="0" smtClean="0">
                <a:solidFill>
                  <a:srgbClr val="FFFFFF"/>
                </a:solidFill>
                <a:latin typeface="Comic Sans MS" pitchFamily="66" charset="0"/>
              </a:rPr>
              <a:t>Agreements (JRA)</a:t>
            </a:r>
            <a:endParaRPr lang="en-US" sz="3600" dirty="0">
              <a:solidFill>
                <a:srgbClr val="FFFFFF"/>
              </a:solidFill>
              <a:latin typeface="Comic Sans MS" pitchFamily="66" charset="0"/>
            </a:endParaRPr>
          </a:p>
        </p:txBody>
      </p:sp>
      <p:sp>
        <p:nvSpPr>
          <p:cNvPr id="869385" name="Text Box 9"/>
          <p:cNvSpPr txBox="1">
            <a:spLocks noChangeArrowheads="1"/>
          </p:cNvSpPr>
          <p:nvPr/>
        </p:nvSpPr>
        <p:spPr bwMode="auto">
          <a:xfrm>
            <a:off x="0" y="914400"/>
            <a:ext cx="8763000" cy="5539978"/>
          </a:xfrm>
          <a:prstGeom prst="rect">
            <a:avLst/>
          </a:prstGeom>
          <a:noFill/>
          <a:ln w="9525">
            <a:noFill/>
            <a:miter lim="800000"/>
            <a:headEnd/>
            <a:tailEnd/>
          </a:ln>
        </p:spPr>
        <p:txBody>
          <a:bodyPr>
            <a:spAutoFit/>
          </a:bodyPr>
          <a:lstStyle/>
          <a:p>
            <a:pPr marL="517525" lvl="2">
              <a:spcBef>
                <a:spcPct val="30000"/>
              </a:spcBef>
              <a:buClr>
                <a:srgbClr val="C00000"/>
              </a:buClr>
              <a:defRPr/>
            </a:pPr>
            <a:r>
              <a:rPr lang="en-US" sz="2600" dirty="0" smtClean="0">
                <a:latin typeface="Comic Sans MS" pitchFamily="66" charset="0"/>
              </a:rPr>
              <a:t>35 USC 102 allows for </a:t>
            </a:r>
            <a:r>
              <a:rPr lang="en-US" sz="2600" dirty="0">
                <a:latin typeface="Comic Sans MS" pitchFamily="66" charset="0"/>
              </a:rPr>
              <a:t>prior art exception </a:t>
            </a:r>
            <a:r>
              <a:rPr lang="en-US" sz="2600" dirty="0" smtClean="0">
                <a:latin typeface="Comic Sans MS" pitchFamily="66" charset="0"/>
              </a:rPr>
              <a:t>in cases of common ownership of inventions if three requirements are met:</a:t>
            </a:r>
          </a:p>
          <a:p>
            <a:pPr marL="1377950" lvl="2" indent="-344488">
              <a:spcBef>
                <a:spcPct val="30000"/>
              </a:spcBef>
              <a:buClr>
                <a:srgbClr val="C00000"/>
              </a:buClr>
              <a:buFont typeface="Wingdings" pitchFamily="2" charset="2"/>
              <a:buChar char="§"/>
              <a:defRPr/>
            </a:pPr>
            <a:r>
              <a:rPr lang="en-US" sz="2400" dirty="0" smtClean="0">
                <a:latin typeface="Comic Sans MS" pitchFamily="66" charset="0"/>
              </a:rPr>
              <a:t>The claimed inventions resulted from the JRA.</a:t>
            </a:r>
          </a:p>
          <a:p>
            <a:pPr marL="1377950" lvl="2" indent="-344488">
              <a:spcBef>
                <a:spcPct val="30000"/>
              </a:spcBef>
              <a:buClr>
                <a:srgbClr val="C00000"/>
              </a:buClr>
              <a:buFont typeface="Wingdings" pitchFamily="2" charset="2"/>
              <a:buChar char="§"/>
              <a:defRPr/>
            </a:pPr>
            <a:r>
              <a:rPr lang="en-US" sz="2400" dirty="0" smtClean="0">
                <a:latin typeface="Comic Sans MS" pitchFamily="66" charset="0"/>
              </a:rPr>
              <a:t>The patent application names the JRA parties.</a:t>
            </a:r>
          </a:p>
          <a:p>
            <a:pPr marL="1377950" lvl="2" indent="-344488">
              <a:spcBef>
                <a:spcPct val="30000"/>
              </a:spcBef>
              <a:buClr>
                <a:srgbClr val="C00000"/>
              </a:buClr>
              <a:buFont typeface="Wingdings" pitchFamily="2" charset="2"/>
              <a:buChar char="§"/>
              <a:defRPr/>
            </a:pPr>
            <a:r>
              <a:rPr lang="en-US" sz="2400" dirty="0" smtClean="0">
                <a:latin typeface="Comic Sans MS" pitchFamily="66" charset="0"/>
              </a:rPr>
              <a:t>The JRA was in effect on or before the effective filing date of the patent application.</a:t>
            </a:r>
          </a:p>
          <a:p>
            <a:pPr marL="573088" lvl="2">
              <a:spcBef>
                <a:spcPct val="30000"/>
              </a:spcBef>
              <a:buClr>
                <a:srgbClr val="C00000"/>
              </a:buClr>
              <a:defRPr/>
            </a:pPr>
            <a:r>
              <a:rPr lang="en-US" sz="2400" dirty="0" smtClean="0">
                <a:latin typeface="Comic Sans MS" pitchFamily="66" charset="0"/>
              </a:rPr>
              <a:t>Example:</a:t>
            </a:r>
          </a:p>
          <a:p>
            <a:pPr marL="800100" lvl="2" indent="-342900">
              <a:spcBef>
                <a:spcPct val="30000"/>
              </a:spcBef>
              <a:buClr>
                <a:srgbClr val="C00000"/>
              </a:buClr>
              <a:buFont typeface="Arial" pitchFamily="34" charset="0"/>
              <a:buChar char="•"/>
              <a:defRPr/>
            </a:pPr>
            <a:r>
              <a:rPr lang="en-US" sz="2400" dirty="0" smtClean="0">
                <a:latin typeface="Comic Sans MS" pitchFamily="66" charset="0"/>
              </a:rPr>
              <a:t>Company A invents X.</a:t>
            </a:r>
          </a:p>
          <a:p>
            <a:pPr marL="800100" lvl="2" indent="-342900">
              <a:spcBef>
                <a:spcPts val="0"/>
              </a:spcBef>
              <a:buClr>
                <a:srgbClr val="C00000"/>
              </a:buClr>
              <a:buFont typeface="Arial" pitchFamily="34" charset="0"/>
              <a:buChar char="•"/>
              <a:defRPr/>
            </a:pPr>
            <a:r>
              <a:rPr lang="en-US" sz="2400" dirty="0" smtClean="0">
                <a:latin typeface="Comic Sans MS" pitchFamily="66" charset="0"/>
              </a:rPr>
              <a:t>Company B (having some collaboration with</a:t>
            </a:r>
          </a:p>
          <a:p>
            <a:pPr marL="457200" lvl="2">
              <a:spcBef>
                <a:spcPts val="0"/>
              </a:spcBef>
              <a:buClr>
                <a:srgbClr val="C00000"/>
              </a:buClr>
              <a:defRPr/>
            </a:pPr>
            <a:r>
              <a:rPr lang="en-US" sz="2400" dirty="0">
                <a:latin typeface="Comic Sans MS" pitchFamily="66" charset="0"/>
              </a:rPr>
              <a:t> </a:t>
            </a:r>
            <a:r>
              <a:rPr lang="en-US" sz="2400" dirty="0" smtClean="0">
                <a:latin typeface="Comic Sans MS" pitchFamily="66" charset="0"/>
              </a:rPr>
              <a:t>   Company A) invents broader genus WXY.</a:t>
            </a:r>
          </a:p>
          <a:p>
            <a:pPr marL="800100" lvl="2" indent="-342900">
              <a:spcBef>
                <a:spcPts val="0"/>
              </a:spcBef>
              <a:buClr>
                <a:srgbClr val="C00000"/>
              </a:buClr>
              <a:buFont typeface="Arial" pitchFamily="34" charset="0"/>
              <a:buChar char="•"/>
              <a:defRPr/>
            </a:pPr>
            <a:r>
              <a:rPr lang="en-US" sz="2400" dirty="0" smtClean="0">
                <a:latin typeface="Comic Sans MS" pitchFamily="66" charset="0"/>
              </a:rPr>
              <a:t>Company A and B sign a JRA before filing </a:t>
            </a:r>
          </a:p>
          <a:p>
            <a:pPr marL="457200" lvl="2">
              <a:spcBef>
                <a:spcPts val="0"/>
              </a:spcBef>
              <a:buClr>
                <a:srgbClr val="C00000"/>
              </a:buClr>
              <a:defRPr/>
            </a:pPr>
            <a:r>
              <a:rPr lang="en-US" sz="2400" dirty="0">
                <a:latin typeface="Comic Sans MS" pitchFamily="66" charset="0"/>
              </a:rPr>
              <a:t> </a:t>
            </a:r>
            <a:r>
              <a:rPr lang="en-US" sz="2400" dirty="0" smtClean="0">
                <a:latin typeface="Comic Sans MS" pitchFamily="66" charset="0"/>
              </a:rPr>
              <a:t>   a patent application on WXY.</a:t>
            </a:r>
          </a:p>
        </p:txBody>
      </p:sp>
      <p:sp>
        <p:nvSpPr>
          <p:cNvPr id="2" name="TextBox 1"/>
          <p:cNvSpPr txBox="1"/>
          <p:nvPr/>
        </p:nvSpPr>
        <p:spPr>
          <a:xfrm>
            <a:off x="7086600" y="4419600"/>
            <a:ext cx="1714500" cy="1815882"/>
          </a:xfrm>
          <a:prstGeom prst="rect">
            <a:avLst/>
          </a:prstGeom>
          <a:solidFill>
            <a:schemeClr val="bg1">
              <a:lumMod val="25000"/>
            </a:schemeClr>
          </a:solidFill>
          <a:ln w="38100">
            <a:solidFill>
              <a:srgbClr val="C00000"/>
            </a:solidFill>
          </a:ln>
        </p:spPr>
        <p:txBody>
          <a:bodyPr wrap="square" rtlCol="0">
            <a:spAutoFit/>
          </a:bodyPr>
          <a:lstStyle/>
          <a:p>
            <a:pPr marL="111125" lvl="2" indent="60325" algn="ctr">
              <a:spcBef>
                <a:spcPct val="30000"/>
              </a:spcBef>
              <a:buClr>
                <a:srgbClr val="C00000"/>
              </a:buClr>
              <a:tabLst>
                <a:tab pos="0" algn="l"/>
                <a:tab pos="111125" algn="l"/>
                <a:tab pos="173038" algn="l"/>
              </a:tabLst>
              <a:defRPr/>
            </a:pPr>
            <a:r>
              <a:rPr lang="en-US" sz="2800" dirty="0">
                <a:solidFill>
                  <a:srgbClr val="FFFFFF"/>
                </a:solidFill>
                <a:latin typeface="Comic Sans MS" pitchFamily="66" charset="0"/>
              </a:rPr>
              <a:t>X is not prior </a:t>
            </a:r>
            <a:r>
              <a:rPr lang="en-US" sz="2800" dirty="0" smtClean="0">
                <a:solidFill>
                  <a:srgbClr val="FFFFFF"/>
                </a:solidFill>
                <a:latin typeface="Comic Sans MS" pitchFamily="66" charset="0"/>
              </a:rPr>
              <a:t>art on WXY!</a:t>
            </a:r>
            <a:endParaRPr lang="en-US" sz="2800" dirty="0">
              <a:solidFill>
                <a:srgbClr val="FFFFFF"/>
              </a:solidFill>
              <a:latin typeface="Comic Sans MS" pitchFamily="66" charset="0"/>
            </a:endParaRPr>
          </a:p>
        </p:txBody>
      </p:sp>
    </p:spTree>
    <p:extLst>
      <p:ext uri="{BB962C8B-B14F-4D97-AF65-F5344CB8AC3E}">
        <p14:creationId xmlns:p14="http://schemas.microsoft.com/office/powerpoint/2010/main" val="386313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3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93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93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938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938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938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938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938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938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228600" y="152400"/>
            <a:ext cx="8686800" cy="677108"/>
          </a:xfrm>
          <a:prstGeom prst="rect">
            <a:avLst/>
          </a:prstGeom>
          <a:solidFill>
            <a:srgbClr val="C00000"/>
          </a:solidFill>
          <a:ln w="38100">
            <a:solidFill>
              <a:schemeClr val="tx1"/>
            </a:solidFill>
            <a:miter lim="800000"/>
            <a:headEnd/>
            <a:tailEnd/>
          </a:ln>
        </p:spPr>
        <p:txBody>
          <a:bodyPr>
            <a:spAutoFit/>
          </a:bodyPr>
          <a:lstStyle/>
          <a:p>
            <a:pPr marL="284163" lvl="1" algn="ctr">
              <a:spcBef>
                <a:spcPct val="30000"/>
              </a:spcBef>
              <a:buClr>
                <a:srgbClr val="C00000"/>
              </a:buClr>
              <a:tabLst>
                <a:tab pos="284163" algn="l"/>
              </a:tabLst>
              <a:defRPr/>
            </a:pPr>
            <a:r>
              <a:rPr lang="en-US" sz="3800" dirty="0">
                <a:solidFill>
                  <a:srgbClr val="FFFFFF"/>
                </a:solidFill>
                <a:latin typeface="Comic Sans MS" pitchFamily="66" charset="0"/>
              </a:rPr>
              <a:t>A</a:t>
            </a:r>
            <a:r>
              <a:rPr lang="en-US" sz="3800" dirty="0" smtClean="0">
                <a:solidFill>
                  <a:srgbClr val="FFFFFF"/>
                </a:solidFill>
                <a:latin typeface="Comic Sans MS" pitchFamily="66" charset="0"/>
              </a:rPr>
              <a:t>dditional AIA Prior </a:t>
            </a:r>
            <a:r>
              <a:rPr lang="en-US" sz="3800" dirty="0">
                <a:solidFill>
                  <a:srgbClr val="FFFFFF"/>
                </a:solidFill>
                <a:latin typeface="Comic Sans MS" pitchFamily="66" charset="0"/>
              </a:rPr>
              <a:t>Art </a:t>
            </a:r>
            <a:r>
              <a:rPr lang="en-US" sz="3800" dirty="0" smtClean="0">
                <a:solidFill>
                  <a:srgbClr val="FFFFFF"/>
                </a:solidFill>
                <a:latin typeface="Comic Sans MS" pitchFamily="66" charset="0"/>
              </a:rPr>
              <a:t>changes</a:t>
            </a:r>
            <a:endParaRPr lang="en-US" sz="3800" dirty="0">
              <a:solidFill>
                <a:srgbClr val="FFFFFF"/>
              </a:solidFill>
              <a:latin typeface="Comic Sans MS" pitchFamily="66" charset="0"/>
            </a:endParaRPr>
          </a:p>
        </p:txBody>
      </p:sp>
      <p:sp>
        <p:nvSpPr>
          <p:cNvPr id="869385" name="Text Box 9"/>
          <p:cNvSpPr txBox="1">
            <a:spLocks noChangeArrowheads="1"/>
          </p:cNvSpPr>
          <p:nvPr/>
        </p:nvSpPr>
        <p:spPr bwMode="auto">
          <a:xfrm>
            <a:off x="0" y="1066800"/>
            <a:ext cx="9144000" cy="5219891"/>
          </a:xfrm>
          <a:prstGeom prst="rect">
            <a:avLst/>
          </a:prstGeom>
          <a:noFill/>
          <a:ln w="9525">
            <a:noFill/>
            <a:miter lim="800000"/>
            <a:headEnd/>
            <a:tailEnd/>
          </a:ln>
        </p:spPr>
        <p:txBody>
          <a:bodyPr wrap="square">
            <a:spAutoFit/>
          </a:bodyPr>
          <a:lstStyle/>
          <a:p>
            <a:pPr marL="628650" lvl="2" indent="-344488">
              <a:spcBef>
                <a:spcPct val="30000"/>
              </a:spcBef>
              <a:buClr>
                <a:srgbClr val="C00000"/>
              </a:buClr>
              <a:buFont typeface="Wingdings" pitchFamily="2" charset="2"/>
              <a:buChar char="§"/>
              <a:defRPr/>
            </a:pPr>
            <a:r>
              <a:rPr lang="en-US" sz="2800" dirty="0" smtClean="0">
                <a:latin typeface="Comic Sans MS" pitchFamily="66" charset="0"/>
              </a:rPr>
              <a:t>Any invention “directed to or encompassing a human organism” is deemed prior art.</a:t>
            </a:r>
          </a:p>
          <a:p>
            <a:pPr marL="627063" lvl="2" indent="-344488">
              <a:spcBef>
                <a:spcPct val="30000"/>
              </a:spcBef>
              <a:buClr>
                <a:srgbClr val="C00000"/>
              </a:buClr>
              <a:buFont typeface="Wingdings" pitchFamily="2" charset="2"/>
              <a:buChar char="§"/>
              <a:defRPr/>
            </a:pPr>
            <a:r>
              <a:rPr lang="en-US" sz="2800" dirty="0" smtClean="0">
                <a:latin typeface="Comic Sans MS" pitchFamily="66" charset="0"/>
              </a:rPr>
              <a:t>The phrase “directed </a:t>
            </a:r>
            <a:r>
              <a:rPr lang="en-US" sz="2800" dirty="0">
                <a:latin typeface="Comic Sans MS" pitchFamily="66" charset="0"/>
              </a:rPr>
              <a:t>to or </a:t>
            </a:r>
            <a:r>
              <a:rPr lang="en-US" sz="2800" dirty="0" smtClean="0">
                <a:latin typeface="Comic Sans MS" pitchFamily="66" charset="0"/>
              </a:rPr>
              <a:t>encompassing” is not clearly defined within the life science community and will likely create considerable litigation in the coming years. </a:t>
            </a:r>
            <a:endParaRPr lang="en-US" sz="2800" dirty="0">
              <a:latin typeface="Comic Sans MS" pitchFamily="66" charset="0"/>
            </a:endParaRPr>
          </a:p>
          <a:p>
            <a:pPr marL="627063" lvl="2" indent="-344488">
              <a:spcBef>
                <a:spcPct val="30000"/>
              </a:spcBef>
              <a:buClr>
                <a:srgbClr val="C00000"/>
              </a:buClr>
              <a:buFont typeface="Wingdings" pitchFamily="2" charset="2"/>
              <a:buChar char="§"/>
              <a:defRPr/>
            </a:pPr>
            <a:r>
              <a:rPr lang="en-US" sz="2800" dirty="0" smtClean="0">
                <a:latin typeface="Comic Sans MS" pitchFamily="66" charset="0"/>
              </a:rPr>
              <a:t>Any </a:t>
            </a:r>
            <a:r>
              <a:rPr lang="en-US" sz="2800" dirty="0">
                <a:latin typeface="Comic Sans MS" pitchFamily="66" charset="0"/>
              </a:rPr>
              <a:t>strategy for reducing, avoiding or deferring tax liability is deemed prior art </a:t>
            </a:r>
            <a:r>
              <a:rPr lang="en-US" sz="2800" dirty="0" smtClean="0">
                <a:latin typeface="Comic Sans MS" pitchFamily="66" charset="0"/>
              </a:rPr>
              <a:t>(this provision seems to </a:t>
            </a:r>
            <a:r>
              <a:rPr lang="en-US" sz="2800" dirty="0">
                <a:latin typeface="Comic Sans MS" pitchFamily="66" charset="0"/>
              </a:rPr>
              <a:t>reverse </a:t>
            </a:r>
            <a:r>
              <a:rPr lang="en-US" sz="2800" dirty="0" smtClean="0">
                <a:latin typeface="Comic Sans MS" pitchFamily="66" charset="0"/>
              </a:rPr>
              <a:t>the 1998 </a:t>
            </a:r>
            <a:r>
              <a:rPr lang="en-US" sz="2800" dirty="0">
                <a:latin typeface="Comic Sans MS" pitchFamily="66" charset="0"/>
              </a:rPr>
              <a:t>State Street </a:t>
            </a:r>
            <a:r>
              <a:rPr lang="en-US" sz="2800" dirty="0" smtClean="0">
                <a:latin typeface="Comic Sans MS" pitchFamily="66" charset="0"/>
              </a:rPr>
              <a:t>case and perhaps the </a:t>
            </a:r>
            <a:r>
              <a:rPr lang="en-US" sz="2800" dirty="0">
                <a:latin typeface="Comic Sans MS" pitchFamily="66" charset="0"/>
              </a:rPr>
              <a:t>160 business patents that </a:t>
            </a:r>
            <a:r>
              <a:rPr lang="en-US" sz="2800" dirty="0" smtClean="0">
                <a:latin typeface="Comic Sans MS" pitchFamily="66" charset="0"/>
              </a:rPr>
              <a:t>followed).</a:t>
            </a:r>
          </a:p>
          <a:p>
            <a:pPr marL="627063" lvl="2" indent="-344488">
              <a:spcBef>
                <a:spcPct val="30000"/>
              </a:spcBef>
              <a:buClr>
                <a:srgbClr val="C00000"/>
              </a:buClr>
              <a:buFont typeface="Wingdings" pitchFamily="2" charset="2"/>
              <a:buChar char="§"/>
              <a:defRPr/>
            </a:pPr>
            <a:r>
              <a:rPr lang="en-US" sz="2800" dirty="0" smtClean="0">
                <a:latin typeface="Comic Sans MS" pitchFamily="66" charset="0"/>
              </a:rPr>
              <a:t>What </a:t>
            </a:r>
            <a:r>
              <a:rPr lang="en-US" sz="2800" dirty="0">
                <a:latin typeface="Comic Sans MS" pitchFamily="66" charset="0"/>
              </a:rPr>
              <a:t>is a “business method” patent</a:t>
            </a:r>
            <a:r>
              <a:rPr lang="en-US" sz="2800" dirty="0" smtClean="0">
                <a:latin typeface="Comic Sans MS" pitchFamily="66" charset="0"/>
              </a:rPr>
              <a:t>?</a:t>
            </a:r>
            <a:endParaRPr lang="en-US" sz="2800" dirty="0">
              <a:latin typeface="Comic Sans MS" pitchFamily="66" charset="0"/>
            </a:endParaRPr>
          </a:p>
        </p:txBody>
      </p:sp>
    </p:spTree>
    <p:extLst>
      <p:ext uri="{BB962C8B-B14F-4D97-AF65-F5344CB8AC3E}">
        <p14:creationId xmlns:p14="http://schemas.microsoft.com/office/powerpoint/2010/main" val="326956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93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93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693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693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85" grpId="0" uiExpand="1" build="p" bldLvl="2"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3"/>
          <p:cNvSpPr txBox="1">
            <a:spLocks noChangeArrowheads="1"/>
          </p:cNvSpPr>
          <p:nvPr/>
        </p:nvSpPr>
        <p:spPr bwMode="auto">
          <a:xfrm>
            <a:off x="152400" y="1219200"/>
            <a:ext cx="8686800" cy="1138773"/>
          </a:xfrm>
          <a:prstGeom prst="rect">
            <a:avLst/>
          </a:prstGeom>
          <a:noFill/>
          <a:ln w="9525">
            <a:noFill/>
            <a:miter lim="800000"/>
            <a:headEnd/>
            <a:tailEnd/>
          </a:ln>
        </p:spPr>
        <p:txBody>
          <a:bodyPr>
            <a:spAutoFit/>
          </a:bodyPr>
          <a:lstStyle/>
          <a:p>
            <a:pPr algn="ctr">
              <a:spcBef>
                <a:spcPct val="50000"/>
              </a:spcBef>
              <a:buClr>
                <a:srgbClr val="C00000"/>
              </a:buClr>
              <a:defRPr/>
            </a:pPr>
            <a:r>
              <a:rPr lang="en-US" sz="3400" dirty="0">
                <a:latin typeface="Comic Sans MS" pitchFamily="66" charset="0"/>
              </a:rPr>
              <a:t>The Art of Compiling Statistics in 1889 </a:t>
            </a:r>
            <a:r>
              <a:rPr lang="en-US" sz="3400" dirty="0">
                <a:solidFill>
                  <a:srgbClr val="C00000"/>
                </a:solidFill>
                <a:latin typeface="Comic Sans MS" pitchFamily="66" charset="0"/>
              </a:rPr>
              <a:t>(Herman Hollerith)</a:t>
            </a:r>
          </a:p>
        </p:txBody>
      </p:sp>
      <p:sp>
        <p:nvSpPr>
          <p:cNvPr id="126979" name="Text Box 7"/>
          <p:cNvSpPr txBox="1">
            <a:spLocks noChangeArrowheads="1"/>
          </p:cNvSpPr>
          <p:nvPr/>
        </p:nvSpPr>
        <p:spPr bwMode="auto">
          <a:xfrm>
            <a:off x="152400" y="152400"/>
            <a:ext cx="8763000" cy="67710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r>
              <a:rPr lang="en-US" sz="3800" dirty="0" smtClean="0">
                <a:solidFill>
                  <a:srgbClr val="FFFFFF"/>
                </a:solidFill>
                <a:latin typeface="Comic Sans MS" pitchFamily="66" charset="0"/>
              </a:rPr>
              <a:t>Early Business </a:t>
            </a:r>
            <a:r>
              <a:rPr lang="en-US" sz="3800" dirty="0">
                <a:solidFill>
                  <a:srgbClr val="FFFFFF"/>
                </a:solidFill>
                <a:latin typeface="Comic Sans MS" pitchFamily="66" charset="0"/>
              </a:rPr>
              <a:t>Method </a:t>
            </a:r>
            <a:r>
              <a:rPr lang="en-US" sz="3800" dirty="0" smtClean="0">
                <a:solidFill>
                  <a:srgbClr val="FFFFFF"/>
                </a:solidFill>
                <a:latin typeface="Comic Sans MS" pitchFamily="66" charset="0"/>
              </a:rPr>
              <a:t>Patent</a:t>
            </a:r>
            <a:endParaRPr lang="en-US" sz="3800" dirty="0">
              <a:solidFill>
                <a:srgbClr val="FFFFFF"/>
              </a:solidFill>
              <a:latin typeface="Comic Sans MS" pitchFamily="66" charset="0"/>
            </a:endParaRPr>
          </a:p>
        </p:txBody>
      </p:sp>
      <p:sp>
        <p:nvSpPr>
          <p:cNvPr id="957448" name="Text Box 8"/>
          <p:cNvSpPr txBox="1">
            <a:spLocks noChangeArrowheads="1"/>
          </p:cNvSpPr>
          <p:nvPr/>
        </p:nvSpPr>
        <p:spPr bwMode="auto">
          <a:xfrm>
            <a:off x="914400" y="2590800"/>
            <a:ext cx="8229600" cy="5219700"/>
          </a:xfrm>
          <a:prstGeom prst="rect">
            <a:avLst/>
          </a:prstGeom>
          <a:noFill/>
          <a:ln w="9525">
            <a:noFill/>
            <a:miter lim="800000"/>
            <a:headEnd/>
            <a:tailEnd/>
          </a:ln>
        </p:spPr>
        <p:txBody>
          <a:bodyPr>
            <a:spAutoFit/>
          </a:bodyPr>
          <a:lstStyle/>
          <a:p>
            <a:pPr marL="401638" indent="-401638">
              <a:spcBef>
                <a:spcPct val="50000"/>
              </a:spcBef>
              <a:buClr>
                <a:srgbClr val="C00000"/>
              </a:buClr>
              <a:buFont typeface="Wingdings" pitchFamily="2" charset="2"/>
              <a:buChar char="§"/>
              <a:defRPr/>
            </a:pPr>
            <a:r>
              <a:rPr lang="en-US" sz="2800" dirty="0">
                <a:latin typeface="Comic Sans MS" pitchFamily="66" charset="0"/>
              </a:rPr>
              <a:t>Invented punch card system</a:t>
            </a:r>
          </a:p>
          <a:p>
            <a:pPr marL="401638" indent="-401638">
              <a:spcBef>
                <a:spcPct val="50000"/>
              </a:spcBef>
              <a:buClr>
                <a:srgbClr val="C00000"/>
              </a:buClr>
              <a:buFont typeface="Wingdings" pitchFamily="2" charset="2"/>
              <a:buChar char="§"/>
              <a:defRPr/>
            </a:pPr>
            <a:r>
              <a:rPr lang="en-US" sz="2800" dirty="0">
                <a:latin typeface="Comic Sans MS" pitchFamily="66" charset="0"/>
              </a:rPr>
              <a:t>Used in 1890 census</a:t>
            </a:r>
          </a:p>
          <a:p>
            <a:pPr marL="401638" indent="-401638">
              <a:spcBef>
                <a:spcPct val="50000"/>
              </a:spcBef>
              <a:buClr>
                <a:srgbClr val="C00000"/>
              </a:buClr>
              <a:buFont typeface="Wingdings" pitchFamily="2" charset="2"/>
              <a:buChar char="§"/>
              <a:defRPr/>
            </a:pPr>
            <a:r>
              <a:rPr lang="en-US" sz="2800" dirty="0">
                <a:latin typeface="Comic Sans MS" pitchFamily="66" charset="0"/>
              </a:rPr>
              <a:t>Formed Tabulating Machine Company</a:t>
            </a:r>
          </a:p>
          <a:p>
            <a:pPr marL="401638" indent="-401638">
              <a:spcBef>
                <a:spcPct val="50000"/>
              </a:spcBef>
              <a:buClr>
                <a:srgbClr val="C00000"/>
              </a:buClr>
              <a:buFont typeface="Wingdings" pitchFamily="2" charset="2"/>
              <a:buChar char="§"/>
              <a:defRPr/>
            </a:pPr>
            <a:r>
              <a:rPr lang="en-US" sz="2800" dirty="0">
                <a:latin typeface="Comic Sans MS" pitchFamily="66" charset="0"/>
              </a:rPr>
              <a:t>Merged to form Computing </a:t>
            </a:r>
            <a:r>
              <a:rPr lang="en-US" sz="2800" dirty="0" smtClean="0">
                <a:latin typeface="Comic Sans MS" pitchFamily="66" charset="0"/>
              </a:rPr>
              <a:t>Tabulating </a:t>
            </a:r>
            <a:r>
              <a:rPr lang="en-US" sz="2800" dirty="0">
                <a:latin typeface="Comic Sans MS" pitchFamily="66" charset="0"/>
              </a:rPr>
              <a:t>Recording Company (CTR)</a:t>
            </a:r>
          </a:p>
          <a:p>
            <a:pPr marL="401638" indent="-401638">
              <a:spcBef>
                <a:spcPct val="50000"/>
              </a:spcBef>
              <a:buClr>
                <a:srgbClr val="C00000"/>
              </a:buClr>
              <a:buFont typeface="Wingdings" pitchFamily="2" charset="2"/>
              <a:buChar char="§"/>
              <a:defRPr/>
            </a:pPr>
            <a:r>
              <a:rPr lang="en-US" sz="2800" dirty="0">
                <a:latin typeface="Comic Sans MS" pitchFamily="66" charset="0"/>
              </a:rPr>
              <a:t>Renamed IBM in 1911</a:t>
            </a:r>
          </a:p>
          <a:p>
            <a:pPr marL="401638" indent="-401638">
              <a:spcBef>
                <a:spcPct val="50000"/>
              </a:spcBef>
              <a:buClr>
                <a:schemeClr val="accent6">
                  <a:lumMod val="50000"/>
                </a:schemeClr>
              </a:buClr>
              <a:buFont typeface="Wingdings" pitchFamily="2" charset="2"/>
              <a:buChar char="§"/>
              <a:defRPr/>
            </a:pPr>
            <a:endParaRPr lang="en-US" sz="3600" b="1" dirty="0">
              <a:latin typeface="Comic Sans MS" pitchFamily="66" charset="0"/>
            </a:endParaRPr>
          </a:p>
          <a:p>
            <a:pPr marL="401638" indent="-401638">
              <a:spcBef>
                <a:spcPct val="50000"/>
              </a:spcBef>
              <a:buClr>
                <a:schemeClr val="accent6">
                  <a:lumMod val="50000"/>
                </a:schemeClr>
              </a:buClr>
              <a:buFont typeface="Wingdings" pitchFamily="2" charset="2"/>
              <a:buChar char="§"/>
              <a:defRPr/>
            </a:pPr>
            <a:endParaRPr lang="en-US" sz="3600" dirty="0">
              <a:solidFill>
                <a:schemeClr val="accent6">
                  <a:lumMod val="50000"/>
                </a:schemeClr>
              </a:solidFill>
              <a:latin typeface="Comic Sans MS" pitchFamily="66" charset="0"/>
            </a:endParaRPr>
          </a:p>
        </p:txBody>
      </p:sp>
    </p:spTree>
    <p:extLst>
      <p:ext uri="{BB962C8B-B14F-4D97-AF65-F5344CB8AC3E}">
        <p14:creationId xmlns:p14="http://schemas.microsoft.com/office/powerpoint/2010/main" val="4207313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7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8"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3"/>
          <p:cNvSpPr txBox="1">
            <a:spLocks noChangeArrowheads="1"/>
          </p:cNvSpPr>
          <p:nvPr/>
        </p:nvSpPr>
        <p:spPr bwMode="auto">
          <a:xfrm>
            <a:off x="0" y="1600200"/>
            <a:ext cx="8686800" cy="3631763"/>
          </a:xfrm>
          <a:prstGeom prst="rect">
            <a:avLst/>
          </a:prstGeom>
          <a:noFill/>
          <a:ln w="9525">
            <a:noFill/>
            <a:miter lim="800000"/>
            <a:headEnd/>
            <a:tailEnd/>
          </a:ln>
        </p:spPr>
        <p:txBody>
          <a:bodyPr>
            <a:spAutoFit/>
          </a:bodyPr>
          <a:lstStyle/>
          <a:p>
            <a:pPr marL="401638" indent="-401638">
              <a:spcBef>
                <a:spcPct val="50000"/>
              </a:spcBef>
              <a:buClr>
                <a:srgbClr val="C00000"/>
              </a:buClr>
              <a:buFont typeface="Wingdings" pitchFamily="2" charset="2"/>
              <a:buChar char="§"/>
              <a:defRPr/>
            </a:pPr>
            <a:r>
              <a:rPr lang="en-US" sz="2800" dirty="0" smtClean="0">
                <a:latin typeface="Comic Sans MS" pitchFamily="66" charset="0"/>
              </a:rPr>
              <a:t>Process claims impact </a:t>
            </a:r>
            <a:r>
              <a:rPr lang="en-US" sz="2800" dirty="0">
                <a:latin typeface="Comic Sans MS" pitchFamily="66" charset="0"/>
              </a:rPr>
              <a:t>both </a:t>
            </a:r>
            <a:r>
              <a:rPr lang="en-US" sz="2800" u="sng" dirty="0">
                <a:latin typeface="Comic Sans MS" pitchFamily="66" charset="0"/>
              </a:rPr>
              <a:t>business method</a:t>
            </a:r>
            <a:r>
              <a:rPr lang="en-US" sz="2800" dirty="0">
                <a:latin typeface="Comic Sans MS" pitchFamily="66" charset="0"/>
              </a:rPr>
              <a:t> and </a:t>
            </a:r>
            <a:r>
              <a:rPr lang="en-US" sz="2800" u="sng" dirty="0">
                <a:latin typeface="Comic Sans MS" pitchFamily="66" charset="0"/>
              </a:rPr>
              <a:t>software</a:t>
            </a:r>
            <a:r>
              <a:rPr lang="en-US" sz="2800" dirty="0">
                <a:latin typeface="Comic Sans MS" pitchFamily="66" charset="0"/>
              </a:rPr>
              <a:t> patents!</a:t>
            </a:r>
          </a:p>
          <a:p>
            <a:pPr marL="401638" indent="-401638">
              <a:spcBef>
                <a:spcPct val="50000"/>
              </a:spcBef>
              <a:buClr>
                <a:srgbClr val="C00000"/>
              </a:buClr>
              <a:buFont typeface="Wingdings" pitchFamily="2" charset="2"/>
              <a:buChar char="§"/>
              <a:defRPr/>
            </a:pPr>
            <a:r>
              <a:rPr lang="en-US" sz="2800" dirty="0" smtClean="0">
                <a:latin typeface="Comic Sans MS" pitchFamily="66" charset="0"/>
              </a:rPr>
              <a:t>The test – the invention must </a:t>
            </a:r>
            <a:r>
              <a:rPr lang="en-US" sz="2800" dirty="0">
                <a:latin typeface="Comic Sans MS" pitchFamily="66" charset="0"/>
              </a:rPr>
              <a:t>be </a:t>
            </a:r>
            <a:r>
              <a:rPr lang="en-US" sz="2800" dirty="0">
                <a:solidFill>
                  <a:srgbClr val="C00000"/>
                </a:solidFill>
                <a:latin typeface="Comic Sans MS" pitchFamily="66" charset="0"/>
              </a:rPr>
              <a:t>“</a:t>
            </a:r>
            <a:r>
              <a:rPr lang="en-US" sz="2800" u="sng" dirty="0">
                <a:solidFill>
                  <a:srgbClr val="C00000"/>
                </a:solidFill>
                <a:latin typeface="Comic Sans MS" pitchFamily="66" charset="0"/>
              </a:rPr>
              <a:t>tied to a machine</a:t>
            </a:r>
            <a:r>
              <a:rPr lang="en-US" sz="2800" dirty="0">
                <a:solidFill>
                  <a:srgbClr val="C00000"/>
                </a:solidFill>
                <a:latin typeface="Comic Sans MS" pitchFamily="66" charset="0"/>
              </a:rPr>
              <a:t>” </a:t>
            </a:r>
            <a:r>
              <a:rPr lang="en-US" sz="2800" dirty="0">
                <a:latin typeface="Comic Sans MS" pitchFamily="66" charset="0"/>
              </a:rPr>
              <a:t>or </a:t>
            </a:r>
            <a:r>
              <a:rPr lang="en-US" sz="2800" dirty="0">
                <a:solidFill>
                  <a:srgbClr val="C00000"/>
                </a:solidFill>
                <a:latin typeface="Comic Sans MS" pitchFamily="66" charset="0"/>
              </a:rPr>
              <a:t>“</a:t>
            </a:r>
            <a:r>
              <a:rPr lang="en-US" sz="2800" u="sng" dirty="0">
                <a:solidFill>
                  <a:srgbClr val="C00000"/>
                </a:solidFill>
                <a:latin typeface="Comic Sans MS" pitchFamily="66" charset="0"/>
              </a:rPr>
              <a:t>transform something from one state to </a:t>
            </a:r>
            <a:r>
              <a:rPr lang="en-US" sz="2800" u="sng" dirty="0" smtClean="0">
                <a:solidFill>
                  <a:srgbClr val="C00000"/>
                </a:solidFill>
                <a:latin typeface="Comic Sans MS" pitchFamily="66" charset="0"/>
              </a:rPr>
              <a:t>another.</a:t>
            </a:r>
            <a:r>
              <a:rPr lang="en-US" sz="2800" dirty="0" smtClean="0">
                <a:solidFill>
                  <a:srgbClr val="C00000"/>
                </a:solidFill>
                <a:latin typeface="Comic Sans MS" pitchFamily="66" charset="0"/>
              </a:rPr>
              <a:t>”  </a:t>
            </a:r>
            <a:r>
              <a:rPr lang="en-US" sz="2800" dirty="0" smtClean="0">
                <a:latin typeface="Comic Sans MS" pitchFamily="66" charset="0"/>
              </a:rPr>
              <a:t>This is often referred </a:t>
            </a:r>
            <a:r>
              <a:rPr lang="en-US" sz="2800" dirty="0">
                <a:latin typeface="Comic Sans MS" pitchFamily="66" charset="0"/>
              </a:rPr>
              <a:t>to as </a:t>
            </a:r>
            <a:r>
              <a:rPr lang="en-US" sz="2800" dirty="0" smtClean="0">
                <a:latin typeface="Comic Sans MS" pitchFamily="66" charset="0"/>
              </a:rPr>
              <a:t>either the machine or transformation test.</a:t>
            </a:r>
            <a:endParaRPr lang="en-US" sz="2800" dirty="0">
              <a:latin typeface="Comic Sans MS" pitchFamily="66" charset="0"/>
            </a:endParaRPr>
          </a:p>
          <a:p>
            <a:pPr marL="401638" indent="-401638">
              <a:spcBef>
                <a:spcPct val="50000"/>
              </a:spcBef>
              <a:buClr>
                <a:srgbClr val="C00000"/>
              </a:buClr>
              <a:buFont typeface="Wingdings" pitchFamily="2" charset="2"/>
              <a:buChar char="§"/>
              <a:defRPr/>
            </a:pPr>
            <a:endParaRPr lang="en-US" sz="3200" dirty="0">
              <a:latin typeface="Comic Sans MS" pitchFamily="66" charset="0"/>
            </a:endParaRPr>
          </a:p>
        </p:txBody>
      </p:sp>
      <p:sp>
        <p:nvSpPr>
          <p:cNvPr id="144387" name="Text Box 7"/>
          <p:cNvSpPr txBox="1">
            <a:spLocks noChangeArrowheads="1"/>
          </p:cNvSpPr>
          <p:nvPr/>
        </p:nvSpPr>
        <p:spPr bwMode="auto">
          <a:xfrm>
            <a:off x="76200" y="152400"/>
            <a:ext cx="8991600" cy="1077218"/>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pPr>
            <a:r>
              <a:rPr lang="en-US" sz="3200" dirty="0" smtClean="0">
                <a:solidFill>
                  <a:srgbClr val="FFFFFF"/>
                </a:solidFill>
                <a:latin typeface="Comic Sans MS" pitchFamily="66" charset="0"/>
              </a:rPr>
              <a:t>The traditional </a:t>
            </a:r>
            <a:r>
              <a:rPr lang="en-US" sz="3200" dirty="0">
                <a:solidFill>
                  <a:srgbClr val="FFFFFF"/>
                </a:solidFill>
                <a:latin typeface="Comic Sans MS" pitchFamily="66" charset="0"/>
              </a:rPr>
              <a:t>“test” to determine patentable subject matter for a process claim</a:t>
            </a:r>
          </a:p>
        </p:txBody>
      </p:sp>
      <p:sp>
        <p:nvSpPr>
          <p:cNvPr id="957448" name="Text Box 8"/>
          <p:cNvSpPr txBox="1">
            <a:spLocks noChangeArrowheads="1"/>
          </p:cNvSpPr>
          <p:nvPr/>
        </p:nvSpPr>
        <p:spPr bwMode="auto">
          <a:xfrm>
            <a:off x="0" y="4532293"/>
            <a:ext cx="8839200" cy="954107"/>
          </a:xfrm>
          <a:prstGeom prst="rect">
            <a:avLst/>
          </a:prstGeom>
          <a:noFill/>
          <a:ln w="9525">
            <a:noFill/>
            <a:miter lim="800000"/>
            <a:headEnd/>
            <a:tailEnd/>
          </a:ln>
        </p:spPr>
        <p:txBody>
          <a:bodyPr>
            <a:spAutoFit/>
          </a:bodyPr>
          <a:lstStyle/>
          <a:p>
            <a:pPr marL="401638" indent="-401638">
              <a:spcBef>
                <a:spcPct val="50000"/>
              </a:spcBef>
              <a:buClr>
                <a:srgbClr val="C00000"/>
              </a:buClr>
              <a:buFont typeface="Wingdings" pitchFamily="2" charset="2"/>
              <a:buChar char="§"/>
              <a:defRPr/>
            </a:pPr>
            <a:r>
              <a:rPr lang="en-US" sz="2800" dirty="0">
                <a:latin typeface="Comic Sans MS" pitchFamily="66" charset="0"/>
              </a:rPr>
              <a:t>Dates back </a:t>
            </a:r>
            <a:r>
              <a:rPr lang="en-US" sz="2800" dirty="0" smtClean="0">
                <a:latin typeface="Comic Sans MS" pitchFamily="66" charset="0"/>
              </a:rPr>
              <a:t>to the </a:t>
            </a:r>
            <a:r>
              <a:rPr lang="en-US" sz="2800" dirty="0">
                <a:latin typeface="Comic Sans MS" pitchFamily="66" charset="0"/>
              </a:rPr>
              <a:t>19</a:t>
            </a:r>
            <a:r>
              <a:rPr lang="en-US" sz="2800" baseline="30000" dirty="0">
                <a:latin typeface="Comic Sans MS" pitchFamily="66" charset="0"/>
              </a:rPr>
              <a:t>th</a:t>
            </a:r>
            <a:r>
              <a:rPr lang="en-US" sz="2800" dirty="0">
                <a:latin typeface="Comic Sans MS" pitchFamily="66" charset="0"/>
              </a:rPr>
              <a:t> century in </a:t>
            </a:r>
            <a:r>
              <a:rPr lang="en-US" sz="2800" dirty="0" smtClean="0">
                <a:latin typeface="Comic Sans MS" pitchFamily="66" charset="0"/>
              </a:rPr>
              <a:t>the Gottschalk </a:t>
            </a:r>
            <a:r>
              <a:rPr lang="en-US" sz="2800" dirty="0">
                <a:latin typeface="Comic Sans MS" pitchFamily="66" charset="0"/>
              </a:rPr>
              <a:t>v. Benson and Parker v. </a:t>
            </a:r>
            <a:r>
              <a:rPr lang="en-US" sz="2800" dirty="0" err="1" smtClean="0">
                <a:latin typeface="Comic Sans MS" pitchFamily="66" charset="0"/>
              </a:rPr>
              <a:t>Flook</a:t>
            </a:r>
            <a:r>
              <a:rPr lang="en-US" sz="2800" dirty="0">
                <a:latin typeface="Comic Sans MS" pitchFamily="66" charset="0"/>
              </a:rPr>
              <a:t> </a:t>
            </a:r>
            <a:r>
              <a:rPr lang="en-US" sz="2800" dirty="0" smtClean="0">
                <a:latin typeface="Comic Sans MS" pitchFamily="66" charset="0"/>
              </a:rPr>
              <a:t>cases.</a:t>
            </a:r>
            <a:endParaRPr lang="en-US" sz="2800" dirty="0">
              <a:latin typeface="Comic Sans MS" pitchFamily="66" charset="0"/>
            </a:endParaRPr>
          </a:p>
        </p:txBody>
      </p:sp>
    </p:spTree>
    <p:extLst>
      <p:ext uri="{BB962C8B-B14F-4D97-AF65-F5344CB8AC3E}">
        <p14:creationId xmlns:p14="http://schemas.microsoft.com/office/powerpoint/2010/main" val="8349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74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7"/>
          <p:cNvSpPr txBox="1">
            <a:spLocks noChangeArrowheads="1"/>
          </p:cNvSpPr>
          <p:nvPr/>
        </p:nvSpPr>
        <p:spPr bwMode="auto">
          <a:xfrm>
            <a:off x="228600" y="152400"/>
            <a:ext cx="8839200" cy="677108"/>
          </a:xfrm>
          <a:prstGeom prst="rect">
            <a:avLst/>
          </a:prstGeom>
          <a:solidFill>
            <a:srgbClr val="C00000"/>
          </a:solidFill>
          <a:ln w="38100">
            <a:solidFill>
              <a:schemeClr val="tx1"/>
            </a:solidFill>
            <a:miter lim="800000"/>
            <a:headEnd/>
            <a:tailEnd/>
          </a:ln>
        </p:spPr>
        <p:txBody>
          <a:bodyPr wrap="square">
            <a:spAutoFit/>
          </a:bodyPr>
          <a:lstStyle/>
          <a:p>
            <a:pPr algn="ctr">
              <a:defRPr/>
            </a:pPr>
            <a:r>
              <a:rPr lang="en-US" sz="3800" dirty="0" smtClean="0">
                <a:solidFill>
                  <a:srgbClr val="FFFFFF"/>
                </a:solidFill>
                <a:latin typeface="Comic Sans MS" pitchFamily="66" charset="0"/>
              </a:rPr>
              <a:t>Diamond </a:t>
            </a:r>
            <a:r>
              <a:rPr lang="en-US" sz="3800" dirty="0">
                <a:solidFill>
                  <a:srgbClr val="FFFFFF"/>
                </a:solidFill>
                <a:latin typeface="Comic Sans MS" pitchFamily="66" charset="0"/>
              </a:rPr>
              <a:t>v. </a:t>
            </a:r>
            <a:r>
              <a:rPr lang="en-US" sz="3800" dirty="0" err="1">
                <a:solidFill>
                  <a:srgbClr val="FFFFFF"/>
                </a:solidFill>
                <a:latin typeface="Comic Sans MS" pitchFamily="66" charset="0"/>
              </a:rPr>
              <a:t>Chakrabarty</a:t>
            </a:r>
            <a:r>
              <a:rPr lang="en-US" sz="3800" dirty="0">
                <a:solidFill>
                  <a:srgbClr val="FFFFFF"/>
                </a:solidFill>
                <a:latin typeface="Comic Sans MS" pitchFamily="66" charset="0"/>
              </a:rPr>
              <a:t> - 1980</a:t>
            </a:r>
          </a:p>
        </p:txBody>
      </p:sp>
      <p:sp>
        <p:nvSpPr>
          <p:cNvPr id="957448" name="Text Box 8"/>
          <p:cNvSpPr txBox="1">
            <a:spLocks noChangeArrowheads="1"/>
          </p:cNvSpPr>
          <p:nvPr/>
        </p:nvSpPr>
        <p:spPr bwMode="auto">
          <a:xfrm>
            <a:off x="0" y="1066800"/>
            <a:ext cx="8991600" cy="6093976"/>
          </a:xfrm>
          <a:prstGeom prst="rect">
            <a:avLst/>
          </a:prstGeom>
          <a:noFill/>
          <a:ln w="9525">
            <a:noFill/>
            <a:miter lim="800000"/>
            <a:headEnd/>
            <a:tailEnd/>
          </a:ln>
        </p:spPr>
        <p:txBody>
          <a:bodyPr wrap="square">
            <a:spAutoFit/>
          </a:bodyPr>
          <a:lstStyle/>
          <a:p>
            <a:pPr marL="401638" indent="-401638">
              <a:spcBef>
                <a:spcPct val="50000"/>
              </a:spcBef>
              <a:buClr>
                <a:srgbClr val="C00000"/>
              </a:buClr>
              <a:buFont typeface="Wingdings" pitchFamily="2" charset="2"/>
              <a:buChar char="§"/>
              <a:defRPr/>
            </a:pPr>
            <a:r>
              <a:rPr lang="en-US" sz="2600" dirty="0">
                <a:latin typeface="Comic Sans MS" pitchFamily="66" charset="0"/>
              </a:rPr>
              <a:t>T</a:t>
            </a:r>
            <a:r>
              <a:rPr lang="en-US" sz="2600" dirty="0" smtClean="0">
                <a:latin typeface="Comic Sans MS" pitchFamily="66" charset="0"/>
              </a:rPr>
              <a:t>he </a:t>
            </a:r>
            <a:r>
              <a:rPr lang="en-US" sz="2600" dirty="0">
                <a:latin typeface="Comic Sans MS" pitchFamily="66" charset="0"/>
              </a:rPr>
              <a:t>Supreme Court held that a “synthetic rubber curing process” </a:t>
            </a:r>
            <a:r>
              <a:rPr lang="en-US" sz="2600" dirty="0" smtClean="0">
                <a:latin typeface="Comic Sans MS" pitchFamily="66" charset="0"/>
              </a:rPr>
              <a:t>including </a:t>
            </a:r>
            <a:r>
              <a:rPr lang="en-US" sz="2600" u="sng" dirty="0">
                <a:latin typeface="Comic Sans MS" pitchFamily="66" charset="0"/>
              </a:rPr>
              <a:t>computer program calculations</a:t>
            </a:r>
            <a:r>
              <a:rPr lang="en-US" sz="2600" dirty="0">
                <a:latin typeface="Comic Sans MS" pitchFamily="66" charset="0"/>
              </a:rPr>
              <a:t> which were based on a well-known mathematical formula was patentable subject </a:t>
            </a:r>
            <a:r>
              <a:rPr lang="en-US" sz="2600" dirty="0" smtClean="0">
                <a:latin typeface="Comic Sans MS" pitchFamily="66" charset="0"/>
              </a:rPr>
              <a:t>matter.</a:t>
            </a:r>
            <a:endParaRPr lang="en-US" sz="2600" dirty="0">
              <a:latin typeface="Comic Sans MS" pitchFamily="66" charset="0"/>
            </a:endParaRPr>
          </a:p>
          <a:p>
            <a:pPr marL="401638" indent="-401638">
              <a:spcBef>
                <a:spcPct val="50000"/>
              </a:spcBef>
              <a:buClr>
                <a:srgbClr val="C00000"/>
              </a:buClr>
              <a:buFont typeface="Wingdings" pitchFamily="2" charset="2"/>
              <a:buChar char="§"/>
              <a:defRPr/>
            </a:pPr>
            <a:r>
              <a:rPr lang="en-US" sz="2600" dirty="0">
                <a:latin typeface="Comic Sans MS" pitchFamily="66" charset="0"/>
              </a:rPr>
              <a:t>The Court reasoned that the method was an </a:t>
            </a:r>
            <a:r>
              <a:rPr lang="en-US" sz="2600" dirty="0">
                <a:solidFill>
                  <a:srgbClr val="C00000"/>
                </a:solidFill>
                <a:latin typeface="Comic Sans MS" pitchFamily="66" charset="0"/>
              </a:rPr>
              <a:t>“</a:t>
            </a:r>
            <a:r>
              <a:rPr lang="en-US" sz="2600" u="sng" dirty="0">
                <a:solidFill>
                  <a:srgbClr val="C00000"/>
                </a:solidFill>
                <a:latin typeface="Comic Sans MS" pitchFamily="66" charset="0"/>
              </a:rPr>
              <a:t>industrial process</a:t>
            </a:r>
            <a:r>
              <a:rPr lang="en-US" sz="2600" dirty="0">
                <a:solidFill>
                  <a:srgbClr val="C00000"/>
                </a:solidFill>
                <a:latin typeface="Comic Sans MS" pitchFamily="66" charset="0"/>
              </a:rPr>
              <a:t>” </a:t>
            </a:r>
            <a:r>
              <a:rPr lang="en-US" sz="2600" dirty="0">
                <a:latin typeface="Comic Sans MS" pitchFamily="66" charset="0"/>
              </a:rPr>
              <a:t>of the type that had historically been protected</a:t>
            </a:r>
            <a:r>
              <a:rPr lang="en-US" sz="2600" dirty="0" smtClean="0">
                <a:latin typeface="Comic Sans MS" pitchFamily="66" charset="0"/>
              </a:rPr>
              <a:t>.</a:t>
            </a:r>
          </a:p>
          <a:p>
            <a:pPr marL="401638" indent="-401638">
              <a:spcBef>
                <a:spcPct val="50000"/>
              </a:spcBef>
              <a:buClr>
                <a:srgbClr val="C00000"/>
              </a:buClr>
              <a:buFont typeface="Wingdings" pitchFamily="2" charset="2"/>
              <a:buChar char="§"/>
              <a:defRPr/>
            </a:pPr>
            <a:r>
              <a:rPr lang="en-US" sz="2600" dirty="0">
                <a:latin typeface="Comic Sans MS" pitchFamily="66" charset="0"/>
              </a:rPr>
              <a:t>In its ruling, the Supreme Court said </a:t>
            </a:r>
            <a:r>
              <a:rPr lang="en-US" sz="2600" dirty="0">
                <a:solidFill>
                  <a:srgbClr val="C00000"/>
                </a:solidFill>
                <a:latin typeface="Comic Sans MS" pitchFamily="66" charset="0"/>
              </a:rPr>
              <a:t>“</a:t>
            </a:r>
            <a:r>
              <a:rPr lang="en-US" sz="2600" u="sng" dirty="0">
                <a:solidFill>
                  <a:srgbClr val="C00000"/>
                </a:solidFill>
                <a:latin typeface="Comic Sans MS" pitchFamily="66" charset="0"/>
              </a:rPr>
              <a:t>anything under the sun that is made by man</a:t>
            </a:r>
            <a:r>
              <a:rPr lang="en-US" sz="2600" dirty="0">
                <a:solidFill>
                  <a:srgbClr val="C00000"/>
                </a:solidFill>
                <a:latin typeface="Comic Sans MS" pitchFamily="66" charset="0"/>
              </a:rPr>
              <a:t>” </a:t>
            </a:r>
            <a:r>
              <a:rPr lang="en-US" sz="2600" dirty="0">
                <a:latin typeface="Comic Sans MS" pitchFamily="66" charset="0"/>
              </a:rPr>
              <a:t>is patentable</a:t>
            </a:r>
            <a:r>
              <a:rPr lang="en-US" sz="2600" dirty="0" smtClean="0">
                <a:latin typeface="Comic Sans MS" pitchFamily="66" charset="0"/>
              </a:rPr>
              <a:t>.</a:t>
            </a:r>
          </a:p>
          <a:p>
            <a:pPr marL="401638" indent="-401638">
              <a:spcBef>
                <a:spcPct val="50000"/>
              </a:spcBef>
              <a:buClr>
                <a:srgbClr val="C00000"/>
              </a:buClr>
              <a:buFont typeface="Wingdings" pitchFamily="2" charset="2"/>
              <a:buChar char="§"/>
              <a:defRPr/>
            </a:pPr>
            <a:r>
              <a:rPr lang="en-US" sz="2600" dirty="0">
                <a:latin typeface="Comic Sans MS" pitchFamily="66" charset="0"/>
              </a:rPr>
              <a:t>This established a new, expansive standard for determining patentable subject matter (reversing the machine or transformation test)!</a:t>
            </a:r>
          </a:p>
          <a:p>
            <a:pPr marL="401638" indent="-401638">
              <a:spcBef>
                <a:spcPct val="50000"/>
              </a:spcBef>
              <a:buClr>
                <a:srgbClr val="C00000"/>
              </a:buClr>
              <a:buFont typeface="Wingdings" pitchFamily="2" charset="2"/>
              <a:buChar char="§"/>
              <a:defRPr/>
            </a:pPr>
            <a:endParaRPr lang="en-US" sz="2600" dirty="0">
              <a:latin typeface="Comic Sans MS" pitchFamily="66" charset="0"/>
            </a:endParaRPr>
          </a:p>
        </p:txBody>
      </p:sp>
    </p:spTree>
    <p:extLst>
      <p:ext uri="{BB962C8B-B14F-4D97-AF65-F5344CB8AC3E}">
        <p14:creationId xmlns:p14="http://schemas.microsoft.com/office/powerpoint/2010/main" val="269916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74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74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74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3"/>
          <p:cNvSpPr txBox="1">
            <a:spLocks noChangeArrowheads="1"/>
          </p:cNvSpPr>
          <p:nvPr/>
        </p:nvSpPr>
        <p:spPr bwMode="auto">
          <a:xfrm>
            <a:off x="0" y="1752600"/>
            <a:ext cx="9067800" cy="1292662"/>
          </a:xfrm>
          <a:prstGeom prst="rect">
            <a:avLst/>
          </a:prstGeom>
          <a:noFill/>
          <a:ln w="9525">
            <a:noFill/>
            <a:miter lim="800000"/>
            <a:headEnd/>
            <a:tailEnd/>
          </a:ln>
        </p:spPr>
        <p:txBody>
          <a:bodyPr wrap="square">
            <a:spAutoFit/>
          </a:bodyPr>
          <a:lstStyle/>
          <a:p>
            <a:pPr marL="401638" indent="-401638">
              <a:spcBef>
                <a:spcPct val="50000"/>
              </a:spcBef>
              <a:buClr>
                <a:srgbClr val="C00000"/>
              </a:buClr>
              <a:buFont typeface="Wingdings" pitchFamily="2" charset="2"/>
              <a:buChar char="§"/>
              <a:defRPr/>
            </a:pPr>
            <a:r>
              <a:rPr lang="en-US" sz="2600" dirty="0">
                <a:latin typeface="Comic Sans MS" pitchFamily="66" charset="0"/>
              </a:rPr>
              <a:t>Signature held a patent on an automated data processing system that used a hub-and-spoke structure to organize financial </a:t>
            </a:r>
            <a:r>
              <a:rPr lang="en-US" sz="2600" dirty="0" smtClean="0">
                <a:latin typeface="Comic Sans MS" pitchFamily="66" charset="0"/>
              </a:rPr>
              <a:t>services.</a:t>
            </a:r>
            <a:endParaRPr lang="en-US" sz="2600" dirty="0">
              <a:latin typeface="Comic Sans MS" pitchFamily="66" charset="0"/>
            </a:endParaRPr>
          </a:p>
        </p:txBody>
      </p:sp>
      <p:sp>
        <p:nvSpPr>
          <p:cNvPr id="130051" name="Text Box 7"/>
          <p:cNvSpPr txBox="1">
            <a:spLocks noChangeArrowheads="1"/>
          </p:cNvSpPr>
          <p:nvPr/>
        </p:nvSpPr>
        <p:spPr bwMode="auto">
          <a:xfrm>
            <a:off x="152400" y="152400"/>
            <a:ext cx="8839200" cy="138499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endParaRPr lang="en-US" sz="800" b="1" dirty="0">
              <a:solidFill>
                <a:srgbClr val="1C9903"/>
              </a:solidFill>
              <a:latin typeface="Comic Sans MS" pitchFamily="66" charset="0"/>
            </a:endParaRPr>
          </a:p>
          <a:p>
            <a:pPr algn="ctr">
              <a:defRPr/>
            </a:pPr>
            <a:r>
              <a:rPr lang="en-US" sz="3800" dirty="0">
                <a:solidFill>
                  <a:srgbClr val="FFFFFF"/>
                </a:solidFill>
                <a:latin typeface="Comic Sans MS" pitchFamily="66" charset="0"/>
              </a:rPr>
              <a:t>State Street Bank </a:t>
            </a:r>
            <a:r>
              <a:rPr lang="en-US" sz="3800" dirty="0" smtClean="0">
                <a:solidFill>
                  <a:srgbClr val="FFFFFF"/>
                </a:solidFill>
                <a:latin typeface="Comic Sans MS" pitchFamily="66" charset="0"/>
              </a:rPr>
              <a:t>v</a:t>
            </a:r>
            <a:r>
              <a:rPr lang="en-US" sz="3800" dirty="0">
                <a:solidFill>
                  <a:srgbClr val="FFFFFF"/>
                </a:solidFill>
                <a:latin typeface="Comic Sans MS" pitchFamily="66" charset="0"/>
              </a:rPr>
              <a:t>. Signature Financial </a:t>
            </a:r>
            <a:r>
              <a:rPr lang="en-US" sz="3800" dirty="0" smtClean="0">
                <a:solidFill>
                  <a:srgbClr val="FFFFFF"/>
                </a:solidFill>
                <a:latin typeface="Comic Sans MS" pitchFamily="66" charset="0"/>
              </a:rPr>
              <a:t>Services </a:t>
            </a:r>
            <a:r>
              <a:rPr lang="en-US" sz="3800" dirty="0">
                <a:solidFill>
                  <a:srgbClr val="FFFFFF"/>
                </a:solidFill>
                <a:latin typeface="Comic Sans MS" pitchFamily="66" charset="0"/>
              </a:rPr>
              <a:t>- 1998</a:t>
            </a:r>
          </a:p>
        </p:txBody>
      </p:sp>
      <p:sp>
        <p:nvSpPr>
          <p:cNvPr id="957448" name="Text Box 8"/>
          <p:cNvSpPr txBox="1">
            <a:spLocks noChangeArrowheads="1"/>
          </p:cNvSpPr>
          <p:nvPr/>
        </p:nvSpPr>
        <p:spPr bwMode="auto">
          <a:xfrm>
            <a:off x="0" y="3200400"/>
            <a:ext cx="8991600" cy="3093154"/>
          </a:xfrm>
          <a:prstGeom prst="rect">
            <a:avLst/>
          </a:prstGeom>
          <a:noFill/>
          <a:ln w="9525">
            <a:noFill/>
            <a:miter lim="800000"/>
            <a:headEnd/>
            <a:tailEnd/>
          </a:ln>
        </p:spPr>
        <p:txBody>
          <a:bodyPr wrap="square">
            <a:spAutoFit/>
          </a:bodyPr>
          <a:lstStyle/>
          <a:p>
            <a:pPr marL="401638" indent="-401638">
              <a:spcBef>
                <a:spcPct val="50000"/>
              </a:spcBef>
              <a:buClr>
                <a:srgbClr val="C00000"/>
              </a:buClr>
              <a:buFont typeface="Wingdings" pitchFamily="2" charset="2"/>
              <a:buChar char="§"/>
              <a:defRPr/>
            </a:pPr>
            <a:r>
              <a:rPr lang="en-US" sz="2600" dirty="0">
                <a:latin typeface="Comic Sans MS" pitchFamily="66" charset="0"/>
              </a:rPr>
              <a:t>State Street Bank filed suit claiming the patent to be invalid because it claimed a business method that was not appropriate patentable subject </a:t>
            </a:r>
            <a:r>
              <a:rPr lang="en-US" sz="2600" dirty="0" smtClean="0">
                <a:latin typeface="Comic Sans MS" pitchFamily="66" charset="0"/>
              </a:rPr>
              <a:t>matter.</a:t>
            </a:r>
          </a:p>
          <a:p>
            <a:pPr marL="401638" indent="-401638">
              <a:spcBef>
                <a:spcPct val="50000"/>
              </a:spcBef>
              <a:buClr>
                <a:srgbClr val="C00000"/>
              </a:buClr>
              <a:buFont typeface="Wingdings" pitchFamily="2" charset="2"/>
              <a:buChar char="§"/>
              <a:defRPr/>
            </a:pPr>
            <a:r>
              <a:rPr lang="en-US" sz="2600" dirty="0">
                <a:latin typeface="Comic Sans MS" pitchFamily="66" charset="0"/>
              </a:rPr>
              <a:t>The Court of Appeals for the Federal Circuit upheld Signature’s patent but qualified the </a:t>
            </a:r>
            <a:r>
              <a:rPr lang="en-US" sz="2600" dirty="0">
                <a:solidFill>
                  <a:srgbClr val="C00000"/>
                </a:solidFill>
                <a:latin typeface="Comic Sans MS" pitchFamily="66" charset="0"/>
              </a:rPr>
              <a:t>“</a:t>
            </a:r>
            <a:r>
              <a:rPr lang="en-US" sz="2600" u="sng" dirty="0">
                <a:solidFill>
                  <a:srgbClr val="C00000"/>
                </a:solidFill>
                <a:latin typeface="Comic Sans MS" pitchFamily="66" charset="0"/>
              </a:rPr>
              <a:t>anything under the </a:t>
            </a:r>
            <a:r>
              <a:rPr lang="en-US" sz="2600" u="sng" dirty="0" smtClean="0">
                <a:solidFill>
                  <a:srgbClr val="C00000"/>
                </a:solidFill>
                <a:latin typeface="Comic Sans MS" pitchFamily="66" charset="0"/>
              </a:rPr>
              <a:t>sun made by man</a:t>
            </a:r>
            <a:r>
              <a:rPr lang="en-US" sz="2600" dirty="0" smtClean="0">
                <a:solidFill>
                  <a:srgbClr val="C00000"/>
                </a:solidFill>
                <a:latin typeface="Comic Sans MS" pitchFamily="66" charset="0"/>
              </a:rPr>
              <a:t>” </a:t>
            </a:r>
            <a:r>
              <a:rPr lang="en-US" sz="2600" dirty="0">
                <a:latin typeface="Comic Sans MS" pitchFamily="66" charset="0"/>
              </a:rPr>
              <a:t>doctrine to require a </a:t>
            </a:r>
            <a:r>
              <a:rPr lang="en-US" sz="2600" dirty="0">
                <a:solidFill>
                  <a:srgbClr val="C00000"/>
                </a:solidFill>
                <a:latin typeface="Comic Sans MS" pitchFamily="66" charset="0"/>
              </a:rPr>
              <a:t>“</a:t>
            </a:r>
            <a:r>
              <a:rPr lang="en-US" sz="2600" u="sng" dirty="0">
                <a:solidFill>
                  <a:srgbClr val="C00000"/>
                </a:solidFill>
                <a:latin typeface="Comic Sans MS" pitchFamily="66" charset="0"/>
              </a:rPr>
              <a:t>useful, concrete and tangible </a:t>
            </a:r>
            <a:r>
              <a:rPr lang="en-US" sz="2600" u="sng" dirty="0" smtClean="0">
                <a:solidFill>
                  <a:srgbClr val="C00000"/>
                </a:solidFill>
                <a:latin typeface="Comic Sans MS" pitchFamily="66" charset="0"/>
              </a:rPr>
              <a:t>result</a:t>
            </a:r>
            <a:r>
              <a:rPr lang="en-US" sz="2600" dirty="0" smtClean="0">
                <a:solidFill>
                  <a:srgbClr val="C00000"/>
                </a:solidFill>
                <a:latin typeface="Comic Sans MS" pitchFamily="66" charset="0"/>
              </a:rPr>
              <a:t>.”</a:t>
            </a:r>
            <a:endParaRPr lang="en-US" sz="2600" dirty="0">
              <a:solidFill>
                <a:srgbClr val="C00000"/>
              </a:solidFill>
              <a:latin typeface="Comic Sans MS" pitchFamily="66" charset="0"/>
            </a:endParaRPr>
          </a:p>
        </p:txBody>
      </p:sp>
    </p:spTree>
    <p:extLst>
      <p:ext uri="{BB962C8B-B14F-4D97-AF65-F5344CB8AC3E}">
        <p14:creationId xmlns:p14="http://schemas.microsoft.com/office/powerpoint/2010/main" val="255512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74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74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9" name="Text Box 9"/>
          <p:cNvSpPr txBox="1">
            <a:spLocks noChangeArrowheads="1"/>
          </p:cNvSpPr>
          <p:nvPr/>
        </p:nvSpPr>
        <p:spPr bwMode="auto">
          <a:xfrm>
            <a:off x="0" y="1752600"/>
            <a:ext cx="8610600" cy="4339650"/>
          </a:xfrm>
          <a:prstGeom prst="rect">
            <a:avLst/>
          </a:prstGeom>
          <a:noFill/>
          <a:ln w="9525">
            <a:noFill/>
            <a:miter lim="800000"/>
            <a:headEnd/>
            <a:tailEnd/>
          </a:ln>
        </p:spPr>
        <p:txBody>
          <a:bodyPr>
            <a:spAutoFit/>
          </a:bodyPr>
          <a:lstStyle/>
          <a:p>
            <a:pPr marL="401638" indent="-401638">
              <a:spcBef>
                <a:spcPct val="50000"/>
              </a:spcBef>
              <a:buClr>
                <a:srgbClr val="C00000"/>
              </a:buClr>
              <a:buFont typeface="Wingdings" pitchFamily="2" charset="2"/>
              <a:buChar char="§"/>
              <a:defRPr/>
            </a:pPr>
            <a:r>
              <a:rPr lang="en-US" sz="2600" dirty="0" smtClean="0">
                <a:latin typeface="Comic Sans MS" pitchFamily="66" charset="0"/>
              </a:rPr>
              <a:t>The Supreme </a:t>
            </a:r>
            <a:r>
              <a:rPr lang="en-US" sz="2600" dirty="0">
                <a:latin typeface="Comic Sans MS" pitchFamily="66" charset="0"/>
              </a:rPr>
              <a:t>Court decided not to review </a:t>
            </a:r>
            <a:r>
              <a:rPr lang="en-US" sz="2600" dirty="0" smtClean="0">
                <a:latin typeface="Comic Sans MS" pitchFamily="66" charset="0"/>
              </a:rPr>
              <a:t>the case, thus allowing </a:t>
            </a:r>
            <a:r>
              <a:rPr lang="en-US" sz="2600" dirty="0">
                <a:latin typeface="Comic Sans MS" pitchFamily="66" charset="0"/>
              </a:rPr>
              <a:t>the lower court’s ruling to </a:t>
            </a:r>
            <a:r>
              <a:rPr lang="en-US" sz="2600" dirty="0" smtClean="0">
                <a:latin typeface="Comic Sans MS" pitchFamily="66" charset="0"/>
              </a:rPr>
              <a:t>stand.</a:t>
            </a:r>
          </a:p>
          <a:p>
            <a:pPr marL="401638" indent="-401638">
              <a:spcBef>
                <a:spcPct val="50000"/>
              </a:spcBef>
              <a:buClr>
                <a:srgbClr val="C00000"/>
              </a:buClr>
              <a:buFont typeface="Wingdings" pitchFamily="2" charset="2"/>
              <a:buChar char="§"/>
              <a:defRPr/>
            </a:pPr>
            <a:r>
              <a:rPr lang="en-US" sz="2600" dirty="0" smtClean="0">
                <a:latin typeface="Comic Sans MS" pitchFamily="66" charset="0"/>
              </a:rPr>
              <a:t>Since then, tens </a:t>
            </a:r>
            <a:r>
              <a:rPr lang="en-US" sz="2600" dirty="0">
                <a:latin typeface="Comic Sans MS" pitchFamily="66" charset="0"/>
              </a:rPr>
              <a:t>of thousands of </a:t>
            </a:r>
            <a:r>
              <a:rPr lang="en-US" sz="2600" u="sng" dirty="0">
                <a:latin typeface="Comic Sans MS" pitchFamily="66" charset="0"/>
              </a:rPr>
              <a:t>business method patents</a:t>
            </a:r>
            <a:r>
              <a:rPr lang="en-US" sz="2600" dirty="0">
                <a:latin typeface="Comic Sans MS" pitchFamily="66" charset="0"/>
              </a:rPr>
              <a:t> have been filed and issued</a:t>
            </a:r>
            <a:r>
              <a:rPr lang="en-US" sz="2600" dirty="0" smtClean="0">
                <a:latin typeface="Comic Sans MS" pitchFamily="66" charset="0"/>
              </a:rPr>
              <a:t>.</a:t>
            </a:r>
          </a:p>
          <a:p>
            <a:pPr marL="401638" indent="-401638">
              <a:spcBef>
                <a:spcPct val="50000"/>
              </a:spcBef>
              <a:buClr>
                <a:srgbClr val="C00000"/>
              </a:buClr>
              <a:buFont typeface="Wingdings" pitchFamily="2" charset="2"/>
              <a:buChar char="§"/>
              <a:defRPr/>
            </a:pPr>
            <a:r>
              <a:rPr lang="en-US" sz="2600" dirty="0" smtClean="0">
                <a:latin typeface="Comic Sans MS" pitchFamily="66" charset="0"/>
              </a:rPr>
              <a:t>This ruling </a:t>
            </a:r>
            <a:r>
              <a:rPr lang="en-US" sz="2600" dirty="0">
                <a:latin typeface="Comic Sans MS" pitchFamily="66" charset="0"/>
              </a:rPr>
              <a:t>has been </a:t>
            </a:r>
            <a:r>
              <a:rPr lang="en-US" sz="2600" dirty="0" smtClean="0">
                <a:latin typeface="Comic Sans MS" pitchFamily="66" charset="0"/>
              </a:rPr>
              <a:t>quite </a:t>
            </a:r>
            <a:r>
              <a:rPr lang="en-US" sz="2600" dirty="0">
                <a:latin typeface="Comic Sans MS" pitchFamily="66" charset="0"/>
              </a:rPr>
              <a:t>controversial </a:t>
            </a:r>
            <a:r>
              <a:rPr lang="en-US" sz="2600" dirty="0" smtClean="0">
                <a:latin typeface="Comic Sans MS" pitchFamily="66" charset="0"/>
              </a:rPr>
              <a:t>and the question of whether and to what extent business methods are patentable subject matter remained a point of controversy.</a:t>
            </a:r>
            <a:endParaRPr lang="en-US" sz="2600" dirty="0">
              <a:latin typeface="Comic Sans MS" pitchFamily="66" charset="0"/>
            </a:endParaRPr>
          </a:p>
          <a:p>
            <a:pPr>
              <a:spcBef>
                <a:spcPct val="50000"/>
              </a:spcBef>
              <a:buClr>
                <a:srgbClr val="C00000"/>
              </a:buClr>
              <a:defRPr/>
            </a:pPr>
            <a:endParaRPr lang="en-US" sz="2800" dirty="0">
              <a:latin typeface="Comic Sans MS" pitchFamily="66" charset="0"/>
            </a:endParaRPr>
          </a:p>
        </p:txBody>
      </p:sp>
      <p:sp>
        <p:nvSpPr>
          <p:cNvPr id="6" name="Text Box 7"/>
          <p:cNvSpPr txBox="1">
            <a:spLocks noChangeArrowheads="1"/>
          </p:cNvSpPr>
          <p:nvPr/>
        </p:nvSpPr>
        <p:spPr bwMode="auto">
          <a:xfrm>
            <a:off x="152400" y="152400"/>
            <a:ext cx="8839200" cy="1384995"/>
          </a:xfrm>
          <a:prstGeom prst="rect">
            <a:avLst/>
          </a:prstGeom>
          <a:solidFill>
            <a:srgbClr val="C00000"/>
          </a:solidFill>
          <a:ln w="38100">
            <a:solidFill>
              <a:schemeClr val="tx1"/>
            </a:solidFill>
            <a:miter lim="800000"/>
            <a:headEnd/>
            <a:tailEnd/>
          </a:ln>
        </p:spPr>
        <p:txBody>
          <a:bodyPr wrap="square">
            <a:spAutoFit/>
          </a:bodyPr>
          <a:lstStyle/>
          <a:p>
            <a:pPr algn="ctr">
              <a:spcBef>
                <a:spcPct val="50000"/>
              </a:spcBef>
              <a:defRPr/>
            </a:pPr>
            <a:endParaRPr lang="en-US" sz="800" b="1" dirty="0">
              <a:solidFill>
                <a:srgbClr val="1C9903"/>
              </a:solidFill>
              <a:latin typeface="Comic Sans MS" pitchFamily="66" charset="0"/>
            </a:endParaRPr>
          </a:p>
          <a:p>
            <a:pPr algn="ctr">
              <a:defRPr/>
            </a:pPr>
            <a:r>
              <a:rPr lang="en-US" sz="3800" dirty="0">
                <a:solidFill>
                  <a:srgbClr val="FFFFFF"/>
                </a:solidFill>
                <a:latin typeface="Comic Sans MS" pitchFamily="66" charset="0"/>
              </a:rPr>
              <a:t>State Street Bank v. Signature Financial Services - 1998</a:t>
            </a:r>
          </a:p>
        </p:txBody>
      </p:sp>
    </p:spTree>
    <p:extLst>
      <p:ext uri="{BB962C8B-B14F-4D97-AF65-F5344CB8AC3E}">
        <p14:creationId xmlns:p14="http://schemas.microsoft.com/office/powerpoint/2010/main" val="413490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74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74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y Documents">
  <a:themeElements>
    <a:clrScheme name="">
      <a:dk1>
        <a:srgbClr val="000000"/>
      </a:dk1>
      <a:lt1>
        <a:srgbClr val="C0C0FF"/>
      </a:lt1>
      <a:dk2>
        <a:srgbClr val="0000FF"/>
      </a:dk2>
      <a:lt2>
        <a:srgbClr val="8080FF"/>
      </a:lt2>
      <a:accent1>
        <a:srgbClr val="E000E0"/>
      </a:accent1>
      <a:accent2>
        <a:srgbClr val="00FF00"/>
      </a:accent2>
      <a:accent3>
        <a:srgbClr val="DCDCFF"/>
      </a:accent3>
      <a:accent4>
        <a:srgbClr val="000000"/>
      </a:accent4>
      <a:accent5>
        <a:srgbClr val="EDAAED"/>
      </a:accent5>
      <a:accent6>
        <a:srgbClr val="00E700"/>
      </a:accent6>
      <a:hlink>
        <a:srgbClr val="FF0000"/>
      </a:hlink>
      <a:folHlink>
        <a:srgbClr val="4040FF"/>
      </a:folHlink>
    </a:clrScheme>
    <a:fontScheme name="My Documents">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My 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18223</TotalTime>
  <Pages>5</Pages>
  <Words>15976</Words>
  <Application>Microsoft Office PowerPoint</Application>
  <PresentationFormat>On-screen Show (4:3)</PresentationFormat>
  <Paragraphs>1830</Paragraphs>
  <Slides>266</Slides>
  <Notes>266</Notes>
  <HiddenSlides>0</HiddenSlides>
  <MMClips>0</MMClips>
  <ScaleCrop>false</ScaleCrop>
  <HeadingPairs>
    <vt:vector size="4" baseType="variant">
      <vt:variant>
        <vt:lpstr>Theme</vt:lpstr>
      </vt:variant>
      <vt:variant>
        <vt:i4>1</vt:i4>
      </vt:variant>
      <vt:variant>
        <vt:lpstr>Slide Titles</vt:lpstr>
      </vt:variant>
      <vt:variant>
        <vt:i4>266</vt:i4>
      </vt:variant>
    </vt:vector>
  </HeadingPairs>
  <TitlesOfParts>
    <vt:vector size="267" baseType="lpstr">
      <vt:lpstr>My Documents</vt:lpstr>
      <vt:lpstr>COMP 918: Research Administration for Scientists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  </vt:lpstr>
      <vt:lpstr>           Three levels of law apply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Congresswoman Jane Harmon</dc:title>
  <dc:creator>Raymond L. Bates</dc:creator>
  <dc:description>used for viewgraph presentations</dc:description>
  <cp:lastModifiedBy>Bridgette Cyr</cp:lastModifiedBy>
  <cp:revision>1065</cp:revision>
  <cp:lastPrinted>2013-04-23T16:05:48Z</cp:lastPrinted>
  <dcterms:created xsi:type="dcterms:W3CDTF">1996-01-11T12:18:14Z</dcterms:created>
  <dcterms:modified xsi:type="dcterms:W3CDTF">2013-04-24T20:52:06Z</dcterms:modified>
</cp:coreProperties>
</file>